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rawings/legacyDiagramText4.bin" ContentType="application/vnd.ms-office.legacyDiagramTex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comments/comment1.xml" ContentType="application/vnd.openxmlformats-officedocument.presentationml.comments+xml"/>
  <Override PartName="/ppt/drawings/legacyDiagramText5.bin" ContentType="application/vnd.ms-office.legacyDiagramText"/>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rawings/legacyDiagramText6.bin" ContentType="application/vnd.ms-office.legacyDiagramText"/>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rawings/legacyDiagramText2.bin" ContentType="application/vnd.ms-office.legacyDiagramText"/>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rawings/legacyDiagramText3.bin" ContentType="application/vnd.ms-office.legacyDiagramText"/>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655" r:id="rId2"/>
    <p:sldId id="656" r:id="rId3"/>
    <p:sldId id="657" r:id="rId4"/>
    <p:sldId id="658" r:id="rId5"/>
    <p:sldId id="659" r:id="rId6"/>
    <p:sldId id="660" r:id="rId7"/>
    <p:sldId id="764" r:id="rId8"/>
    <p:sldId id="661" r:id="rId9"/>
    <p:sldId id="662" r:id="rId10"/>
    <p:sldId id="663" r:id="rId11"/>
    <p:sldId id="762" r:id="rId12"/>
    <p:sldId id="664" r:id="rId13"/>
    <p:sldId id="911" r:id="rId14"/>
    <p:sldId id="850" r:id="rId15"/>
    <p:sldId id="912" r:id="rId16"/>
    <p:sldId id="913" r:id="rId17"/>
    <p:sldId id="924" r:id="rId18"/>
    <p:sldId id="854" r:id="rId19"/>
    <p:sldId id="856" r:id="rId20"/>
    <p:sldId id="857" r:id="rId21"/>
    <p:sldId id="858" r:id="rId22"/>
    <p:sldId id="914" r:id="rId23"/>
    <p:sldId id="861" r:id="rId24"/>
    <p:sldId id="862" r:id="rId25"/>
    <p:sldId id="675" r:id="rId26"/>
    <p:sldId id="865" r:id="rId27"/>
    <p:sldId id="866" r:id="rId28"/>
    <p:sldId id="870" r:id="rId29"/>
    <p:sldId id="868" r:id="rId30"/>
    <p:sldId id="872" r:id="rId31"/>
    <p:sldId id="867" r:id="rId32"/>
    <p:sldId id="871" r:id="rId33"/>
    <p:sldId id="879" r:id="rId34"/>
    <p:sldId id="897" r:id="rId35"/>
    <p:sldId id="880" r:id="rId36"/>
    <p:sldId id="881" r:id="rId37"/>
    <p:sldId id="882" r:id="rId38"/>
    <p:sldId id="883" r:id="rId39"/>
    <p:sldId id="884" r:id="rId40"/>
    <p:sldId id="921" r:id="rId41"/>
    <p:sldId id="922" r:id="rId42"/>
    <p:sldId id="887" r:id="rId43"/>
    <p:sldId id="923" r:id="rId44"/>
    <p:sldId id="889" r:id="rId45"/>
    <p:sldId id="890" r:id="rId46"/>
    <p:sldId id="891" r:id="rId47"/>
    <p:sldId id="892" r:id="rId48"/>
    <p:sldId id="919" r:id="rId49"/>
    <p:sldId id="920" r:id="rId50"/>
    <p:sldId id="895" r:id="rId51"/>
    <p:sldId id="896" r:id="rId52"/>
    <p:sldId id="898" r:id="rId53"/>
    <p:sldId id="899" r:id="rId54"/>
    <p:sldId id="917" r:id="rId55"/>
    <p:sldId id="918" r:id="rId56"/>
    <p:sldId id="902" r:id="rId57"/>
    <p:sldId id="903" r:id="rId58"/>
    <p:sldId id="904" r:id="rId59"/>
    <p:sldId id="905" r:id="rId60"/>
    <p:sldId id="906" r:id="rId61"/>
    <p:sldId id="907" r:id="rId62"/>
    <p:sldId id="908" r:id="rId63"/>
    <p:sldId id="910" r:id="rId64"/>
    <p:sldId id="685" r:id="rId65"/>
    <p:sldId id="806" r:id="rId66"/>
    <p:sldId id="807" r:id="rId67"/>
    <p:sldId id="877" r:id="rId68"/>
    <p:sldId id="809" r:id="rId69"/>
    <p:sldId id="810" r:id="rId70"/>
    <p:sldId id="925" r:id="rId71"/>
    <p:sldId id="926" r:id="rId72"/>
    <p:sldId id="811" r:id="rId73"/>
    <p:sldId id="812" r:id="rId74"/>
    <p:sldId id="927" r:id="rId75"/>
    <p:sldId id="813" r:id="rId76"/>
    <p:sldId id="928" r:id="rId77"/>
    <p:sldId id="929" r:id="rId78"/>
    <p:sldId id="814" r:id="rId79"/>
    <p:sldId id="815" r:id="rId80"/>
    <p:sldId id="878" r:id="rId81"/>
    <p:sldId id="818" r:id="rId82"/>
    <p:sldId id="819" r:id="rId83"/>
    <p:sldId id="915" r:id="rId84"/>
    <p:sldId id="830" r:id="rId85"/>
    <p:sldId id="829" r:id="rId86"/>
    <p:sldId id="833" r:id="rId87"/>
    <p:sldId id="909" r:id="rId88"/>
    <p:sldId id="930" r:id="rId89"/>
  </p:sldIdLst>
  <p:sldSz cx="9144000" cy="6858000" type="screen4x3"/>
  <p:notesSz cx="7004050" cy="929005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FF0000"/>
    <a:srgbClr val="008000"/>
    <a:srgbClr val="CBD2DA"/>
    <a:srgbClr val="37A0C0"/>
    <a:srgbClr val="C6CC53"/>
    <a:srgbClr val="00608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0" autoAdjust="0"/>
    <p:restoredTop sz="89919" autoAdjust="0"/>
  </p:normalViewPr>
  <p:slideViewPr>
    <p:cSldViewPr snapToGrid="0">
      <p:cViewPr>
        <p:scale>
          <a:sx n="70" d="100"/>
          <a:sy n="70" d="100"/>
        </p:scale>
        <p:origin x="-996" y="-9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911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06/relationships/legacyDocTextInfo" Target="legacyDocTextInfo.bin"/><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slide" Target="slides/slide3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31T18:23:10.139" idx="1">
    <p:pos x="5356" y="57"/>
    <p:text>Search for more interleaved inputs</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7.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5" Type="http://schemas.microsoft.com/office/2006/relationships/legacyDiagramText" Target="legacyDiagramText5.bin"/><Relationship Id="rId4" Type="http://schemas.microsoft.com/office/2006/relationships/legacyDiagramText" Target="legacyDiagramText4.bin"/></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5300" cy="46513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0275">
              <a:defRPr sz="1200"/>
            </a:lvl1pPr>
          </a:lstStyle>
          <a:p>
            <a:pPr>
              <a:defRPr/>
            </a:pPr>
            <a:endParaRPr lang="en-US"/>
          </a:p>
        </p:txBody>
      </p:sp>
      <p:sp>
        <p:nvSpPr>
          <p:cNvPr id="6147" name="Rectangle 3"/>
          <p:cNvSpPr>
            <a:spLocks noGrp="1" noChangeArrowheads="1"/>
          </p:cNvSpPr>
          <p:nvPr>
            <p:ph type="dt" idx="1"/>
          </p:nvPr>
        </p:nvSpPr>
        <p:spPr bwMode="auto">
          <a:xfrm>
            <a:off x="3967163" y="0"/>
            <a:ext cx="3035300" cy="46513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a:lvl1pPr>
          </a:lstStyle>
          <a:p>
            <a:pPr>
              <a:defRPr/>
            </a:pPr>
            <a:endParaRPr lang="en-US"/>
          </a:p>
        </p:txBody>
      </p:sp>
      <p:sp>
        <p:nvSpPr>
          <p:cNvPr id="94212" name="Rectangle 4"/>
          <p:cNvSpPr>
            <a:spLocks noRot="1" noChangeArrowheads="1" noTextEdit="1"/>
          </p:cNvSpPr>
          <p:nvPr>
            <p:ph type="sldImg" idx="2"/>
          </p:nvPr>
        </p:nvSpPr>
        <p:spPr bwMode="auto">
          <a:xfrm>
            <a:off x="1179513" y="696913"/>
            <a:ext cx="4645025" cy="34829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0088" y="4413250"/>
            <a:ext cx="5603875" cy="417988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23325"/>
            <a:ext cx="3035300" cy="46513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0275">
              <a:defRPr sz="1200"/>
            </a:lvl1pPr>
          </a:lstStyle>
          <a:p>
            <a:pPr>
              <a:defRPr/>
            </a:pPr>
            <a:endParaRPr lang="en-US"/>
          </a:p>
        </p:txBody>
      </p:sp>
      <p:sp>
        <p:nvSpPr>
          <p:cNvPr id="6151" name="Rectangle 7"/>
          <p:cNvSpPr>
            <a:spLocks noGrp="1" noChangeArrowheads="1"/>
          </p:cNvSpPr>
          <p:nvPr>
            <p:ph type="sldNum" sz="quarter" idx="5"/>
          </p:nvPr>
        </p:nvSpPr>
        <p:spPr bwMode="auto">
          <a:xfrm>
            <a:off x="3967163" y="8823325"/>
            <a:ext cx="3035300" cy="46513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a:lvl1pPr>
          </a:lstStyle>
          <a:p>
            <a:pPr>
              <a:defRPr/>
            </a:pPr>
            <a:fld id="{52D071A1-C254-4231-BAE5-C9E910C1955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British_English" TargetMode="External"/><Relationship Id="rId13" Type="http://schemas.openxmlformats.org/officeDocument/2006/relationships/hyperlink" Target="http://en.wikipedia.org/wiki/Hertz" TargetMode="External"/><Relationship Id="rId3" Type="http://schemas.openxmlformats.org/officeDocument/2006/relationships/hyperlink" Target="http://en.wikipedia.org/wiki/Signal_processing" TargetMode="External"/><Relationship Id="rId7" Type="http://schemas.openxmlformats.org/officeDocument/2006/relationships/hyperlink" Target="http://en.wikipedia.org/wiki/American_English" TargetMode="External"/><Relationship Id="rId12" Type="http://schemas.openxmlformats.org/officeDocument/2006/relationships/hyperlink" Target="http://en.wikipedia.org/wiki/End-user"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Bandlimited" TargetMode="External"/><Relationship Id="rId11" Type="http://schemas.openxmlformats.org/officeDocument/2006/relationships/hyperlink" Target="http://en.wikipedia.org/wiki/Power_plant" TargetMode="External"/><Relationship Id="rId5" Type="http://schemas.openxmlformats.org/officeDocument/2006/relationships/hyperlink" Target="http://en.wikipedia.org/wiki/Bandwidth_(signal_processing)" TargetMode="External"/><Relationship Id="rId15" Type="http://schemas.openxmlformats.org/officeDocument/2006/relationships/hyperlink" Target="http://en.wikipedia.org/wiki/Mains_power_around_the_world" TargetMode="External"/><Relationship Id="rId10" Type="http://schemas.openxmlformats.org/officeDocument/2006/relationships/hyperlink" Target="http://en.wikipedia.org/wiki/Alternating_current" TargetMode="External"/><Relationship Id="rId4" Type="http://schemas.openxmlformats.org/officeDocument/2006/relationships/hyperlink" Target="http://en.wikipedia.org/wiki/Harry_Nyquist" TargetMode="External"/><Relationship Id="rId9" Type="http://schemas.openxmlformats.org/officeDocument/2006/relationships/hyperlink" Target="http://en.wikipedia.org/wiki/Frequency" TargetMode="External"/><Relationship Id="rId14" Type="http://schemas.openxmlformats.org/officeDocument/2006/relationships/hyperlink" Target="http://en.wikipedia.org/wiki/America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Nois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en.wikipedia.org/wiki/Analog-to-digital_converter" TargetMode="External"/><Relationship Id="rId4" Type="http://schemas.openxmlformats.org/officeDocument/2006/relationships/hyperlink" Target="http://en.wikipedia.org/wiki/Quantization_%28signal_processing%2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n.wikipedia.org/wiki/Controller_(control_theory)"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en.wikipedia.org/wiki/Machine_learning" TargetMode="External"/><Relationship Id="rId4" Type="http://schemas.openxmlformats.org/officeDocument/2006/relationships/hyperlink" Target="http://en.wikipedia.org/wiki/Feedbac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cache.freescale.com/files/analog/doc/app_note/AN4323.pdf?fsrch=1&amp;sr=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cache.freescale.com/files/32bit/doc/app_note/AN4327.pdf?fsrch=1&amp;sr=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Time_series" TargetMode="External"/><Relationship Id="rId3" Type="http://schemas.openxmlformats.org/officeDocument/2006/relationships/hyperlink" Target="http://en.wikipedia.org/wiki/Abstract_object" TargetMode="External"/><Relationship Id="rId7" Type="http://schemas.openxmlformats.org/officeDocument/2006/relationships/hyperlink" Target="http://en.wikipedia.org/wiki/Pressure" TargetMode="External"/><Relationship Id="rId12" Type="http://schemas.openxmlformats.org/officeDocument/2006/relationships/hyperlink" Target="http://en.wikipedia.org/wiki/Analog_filte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Voltage" TargetMode="External"/><Relationship Id="rId11" Type="http://schemas.openxmlformats.org/officeDocument/2006/relationships/hyperlink" Target="http://en.wikipedia.org/wiki/Current_(electricity)" TargetMode="External"/><Relationship Id="rId5" Type="http://schemas.openxmlformats.org/officeDocument/2006/relationships/hyperlink" Target="http://en.wikipedia.org/wiki/Binary_number" TargetMode="External"/><Relationship Id="rId10" Type="http://schemas.openxmlformats.org/officeDocument/2006/relationships/hyperlink" Target="http://en.wikipedia.org/wiki/Pulse-width_modulation" TargetMode="External"/><Relationship Id="rId4" Type="http://schemas.openxmlformats.org/officeDocument/2006/relationships/hyperlink" Target="http://en.wikipedia.org/wiki/Fixed-point_arithmetic" TargetMode="External"/><Relationship Id="rId9" Type="http://schemas.openxmlformats.org/officeDocument/2006/relationships/hyperlink" Target="http://en.wikipedia.org/wiki/Signal_(electronics)"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smtClean="0"/>
          </a:p>
        </p:txBody>
      </p:sp>
      <p:sp>
        <p:nvSpPr>
          <p:cNvPr id="95236" name="Slide Number Placeholder 3"/>
          <p:cNvSpPr>
            <a:spLocks noGrp="1"/>
          </p:cNvSpPr>
          <p:nvPr>
            <p:ph type="sldNum" sz="quarter" idx="5"/>
          </p:nvPr>
        </p:nvSpPr>
        <p:spPr>
          <a:noFill/>
        </p:spPr>
        <p:txBody>
          <a:bodyPr/>
          <a:lstStyle/>
          <a:p>
            <a:fld id="{115706D9-788C-4397-91EC-C7B6097CE858}"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77925" y="695325"/>
            <a:ext cx="4648200" cy="3486150"/>
          </a:xfrm>
          <a:ln/>
        </p:spPr>
      </p:sp>
      <p:sp>
        <p:nvSpPr>
          <p:cNvPr id="104451" name="Notes Placeholder 2"/>
          <p:cNvSpPr>
            <a:spLocks noGrp="1"/>
          </p:cNvSpPr>
          <p:nvPr>
            <p:ph type="body" idx="1"/>
          </p:nvPr>
        </p:nvSpPr>
        <p:spPr>
          <a:xfrm>
            <a:off x="700088" y="4413250"/>
            <a:ext cx="5603875" cy="4181475"/>
          </a:xfrm>
          <a:noFill/>
          <a:ln/>
        </p:spPr>
        <p:txBody>
          <a:bodyPr lIns="93832" tIns="46918" rIns="93832" bIns="46918"/>
          <a:lstStyle/>
          <a:p>
            <a:r>
              <a:rPr lang="en-US" smtClean="0"/>
              <a:t>Example applications.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77925" y="695325"/>
            <a:ext cx="4648200" cy="3486150"/>
          </a:xfrm>
          <a:ln/>
        </p:spPr>
      </p:sp>
      <p:sp>
        <p:nvSpPr>
          <p:cNvPr id="105475" name="Notes Placeholder 2"/>
          <p:cNvSpPr>
            <a:spLocks noGrp="1"/>
          </p:cNvSpPr>
          <p:nvPr>
            <p:ph type="body" idx="1"/>
          </p:nvPr>
        </p:nvSpPr>
        <p:spPr>
          <a:xfrm>
            <a:off x="700088" y="4413250"/>
            <a:ext cx="5603875" cy="4181475"/>
          </a:xfrm>
          <a:noFill/>
          <a:ln/>
        </p:spPr>
        <p:txBody>
          <a:bodyPr lIns="93832" tIns="46918" rIns="93832" bIns="46918"/>
          <a:lstStyle/>
          <a:p>
            <a:r>
              <a:rPr lang="en-US" smtClean="0"/>
              <a:t>Example applications.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89038" y="701675"/>
            <a:ext cx="4630737" cy="3473450"/>
          </a:xfrm>
          <a:ln/>
        </p:spPr>
      </p:sp>
      <p:sp>
        <p:nvSpPr>
          <p:cNvPr id="106499" name="Rectangle 3"/>
          <p:cNvSpPr>
            <a:spLocks noGrp="1" noChangeArrowheads="1"/>
          </p:cNvSpPr>
          <p:nvPr>
            <p:ph type="body" idx="1"/>
          </p:nvPr>
        </p:nvSpPr>
        <p:spPr>
          <a:xfrm>
            <a:off x="700088" y="4413250"/>
            <a:ext cx="5603875" cy="4181475"/>
          </a:xfrm>
          <a:noFill/>
          <a:ln/>
        </p:spPr>
        <p:txBody>
          <a:bodyPr lIns="93832" tIns="46918" rIns="93832" bIns="46918"/>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Ro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r>
              <a:rPr lang="en-US" smtClean="0"/>
              <a:t>The decision to use external and internal data converter is not very straight forward, black and white type of decision. The topic of this training is the technique - </a:t>
            </a:r>
          </a:p>
          <a:p>
            <a:r>
              <a:rPr lang="en-US" smtClean="0"/>
              <a:t>We are going to talk about some techniques/ guide lines which will help the system designer to make the ADC decision relatively easier. The first requirement is to understand the </a:t>
            </a:r>
          </a:p>
          <a:p>
            <a:r>
              <a:rPr lang="en-US" smtClean="0"/>
              <a:t>System requirements.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177925" y="695325"/>
            <a:ext cx="4648200" cy="3486150"/>
          </a:xfrm>
          <a:ln/>
        </p:spPr>
      </p:sp>
      <p:sp>
        <p:nvSpPr>
          <p:cNvPr id="108547" name="Notes Placeholder 2"/>
          <p:cNvSpPr>
            <a:spLocks noGrp="1"/>
          </p:cNvSpPr>
          <p:nvPr>
            <p:ph type="body" idx="1"/>
          </p:nvPr>
        </p:nvSpPr>
        <p:spPr>
          <a:xfrm>
            <a:off x="700088" y="4413250"/>
            <a:ext cx="5603875" cy="4181475"/>
          </a:xfrm>
          <a:noFill/>
          <a:ln/>
        </p:spPr>
        <p:txBody>
          <a:bodyPr lIns="93832" tIns="46918" rIns="93832" bIns="46918"/>
          <a:lstStyle/>
          <a:p>
            <a:r>
              <a:rPr lang="en-US" b="1" smtClean="0">
                <a:latin typeface="Helvetica-Oblique" charset="0"/>
              </a:rPr>
              <a:t>The value of an LSB depends upon the</a:t>
            </a:r>
          </a:p>
          <a:p>
            <a:r>
              <a:rPr lang="en-US" b="1" smtClean="0">
                <a:latin typeface="Helvetica-Oblique" charset="0"/>
              </a:rPr>
              <a:t>ADC Reference Voltage and Resolution</a:t>
            </a:r>
          </a:p>
          <a:p>
            <a:r>
              <a:rPr lang="en-US" b="1" smtClean="0">
                <a:latin typeface="Helvetica-Oblique" charset="0"/>
              </a:rPr>
              <a:t>VREF           Resolution 			1 LSB</a:t>
            </a:r>
          </a:p>
          <a:p>
            <a:endParaRPr lang="en-US" b="1" smtClean="0">
              <a:latin typeface="Helvetica-Oblique" charset="0"/>
            </a:endParaRPr>
          </a:p>
          <a:p>
            <a:r>
              <a:rPr lang="en-US" b="1" smtClean="0">
                <a:latin typeface="Helvetica-Oblique" charset="0"/>
              </a:rPr>
              <a:t>1.00V 		8 				3.9062 mV</a:t>
            </a:r>
          </a:p>
          <a:p>
            <a:r>
              <a:rPr lang="en-US" b="1" smtClean="0">
                <a:latin typeface="Helvetica-Oblique" charset="0"/>
              </a:rPr>
              <a:t>1.00V 		12 				244.14 </a:t>
            </a:r>
            <a:r>
              <a:rPr lang="en-US" smtClean="0">
                <a:latin typeface="Lucida Sans Unicode" pitchFamily="34" charset="0"/>
              </a:rPr>
              <a:t>μ</a:t>
            </a:r>
            <a:r>
              <a:rPr lang="en-US" b="1" smtClean="0">
                <a:latin typeface="Helvetica-Oblique" charset="0"/>
              </a:rPr>
              <a:t>V</a:t>
            </a:r>
          </a:p>
          <a:p>
            <a:r>
              <a:rPr lang="en-US" b="1" smtClean="0">
                <a:latin typeface="Helvetica-Oblique" charset="0"/>
              </a:rPr>
              <a:t>2.00V 		8 				7.8125 mV</a:t>
            </a:r>
          </a:p>
          <a:p>
            <a:r>
              <a:rPr lang="en-US" b="1" smtClean="0">
                <a:latin typeface="Helvetica-Oblique" charset="0"/>
              </a:rPr>
              <a:t>2.00V 		10 				1.9531 mV</a:t>
            </a:r>
          </a:p>
          <a:p>
            <a:r>
              <a:rPr lang="en-US" b="1" smtClean="0">
                <a:latin typeface="Helvetica-Oblique" charset="0"/>
              </a:rPr>
              <a:t>2.00V 		12 				488.28 </a:t>
            </a:r>
            <a:r>
              <a:rPr lang="en-US" smtClean="0">
                <a:latin typeface="Lucida Sans Unicode" pitchFamily="34" charset="0"/>
              </a:rPr>
              <a:t>μ</a:t>
            </a:r>
            <a:r>
              <a:rPr lang="en-US" b="1" smtClean="0">
                <a:latin typeface="Helvetica-Oblique" charset="0"/>
              </a:rPr>
              <a:t>V</a:t>
            </a:r>
          </a:p>
          <a:p>
            <a:r>
              <a:rPr lang="en-US" b="1" smtClean="0">
                <a:latin typeface="Helvetica-Oblique" charset="0"/>
              </a:rPr>
              <a:t>2.048V 		10 				2.0000 mV</a:t>
            </a:r>
          </a:p>
          <a:p>
            <a:r>
              <a:rPr lang="en-US" b="1" smtClean="0">
                <a:latin typeface="Helvetica-Oblique" charset="0"/>
              </a:rPr>
              <a:t>2.048V 		12 				500.00 </a:t>
            </a:r>
            <a:r>
              <a:rPr lang="en-US" smtClean="0">
                <a:latin typeface="Lucida Sans Unicode" pitchFamily="34" charset="0"/>
              </a:rPr>
              <a:t>μ</a:t>
            </a:r>
            <a:r>
              <a:rPr lang="en-US" b="1" smtClean="0">
                <a:latin typeface="Helvetica-Oblique" charset="0"/>
              </a:rPr>
              <a:t>V</a:t>
            </a:r>
          </a:p>
          <a:p>
            <a:r>
              <a:rPr lang="en-US" b="1" smtClean="0">
                <a:latin typeface="Helvetica-Oblique" charset="0"/>
              </a:rPr>
              <a:t>4.00V 		8 				15.625 mV</a:t>
            </a:r>
          </a:p>
          <a:p>
            <a:r>
              <a:rPr lang="en-US" b="1" smtClean="0">
                <a:latin typeface="Helvetica-Oblique" charset="0"/>
              </a:rPr>
              <a:t>4.00V 		10 				3.9062 mV</a:t>
            </a:r>
          </a:p>
          <a:p>
            <a:r>
              <a:rPr lang="en-US" b="1" smtClean="0">
                <a:latin typeface="Helvetica-Oblique" charset="0"/>
              </a:rPr>
              <a:t>4.00V 		12 				976.56 </a:t>
            </a:r>
            <a:r>
              <a:rPr lang="en-US" smtClean="0">
                <a:latin typeface="Lucida Sans Unicode" pitchFamily="34" charset="0"/>
              </a:rPr>
              <a:t>μ</a:t>
            </a:r>
            <a:r>
              <a:rPr lang="en-US" b="1" smtClean="0">
                <a:latin typeface="Helvetica-Oblique" charset="0"/>
              </a:rPr>
              <a:t>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Ro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smtClean="0"/>
              <a:t>To understand the system requirement the system designer needs to understand couple of parameters like: what is the minimum input signal voltage, what is the minimum </a:t>
            </a:r>
          </a:p>
          <a:p>
            <a:r>
              <a:rPr lang="en-US" smtClean="0"/>
              <a:t>Detectable change the system needs to recognize, what is the maximum voltage of the input signal, what is power requirement, what is the sampling rate etc. Based on what is the most important parameter for the System, the designer can look into the related important parameter of the ADC/DAC.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smtClean="0">
                <a:latin typeface="Courier New" pitchFamily="49" charset="0"/>
                <a:cs typeface="Courier New" pitchFamily="49" charset="0"/>
              </a:rPr>
              <a:t>In </a:t>
            </a:r>
            <a:r>
              <a:rPr lang="en-US" smtClean="0">
                <a:latin typeface="Courier New" pitchFamily="49" charset="0"/>
                <a:cs typeface="Courier New" pitchFamily="49" charset="0"/>
                <a:hlinkClick r:id="rId3" tooltip="Signal processing"/>
              </a:rPr>
              <a:t>signal processing</a:t>
            </a:r>
            <a:r>
              <a:rPr lang="en-US" smtClean="0">
                <a:latin typeface="Courier New" pitchFamily="49" charset="0"/>
                <a:cs typeface="Courier New" pitchFamily="49" charset="0"/>
              </a:rPr>
              <a:t>, the </a:t>
            </a:r>
            <a:r>
              <a:rPr lang="en-US" b="1" smtClean="0">
                <a:latin typeface="Courier New" pitchFamily="49" charset="0"/>
                <a:cs typeface="Courier New" pitchFamily="49" charset="0"/>
              </a:rPr>
              <a:t>Nyquist rate</a:t>
            </a:r>
            <a:r>
              <a:rPr lang="en-US" smtClean="0">
                <a:latin typeface="Courier New" pitchFamily="49" charset="0"/>
                <a:cs typeface="Courier New" pitchFamily="49" charset="0"/>
              </a:rPr>
              <a:t>, named after </a:t>
            </a:r>
            <a:r>
              <a:rPr lang="en-US" smtClean="0">
                <a:latin typeface="Courier New" pitchFamily="49" charset="0"/>
                <a:cs typeface="Courier New" pitchFamily="49" charset="0"/>
                <a:hlinkClick r:id="rId4" tooltip="Harry Nyquist"/>
              </a:rPr>
              <a:t>Harry Nyquist</a:t>
            </a:r>
            <a:r>
              <a:rPr lang="en-US" smtClean="0">
                <a:latin typeface="Courier New" pitchFamily="49" charset="0"/>
                <a:cs typeface="Courier New" pitchFamily="49" charset="0"/>
              </a:rPr>
              <a:t>, is two times the </a:t>
            </a:r>
            <a:r>
              <a:rPr lang="en-US" smtClean="0">
                <a:latin typeface="Courier New" pitchFamily="49" charset="0"/>
                <a:cs typeface="Courier New" pitchFamily="49" charset="0"/>
                <a:hlinkClick r:id="rId5" tooltip="Bandwidth (signal processing)"/>
              </a:rPr>
              <a:t>bandwidth</a:t>
            </a:r>
            <a:r>
              <a:rPr lang="en-US" smtClean="0">
                <a:latin typeface="Courier New" pitchFamily="49" charset="0"/>
                <a:cs typeface="Courier New" pitchFamily="49" charset="0"/>
              </a:rPr>
              <a:t> of a </a:t>
            </a:r>
            <a:r>
              <a:rPr lang="en-US" smtClean="0">
                <a:solidFill>
                  <a:srgbClr val="FFFFFF"/>
                </a:solidFill>
                <a:latin typeface="Courier New" pitchFamily="49" charset="0"/>
                <a:cs typeface="Courier New" pitchFamily="49" charset="0"/>
                <a:hlinkClick r:id="rId6" tooltip="Bandlimited"/>
              </a:rPr>
              <a:t>bandlimited</a:t>
            </a:r>
            <a:r>
              <a:rPr lang="en-US" smtClean="0">
                <a:latin typeface="Courier New" pitchFamily="49" charset="0"/>
                <a:cs typeface="Courier New" pitchFamily="49" charset="0"/>
              </a:rPr>
              <a:t> signal or a bandlimited channel.</a:t>
            </a:r>
          </a:p>
          <a:p>
            <a:r>
              <a:rPr lang="en-US" smtClean="0">
                <a:solidFill>
                  <a:srgbClr val="000099"/>
                </a:solidFill>
                <a:latin typeface="Comic Sans MS" pitchFamily="66" charset="0"/>
                <a:cs typeface="Courier New" pitchFamily="49" charset="0"/>
              </a:rPr>
              <a:t>The problem that can arise is that the sampling rate determines how well you can reconstitute the signal - to plot a graph, or to acccurately copy a voice signal.</a:t>
            </a:r>
            <a:r>
              <a:rPr lang="en-US" smtClean="0">
                <a:solidFill>
                  <a:srgbClr val="000099"/>
                </a:solidFill>
                <a:cs typeface="Courier New" pitchFamily="49" charset="0"/>
              </a:rPr>
              <a:t> </a:t>
            </a:r>
            <a:r>
              <a:rPr lang="en-US" smtClean="0">
                <a:solidFill>
                  <a:srgbClr val="000099"/>
                </a:solidFill>
                <a:latin typeface="Comic Sans MS" pitchFamily="66" charset="0"/>
                <a:cs typeface="Courier New" pitchFamily="49" charset="0"/>
              </a:rPr>
              <a:t> We need to think about a few ideas first.</a:t>
            </a:r>
            <a:r>
              <a:rPr lang="en-US" smtClean="0">
                <a:latin typeface="Courier New" pitchFamily="49" charset="0"/>
                <a:cs typeface="Courier New" pitchFamily="49" charset="0"/>
              </a:rPr>
              <a:t> </a:t>
            </a:r>
          </a:p>
          <a:p>
            <a:pPr>
              <a:buFontTx/>
              <a:buChar char="•"/>
            </a:pPr>
            <a:r>
              <a:rPr lang="en-US" smtClean="0">
                <a:solidFill>
                  <a:srgbClr val="990000"/>
                </a:solidFill>
                <a:latin typeface="Comic Sans MS" pitchFamily="66" charset="0"/>
                <a:cs typeface="Courier New" pitchFamily="49" charset="0"/>
              </a:rPr>
              <a:t>The signal we are sampling has a frequency spectrum.</a:t>
            </a:r>
            <a:r>
              <a:rPr lang="en-US" smtClean="0">
                <a:solidFill>
                  <a:srgbClr val="990000"/>
                </a:solidFill>
                <a:cs typeface="Courier New" pitchFamily="49" charset="0"/>
              </a:rPr>
              <a:t> </a:t>
            </a:r>
            <a:r>
              <a:rPr lang="en-US" smtClean="0">
                <a:solidFill>
                  <a:srgbClr val="990000"/>
                </a:solidFill>
                <a:latin typeface="Comic Sans MS" pitchFamily="66" charset="0"/>
                <a:cs typeface="Courier New" pitchFamily="49" charset="0"/>
              </a:rPr>
              <a:t> Let us assume that the highest frequency component in the signal is f</a:t>
            </a:r>
            <a:r>
              <a:rPr lang="en-US" b="1" baseline="-30000" smtClean="0">
                <a:solidFill>
                  <a:srgbClr val="990000"/>
                </a:solidFill>
                <a:latin typeface="Comic Sans MS" pitchFamily="66" charset="0"/>
                <a:cs typeface="Courier New" pitchFamily="49" charset="0"/>
              </a:rPr>
              <a:t>max</a:t>
            </a:r>
            <a:r>
              <a:rPr lang="en-US" smtClean="0">
                <a:solidFill>
                  <a:srgbClr val="990000"/>
                </a:solidFill>
                <a:latin typeface="Comic Sans MS" pitchFamily="66" charset="0"/>
                <a:cs typeface="Courier New" pitchFamily="49" charset="0"/>
              </a:rPr>
              <a:t>.</a:t>
            </a:r>
            <a:r>
              <a:rPr lang="en-US" smtClean="0">
                <a:latin typeface="Courier New" pitchFamily="49" charset="0"/>
                <a:cs typeface="Courier New" pitchFamily="49" charset="0"/>
              </a:rPr>
              <a:t> </a:t>
            </a:r>
          </a:p>
          <a:p>
            <a:pPr>
              <a:buFontTx/>
              <a:buChar char="•"/>
            </a:pPr>
            <a:r>
              <a:rPr lang="en-US" smtClean="0">
                <a:solidFill>
                  <a:srgbClr val="990000"/>
                </a:solidFill>
                <a:latin typeface="Comic Sans MS" pitchFamily="66" charset="0"/>
                <a:cs typeface="Courier New" pitchFamily="49" charset="0"/>
              </a:rPr>
              <a:t>If you are familiar with Fourier Transforms, you may realize that frequency spectra of realistic signals are not zero above some arbitray frequency.</a:t>
            </a:r>
            <a:r>
              <a:rPr lang="en-US" smtClean="0">
                <a:solidFill>
                  <a:srgbClr val="990000"/>
                </a:solidFill>
                <a:cs typeface="Courier New" pitchFamily="49" charset="0"/>
              </a:rPr>
              <a:t> </a:t>
            </a:r>
            <a:r>
              <a:rPr lang="en-US" smtClean="0">
                <a:solidFill>
                  <a:srgbClr val="990000"/>
                </a:solidFill>
                <a:latin typeface="Comic Sans MS" pitchFamily="66" charset="0"/>
                <a:cs typeface="Courier New" pitchFamily="49" charset="0"/>
              </a:rPr>
              <a:t> A real signal will have a spectrum that gets smaller and smaller at higher and higher frequencies, but which only approach zero asymptotically.</a:t>
            </a:r>
            <a:r>
              <a:rPr lang="en-US" smtClean="0">
                <a:solidFill>
                  <a:srgbClr val="990000"/>
                </a:solidFill>
                <a:cs typeface="Courier New" pitchFamily="49" charset="0"/>
              </a:rPr>
              <a:t> </a:t>
            </a:r>
            <a:r>
              <a:rPr lang="en-US" smtClean="0">
                <a:solidFill>
                  <a:srgbClr val="990000"/>
                </a:solidFill>
                <a:latin typeface="Comic Sans MS" pitchFamily="66" charset="0"/>
                <a:cs typeface="Courier New" pitchFamily="49" charset="0"/>
              </a:rPr>
              <a:t> We are really assuming that our signal has negligible components above f</a:t>
            </a:r>
            <a:r>
              <a:rPr lang="en-US" b="1" baseline="-30000" smtClean="0">
                <a:solidFill>
                  <a:srgbClr val="990000"/>
                </a:solidFill>
                <a:latin typeface="Comic Sans MS" pitchFamily="66" charset="0"/>
                <a:cs typeface="Courier New" pitchFamily="49" charset="0"/>
              </a:rPr>
              <a:t>max</a:t>
            </a:r>
            <a:r>
              <a:rPr lang="en-US" smtClean="0">
                <a:solidFill>
                  <a:srgbClr val="990000"/>
                </a:solidFill>
                <a:latin typeface="Comic Sans MS" pitchFamily="66" charset="0"/>
                <a:cs typeface="Courier New" pitchFamily="49" charset="0"/>
              </a:rPr>
              <a:t>.</a:t>
            </a:r>
            <a:r>
              <a:rPr lang="en-US" smtClean="0">
                <a:latin typeface="Courier New" pitchFamily="49" charset="0"/>
                <a:cs typeface="Courier New" pitchFamily="49" charset="0"/>
              </a:rPr>
              <a:t> </a:t>
            </a:r>
          </a:p>
          <a:p>
            <a:pPr>
              <a:buFontTx/>
              <a:buChar char="•"/>
            </a:pPr>
            <a:r>
              <a:rPr lang="en-US" smtClean="0">
                <a:solidFill>
                  <a:srgbClr val="990000"/>
                </a:solidFill>
                <a:latin typeface="Comic Sans MS" pitchFamily="66" charset="0"/>
                <a:cs typeface="Courier New" pitchFamily="49" charset="0"/>
              </a:rPr>
              <a:t>To reproduce a signal with a highest frequency component, f</a:t>
            </a:r>
            <a:r>
              <a:rPr lang="en-US" b="1" baseline="-30000" smtClean="0">
                <a:solidFill>
                  <a:srgbClr val="990000"/>
                </a:solidFill>
                <a:latin typeface="Comic Sans MS" pitchFamily="66" charset="0"/>
                <a:cs typeface="Courier New" pitchFamily="49" charset="0"/>
              </a:rPr>
              <a:t>max</a:t>
            </a:r>
            <a:r>
              <a:rPr lang="en-US" smtClean="0">
                <a:solidFill>
                  <a:srgbClr val="990000"/>
                </a:solidFill>
                <a:latin typeface="Comic Sans MS" pitchFamily="66" charset="0"/>
                <a:cs typeface="Courier New" pitchFamily="49" charset="0"/>
              </a:rPr>
              <a:t>, the sampling frequency (the frequency at which samples are taken) must be at least twice the highest frequency component.</a:t>
            </a:r>
            <a:r>
              <a:rPr lang="en-US" smtClean="0">
                <a:solidFill>
                  <a:srgbClr val="990000"/>
                </a:solidFill>
                <a:cs typeface="Courier New" pitchFamily="49" charset="0"/>
              </a:rPr>
              <a:t> </a:t>
            </a:r>
            <a:r>
              <a:rPr lang="en-US" smtClean="0">
                <a:solidFill>
                  <a:srgbClr val="990000"/>
                </a:solidFill>
                <a:latin typeface="Comic Sans MS" pitchFamily="66" charset="0"/>
                <a:cs typeface="Courier New" pitchFamily="49" charset="0"/>
              </a:rPr>
              <a:t> In other words, the signal cannot be reproduced accurately unless the sampling frequency is at least 2f</a:t>
            </a:r>
            <a:r>
              <a:rPr lang="en-US" b="1" baseline="-30000" smtClean="0">
                <a:solidFill>
                  <a:srgbClr val="990000"/>
                </a:solidFill>
                <a:latin typeface="Comic Sans MS" pitchFamily="66" charset="0"/>
                <a:cs typeface="Courier New" pitchFamily="49" charset="0"/>
              </a:rPr>
              <a:t>max</a:t>
            </a:r>
            <a:r>
              <a:rPr lang="en-US" smtClean="0">
                <a:solidFill>
                  <a:srgbClr val="990000"/>
                </a:solidFill>
                <a:latin typeface="Comic Sans MS" pitchFamily="66" charset="0"/>
                <a:cs typeface="Courier New" pitchFamily="49" charset="0"/>
              </a:rPr>
              <a:t> - a frequency that is referred to as the Nyquist frequency for the signal.</a:t>
            </a:r>
            <a:r>
              <a:rPr lang="en-US" smtClean="0">
                <a:solidFill>
                  <a:srgbClr val="990000"/>
                </a:solidFill>
                <a:cs typeface="Courier New" pitchFamily="49" charset="0"/>
              </a:rPr>
              <a:t> </a:t>
            </a:r>
            <a:r>
              <a:rPr lang="en-US" smtClean="0">
                <a:solidFill>
                  <a:srgbClr val="990000"/>
                </a:solidFill>
                <a:latin typeface="Comic Sans MS" pitchFamily="66" charset="0"/>
                <a:cs typeface="Courier New" pitchFamily="49" charset="0"/>
              </a:rPr>
              <a:t> If the sampling frequency is lower than the Nyquist frequency, that is referred to as </a:t>
            </a:r>
            <a:r>
              <a:rPr lang="en-US" u="sng" smtClean="0">
                <a:solidFill>
                  <a:srgbClr val="990000"/>
                </a:solidFill>
                <a:latin typeface="Comic Sans MS" pitchFamily="66" charset="0"/>
                <a:cs typeface="Courier New" pitchFamily="49" charset="0"/>
              </a:rPr>
              <a:t>undersampling</a:t>
            </a:r>
            <a:r>
              <a:rPr lang="en-US" smtClean="0">
                <a:solidFill>
                  <a:srgbClr val="990000"/>
                </a:solidFill>
                <a:latin typeface="Comic Sans MS" pitchFamily="66" charset="0"/>
                <a:cs typeface="Courier New" pitchFamily="49" charset="0"/>
              </a:rPr>
              <a:t>.</a:t>
            </a:r>
            <a:r>
              <a:rPr lang="en-US" smtClean="0">
                <a:latin typeface="Courier New" pitchFamily="49" charset="0"/>
                <a:cs typeface="Courier New" pitchFamily="49" charset="0"/>
              </a:rPr>
              <a:t> </a:t>
            </a:r>
          </a:p>
          <a:p>
            <a:pPr>
              <a:buFontTx/>
              <a:buChar char="•"/>
            </a:pPr>
            <a:endParaRPr lang="en-US" smtClean="0">
              <a:latin typeface="Courier New" pitchFamily="49" charset="0"/>
              <a:cs typeface="Courier New" pitchFamily="49" charset="0"/>
            </a:endParaRPr>
          </a:p>
          <a:p>
            <a:pPr>
              <a:buFontTx/>
              <a:buChar char="•"/>
            </a:pPr>
            <a:r>
              <a:rPr lang="en-US" smtClean="0">
                <a:latin typeface="Courier New" pitchFamily="49" charset="0"/>
                <a:cs typeface="Courier New" pitchFamily="49" charset="0"/>
              </a:rPr>
              <a:t>The </a:t>
            </a:r>
            <a:r>
              <a:rPr lang="en-US" b="1" smtClean="0">
                <a:latin typeface="Courier New" pitchFamily="49" charset="0"/>
                <a:cs typeface="Courier New" pitchFamily="49" charset="0"/>
              </a:rPr>
              <a:t>utility frequency</a:t>
            </a:r>
            <a:r>
              <a:rPr lang="en-US" smtClean="0">
                <a:latin typeface="Courier New" pitchFamily="49" charset="0"/>
                <a:cs typeface="Courier New" pitchFamily="49" charset="0"/>
              </a:rPr>
              <a:t>, </a:t>
            </a:r>
            <a:r>
              <a:rPr lang="en-US" b="1" smtClean="0">
                <a:latin typeface="Courier New" pitchFamily="49" charset="0"/>
                <a:cs typeface="Courier New" pitchFamily="49" charset="0"/>
              </a:rPr>
              <a:t>(power) line frequency</a:t>
            </a:r>
            <a:r>
              <a:rPr lang="en-US" smtClean="0">
                <a:latin typeface="Courier New" pitchFamily="49" charset="0"/>
                <a:cs typeface="Courier New" pitchFamily="49" charset="0"/>
              </a:rPr>
              <a:t> (</a:t>
            </a:r>
            <a:r>
              <a:rPr lang="en-US" smtClean="0">
                <a:latin typeface="Courier New" pitchFamily="49" charset="0"/>
                <a:cs typeface="Courier New" pitchFamily="49" charset="0"/>
                <a:hlinkClick r:id="rId7" tooltip="American English"/>
              </a:rPr>
              <a:t>American English</a:t>
            </a:r>
            <a:r>
              <a:rPr lang="en-US" smtClean="0">
                <a:latin typeface="Courier New" pitchFamily="49" charset="0"/>
                <a:cs typeface="Courier New" pitchFamily="49" charset="0"/>
              </a:rPr>
              <a:t>) or </a:t>
            </a:r>
            <a:r>
              <a:rPr lang="en-US" b="1" smtClean="0">
                <a:latin typeface="Courier New" pitchFamily="49" charset="0"/>
                <a:cs typeface="Courier New" pitchFamily="49" charset="0"/>
              </a:rPr>
              <a:t>mains frequency</a:t>
            </a:r>
            <a:r>
              <a:rPr lang="en-US" smtClean="0">
                <a:latin typeface="Courier New" pitchFamily="49" charset="0"/>
                <a:cs typeface="Courier New" pitchFamily="49" charset="0"/>
              </a:rPr>
              <a:t> (</a:t>
            </a:r>
            <a:r>
              <a:rPr lang="en-US" smtClean="0">
                <a:latin typeface="Courier New" pitchFamily="49" charset="0"/>
                <a:cs typeface="Courier New" pitchFamily="49" charset="0"/>
                <a:hlinkClick r:id="rId8" tooltip="British English"/>
              </a:rPr>
              <a:t>British English</a:t>
            </a:r>
            <a:r>
              <a:rPr lang="en-US" smtClean="0">
                <a:latin typeface="Courier New" pitchFamily="49" charset="0"/>
                <a:cs typeface="Courier New" pitchFamily="49" charset="0"/>
              </a:rPr>
              <a:t>) is the </a:t>
            </a:r>
            <a:r>
              <a:rPr lang="en-US" smtClean="0">
                <a:latin typeface="Courier New" pitchFamily="49" charset="0"/>
                <a:cs typeface="Courier New" pitchFamily="49" charset="0"/>
                <a:hlinkClick r:id="rId9" tooltip="Frequency"/>
              </a:rPr>
              <a:t>frequency</a:t>
            </a:r>
            <a:r>
              <a:rPr lang="en-US" smtClean="0">
                <a:latin typeface="Courier New" pitchFamily="49" charset="0"/>
                <a:cs typeface="Courier New" pitchFamily="49" charset="0"/>
              </a:rPr>
              <a:t> at which </a:t>
            </a:r>
            <a:r>
              <a:rPr lang="en-US" smtClean="0">
                <a:latin typeface="Courier New" pitchFamily="49" charset="0"/>
                <a:cs typeface="Courier New" pitchFamily="49" charset="0"/>
                <a:hlinkClick r:id="rId10" tooltip="Alternating current"/>
              </a:rPr>
              <a:t>alternating current</a:t>
            </a:r>
            <a:r>
              <a:rPr lang="en-US" smtClean="0">
                <a:latin typeface="Courier New" pitchFamily="49" charset="0"/>
                <a:cs typeface="Courier New" pitchFamily="49" charset="0"/>
              </a:rPr>
              <a:t> (ac, also AC) is transmitted from a </a:t>
            </a:r>
            <a:r>
              <a:rPr lang="en-US" smtClean="0">
                <a:solidFill>
                  <a:srgbClr val="FFFFFF"/>
                </a:solidFill>
                <a:latin typeface="Courier New" pitchFamily="49" charset="0"/>
                <a:cs typeface="Courier New" pitchFamily="49" charset="0"/>
                <a:hlinkClick r:id="rId11" tooltip="Power plant"/>
              </a:rPr>
              <a:t>power plant</a:t>
            </a:r>
            <a:r>
              <a:rPr lang="en-US" smtClean="0">
                <a:latin typeface="Courier New" pitchFamily="49" charset="0"/>
                <a:cs typeface="Courier New" pitchFamily="49" charset="0"/>
              </a:rPr>
              <a:t> to the </a:t>
            </a:r>
            <a:r>
              <a:rPr lang="en-US" smtClean="0">
                <a:latin typeface="Courier New" pitchFamily="49" charset="0"/>
                <a:cs typeface="Courier New" pitchFamily="49" charset="0"/>
                <a:hlinkClick r:id="rId12" tooltip="End-user"/>
              </a:rPr>
              <a:t>end-user</a:t>
            </a:r>
            <a:r>
              <a:rPr lang="en-US" smtClean="0">
                <a:latin typeface="Courier New" pitchFamily="49" charset="0"/>
                <a:cs typeface="Courier New" pitchFamily="49" charset="0"/>
              </a:rPr>
              <a:t>. In most parts of the world this is 50 </a:t>
            </a:r>
            <a:r>
              <a:rPr lang="en-US" smtClean="0">
                <a:latin typeface="Courier New" pitchFamily="49" charset="0"/>
                <a:cs typeface="Courier New" pitchFamily="49" charset="0"/>
                <a:hlinkClick r:id="rId13" tooltip="Hertz"/>
              </a:rPr>
              <a:t>Hz</a:t>
            </a:r>
            <a:r>
              <a:rPr lang="en-US" smtClean="0">
                <a:latin typeface="Courier New" pitchFamily="49" charset="0"/>
                <a:cs typeface="Courier New" pitchFamily="49" charset="0"/>
              </a:rPr>
              <a:t>, although in the </a:t>
            </a:r>
            <a:r>
              <a:rPr lang="en-US" smtClean="0">
                <a:latin typeface="Courier New" pitchFamily="49" charset="0"/>
                <a:cs typeface="Courier New" pitchFamily="49" charset="0"/>
                <a:hlinkClick r:id="rId14" tooltip="Americas"/>
              </a:rPr>
              <a:t>Americas</a:t>
            </a:r>
            <a:r>
              <a:rPr lang="en-US" smtClean="0">
                <a:latin typeface="Courier New" pitchFamily="49" charset="0"/>
                <a:cs typeface="Courier New" pitchFamily="49" charset="0"/>
              </a:rPr>
              <a:t> it is typically 60</a:t>
            </a:r>
            <a:r>
              <a:rPr lang="en-US" smtClean="0">
                <a:cs typeface="Courier New" pitchFamily="49" charset="0"/>
              </a:rPr>
              <a:t> </a:t>
            </a:r>
            <a:r>
              <a:rPr lang="en-US" smtClean="0">
                <a:latin typeface="Courier New" pitchFamily="49" charset="0"/>
                <a:cs typeface="Courier New" pitchFamily="49" charset="0"/>
              </a:rPr>
              <a:t>Hz. Current usage by country or region is given in the list of </a:t>
            </a:r>
            <a:r>
              <a:rPr lang="en-US" smtClean="0">
                <a:solidFill>
                  <a:srgbClr val="FFFFFF"/>
                </a:solidFill>
                <a:latin typeface="Courier New" pitchFamily="49" charset="0"/>
                <a:cs typeface="Courier New" pitchFamily="49" charset="0"/>
                <a:hlinkClick r:id="rId15" tooltip="Mains power around the world"/>
              </a:rPr>
              <a:t>mains power around the world</a:t>
            </a:r>
            <a:r>
              <a:rPr lang="en-US" smtClean="0">
                <a:latin typeface="Courier New" pitchFamily="49" charset="0"/>
                <a:cs typeface="Courier New" pitchFamily="49" charset="0"/>
              </a:rPr>
              <a:t>.</a:t>
            </a:r>
          </a:p>
          <a:p>
            <a:pPr>
              <a:buFontTx/>
              <a:buChar char="•"/>
            </a:pPr>
            <a:endParaRPr lang="en-US" smtClean="0">
              <a:latin typeface="Courier New" pitchFamily="49" charset="0"/>
              <a:cs typeface="Courier New" pitchFamily="49" charset="0"/>
            </a:endParaRPr>
          </a:p>
          <a:p>
            <a:endParaRPr lang="en-US" smtClean="0">
              <a:latin typeface="Courier New" pitchFamily="49" charset="0"/>
              <a:cs typeface="Courier New" pitchFamily="49" charset="0"/>
            </a:endParaRPr>
          </a:p>
          <a:p>
            <a:endParaRPr lang="en-US" smtClean="0"/>
          </a:p>
        </p:txBody>
      </p:sp>
      <p:sp>
        <p:nvSpPr>
          <p:cNvPr id="11059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C274D04A-32FE-4D30-B2D8-C3D6BE2C387B}" type="slidenum">
              <a:rPr lang="en-US" sz="1200"/>
              <a:pPr algn="r" defTabSz="930275"/>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Rot="1" noChangeArrowheads="1" noTextEdit="1"/>
          </p:cNvSpPr>
          <p:nvPr>
            <p:ph type="sldImg"/>
          </p:nvPr>
        </p:nvSpPr>
        <p:spPr>
          <a:xfrm>
            <a:off x="1187450" y="701675"/>
            <a:ext cx="4630738" cy="3473450"/>
          </a:xfrm>
          <a:ln/>
        </p:spPr>
      </p:sp>
      <p:sp>
        <p:nvSpPr>
          <p:cNvPr id="111619" name="Rectangle 3"/>
          <p:cNvSpPr>
            <a:spLocks noGrp="1" noChangeArrowheads="1"/>
          </p:cNvSpPr>
          <p:nvPr>
            <p:ph type="body" idx="1"/>
          </p:nvPr>
        </p:nvSpPr>
        <p:spPr>
          <a:xfrm>
            <a:off x="933450" y="4413250"/>
            <a:ext cx="5137150" cy="4179888"/>
          </a:xfrm>
          <a:noFill/>
          <a:ln/>
        </p:spPr>
        <p:txBody>
          <a:bodyPr lIns="93832" tIns="46918" rIns="93832" bIns="46918"/>
          <a:lstStyle/>
          <a:p>
            <a:r>
              <a:rPr lang="en-US" smtClean="0"/>
              <a:t>Quantization noise is a </a:t>
            </a:r>
            <a:r>
              <a:rPr lang="en-US" smtClean="0">
                <a:hlinkClick r:id="rId3" tooltip="Noise"/>
              </a:rPr>
              <a:t>noise</a:t>
            </a:r>
            <a:r>
              <a:rPr lang="en-US" smtClean="0"/>
              <a:t> error introduced by </a:t>
            </a:r>
            <a:r>
              <a:rPr lang="en-US" smtClean="0">
                <a:hlinkClick r:id="rId4" tooltip="Quantization (signal processing)"/>
              </a:rPr>
              <a:t>quantization</a:t>
            </a:r>
            <a:r>
              <a:rPr lang="en-US" smtClean="0"/>
              <a:t> in the </a:t>
            </a:r>
            <a:r>
              <a:rPr lang="en-US" smtClean="0">
                <a:hlinkClick r:id="rId5" tooltip="Analog-to-digital converter"/>
              </a:rPr>
              <a:t>analogue to digital conversion</a:t>
            </a:r>
            <a:r>
              <a:rPr lang="en-US" smtClean="0"/>
              <a:t> process. It is a rounding error between the analog input voltage to the ADC and the output digitized value. The noise is non-linear and signal-dependent. Electrical noise is the noise inherent in the sampling process, with an RMS value of SQRT(kT/c), where SQRT is the square root function, k is Boltzmann’s constant (1.38x10^-23 joule/kelvin), and C is the size of the sample capacitor.</a:t>
            </a:r>
          </a:p>
          <a:p>
            <a:endParaRPr lang="en-US" smtClean="0"/>
          </a:p>
          <a:p>
            <a:r>
              <a:rPr lang="en-US" smtClean="0"/>
              <a:t>One of these noise sources will dominate, as shown in the figure. If the size of 1 LSB is much greater than the RMS electrical noise, then it is the limiting factor (“Quantization limited”.) If the electrical noise is much greater than 1 LSB, then it is “Electrical noise limited.”</a:t>
            </a:r>
          </a:p>
          <a:p>
            <a:endParaRPr lang="en-US" smtClean="0"/>
          </a:p>
          <a:p>
            <a:r>
              <a:rPr lang="en-US" smtClean="0"/>
              <a:t>If quantization noise is limiting, you can reduce the reference voltage to achieve an increase in resolution, which is a simpler alternative to adding a gain stage.</a:t>
            </a:r>
          </a:p>
          <a:p>
            <a:endParaRPr lang="en-US" smtClean="0"/>
          </a:p>
          <a:p>
            <a:r>
              <a:rPr lang="en-US" smtClean="0"/>
              <a:t>If electrical noise is limiting, reducing the reference voltage will NOT increase resolution; reducing the reference by a factor of 2 will simply make the noise in the output codes increase by a factor of 2. (When converted to voltage, the RMS noise will be the same.)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r>
              <a:rPr lang="en-US" smtClean="0"/>
              <a:t>If you need more resolution then you can add PGA in front of the ADC. The example shows the ADC counts incresae from 8 to 4096 by using the 500x PGA.</a:t>
            </a:r>
          </a:p>
          <a:p>
            <a:r>
              <a:rPr lang="en-US" smtClean="0"/>
              <a:t>Some ADC has built in PGA.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89038" y="701675"/>
            <a:ext cx="4630737" cy="3473450"/>
          </a:xfrm>
          <a:ln/>
        </p:spPr>
      </p:sp>
      <p:sp>
        <p:nvSpPr>
          <p:cNvPr id="113667" name="Rectangle 3"/>
          <p:cNvSpPr>
            <a:spLocks noGrp="1" noChangeArrowheads="1"/>
          </p:cNvSpPr>
          <p:nvPr>
            <p:ph type="body" idx="1"/>
          </p:nvPr>
        </p:nvSpPr>
        <p:spPr>
          <a:xfrm>
            <a:off x="700088" y="4413250"/>
            <a:ext cx="5603875" cy="4181475"/>
          </a:xfrm>
          <a:noFill/>
          <a:ln/>
        </p:spPr>
        <p:txBody>
          <a:bodyPr lIns="93832" tIns="46918" rIns="93832" bIns="46918"/>
          <a:lstStyle/>
          <a:p>
            <a:r>
              <a:rPr lang="en-US" sz="1100" smtClean="0">
                <a:solidFill>
                  <a:srgbClr val="000000"/>
                </a:solidFill>
              </a:rPr>
              <a:t>Sources of noise:</a:t>
            </a:r>
          </a:p>
          <a:p>
            <a:endParaRPr lang="en-US" sz="1100" smtClean="0">
              <a:solidFill>
                <a:srgbClr val="000000"/>
              </a:solidFill>
            </a:endParaRPr>
          </a:p>
          <a:p>
            <a:r>
              <a:rPr lang="en-US" sz="1100" smtClean="0">
                <a:solidFill>
                  <a:srgbClr val="000000"/>
                </a:solidFill>
              </a:rPr>
              <a:t>Inadequate supply bypassing</a:t>
            </a:r>
          </a:p>
          <a:p>
            <a:r>
              <a:rPr lang="en-US" sz="1100" smtClean="0">
                <a:solidFill>
                  <a:srgbClr val="000000"/>
                </a:solidFill>
              </a:rPr>
              <a:t>Noisy components/conditioning circuitry</a:t>
            </a:r>
          </a:p>
          <a:p>
            <a:r>
              <a:rPr lang="en-US" sz="1100" smtClean="0">
                <a:solidFill>
                  <a:srgbClr val="000000"/>
                </a:solidFill>
              </a:rPr>
              <a:t>Quantization</a:t>
            </a:r>
          </a:p>
          <a:p>
            <a:r>
              <a:rPr lang="en-US" sz="1100" smtClean="0">
                <a:solidFill>
                  <a:srgbClr val="000000"/>
                </a:solidFill>
              </a:rPr>
              <a:t>Clock</a:t>
            </a:r>
          </a:p>
          <a:p>
            <a:r>
              <a:rPr lang="en-US" sz="1100" smtClean="0">
                <a:solidFill>
                  <a:srgbClr val="000000"/>
                </a:solidFill>
              </a:rPr>
              <a:t>Output to input coupling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Ro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r>
              <a:rPr lang="en-US" smtClean="0"/>
              <a:t>The main point is: what you will learn in this seminar. You will learn ADC parameters and system requirements so that you can decide whether to use embedded or external ADCs.</a:t>
            </a:r>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177925" y="695325"/>
            <a:ext cx="4648200" cy="3486150"/>
          </a:xfrm>
          <a:ln/>
        </p:spPr>
      </p:sp>
      <p:sp>
        <p:nvSpPr>
          <p:cNvPr id="114691" name="Notes Placeholder 2"/>
          <p:cNvSpPr>
            <a:spLocks noGrp="1"/>
          </p:cNvSpPr>
          <p:nvPr>
            <p:ph type="body" idx="1"/>
          </p:nvPr>
        </p:nvSpPr>
        <p:spPr>
          <a:xfrm>
            <a:off x="700088" y="4413250"/>
            <a:ext cx="5603875" cy="4181475"/>
          </a:xfrm>
          <a:noFill/>
          <a:ln/>
        </p:spPr>
        <p:txBody>
          <a:bodyPr lIns="93832" tIns="46918" rIns="93832" bIns="46918"/>
          <a:lstStyle/>
          <a:p>
            <a:r>
              <a:rPr lang="en-US" smtClean="0"/>
              <a:t>INL measures the deviation from the ideal transfer function of an ADC or DAC</a:t>
            </a:r>
          </a:p>
          <a:p>
            <a:r>
              <a:rPr lang="en-US" smtClean="0"/>
              <a:t>In more fundamental terms, INL represents</a:t>
            </a:r>
          </a:p>
          <a:p>
            <a:r>
              <a:rPr lang="en-US" smtClean="0"/>
              <a:t>the curvature in the Actual Transfer Function</a:t>
            </a:r>
          </a:p>
          <a:p>
            <a:r>
              <a:rPr lang="en-US" smtClean="0"/>
              <a:t>relative to a baseline transfer function, or the</a:t>
            </a:r>
          </a:p>
          <a:p>
            <a:r>
              <a:rPr lang="en-US" smtClean="0"/>
              <a:t>difference between the current and the ideal transition voltages. There are</a:t>
            </a:r>
          </a:p>
          <a:p>
            <a:r>
              <a:rPr lang="en-US" smtClean="0"/>
              <a:t>three primary definitions of INL in common use. They all have the same</a:t>
            </a:r>
          </a:p>
          <a:p>
            <a:r>
              <a:rPr lang="en-US" smtClean="0"/>
              <a:t>fundamental definition except they are measured against different transfer</a:t>
            </a:r>
          </a:p>
          <a:p>
            <a:r>
              <a:rPr lang="en-US" smtClean="0"/>
              <a:t>functions. This fundamental definition is:</a:t>
            </a:r>
          </a:p>
          <a:p>
            <a:r>
              <a:rPr lang="en-US" smtClean="0"/>
              <a:t>Code INL = V(Current Transition) – V(Baseline Transition)</a:t>
            </a:r>
          </a:p>
          <a:p>
            <a:r>
              <a:rPr lang="en-US" smtClean="0"/>
              <a:t>INL = Max(Code INL)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177925" y="695325"/>
            <a:ext cx="4648200" cy="3486150"/>
          </a:xfrm>
          <a:ln/>
        </p:spPr>
      </p:sp>
      <p:sp>
        <p:nvSpPr>
          <p:cNvPr id="115715" name="Notes Placeholder 2"/>
          <p:cNvSpPr>
            <a:spLocks noGrp="1"/>
          </p:cNvSpPr>
          <p:nvPr>
            <p:ph type="body" idx="1"/>
          </p:nvPr>
        </p:nvSpPr>
        <p:spPr>
          <a:xfrm>
            <a:off x="700088" y="4413250"/>
            <a:ext cx="5603875" cy="4181475"/>
          </a:xfrm>
          <a:noFill/>
          <a:ln/>
        </p:spPr>
        <p:txBody>
          <a:bodyPr lIns="93832" tIns="46918" rIns="93832" bIns="46918"/>
          <a:lstStyle/>
          <a:p>
            <a:r>
              <a:rPr lang="en-US" smtClean="0"/>
              <a:t>The key for good performance for an ADC is the claim "no missing codes." This means that, as the input voltage is swept over its range, all output code combinations will appear at the converter output. A DNL error of &lt;±1LSB guarantees no missing codes (</a:t>
            </a:r>
            <a:r>
              <a:rPr lang="en-US" b="1" smtClean="0"/>
              <a:t>Figure 1a</a:t>
            </a:r>
            <a:r>
              <a:rPr lang="en-US" smtClean="0"/>
              <a:t>). In Figures 1b, 1c, and 1d, three DNL error values are shown. With a DNL error of -0.5LSB (</a:t>
            </a:r>
            <a:r>
              <a:rPr lang="en-US" b="1" smtClean="0"/>
              <a:t>Figure 1b</a:t>
            </a:r>
            <a:r>
              <a:rPr lang="en-US" smtClean="0"/>
              <a:t>), the device is guaranteed to have no missing codes. With a value equal to -1LSB , the device is not necessarily guaranteed to have no missing codes. Note that code 10 is missing. However, most ADCs that specify a maximum DNL error of +/-1 will specifically state whether the device has missing codes or not. Because the production-test limits are actually tighter than the data-sheet limits, no missing codes is usually guaranteed. With a DNL value greater than -1, the device has missing codes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r>
              <a:rPr lang="en-US" smtClean="0">
                <a:latin typeface="Courier New" pitchFamily="49" charset="0"/>
                <a:cs typeface="Courier New" pitchFamily="49" charset="0"/>
              </a:rPr>
              <a:t>In a closed loop system - When one or more output variables of a system need to follow a certain reference over time, a </a:t>
            </a:r>
            <a:r>
              <a:rPr lang="en-US" smtClean="0">
                <a:latin typeface="Courier New" pitchFamily="49" charset="0"/>
                <a:cs typeface="Courier New" pitchFamily="49" charset="0"/>
                <a:hlinkClick r:id="rId3" tooltip="Controller (control theory)"/>
              </a:rPr>
              <a:t>controller</a:t>
            </a:r>
            <a:r>
              <a:rPr lang="en-US" smtClean="0">
                <a:latin typeface="Courier New" pitchFamily="49" charset="0"/>
                <a:cs typeface="Courier New" pitchFamily="49" charset="0"/>
              </a:rPr>
              <a:t> manipulates the inputs to a system to obtain the desired effect on the output of the system. </a:t>
            </a:r>
          </a:p>
          <a:p>
            <a:r>
              <a:rPr lang="en-US" smtClean="0">
                <a:latin typeface="Courier New" pitchFamily="49" charset="0"/>
                <a:cs typeface="Courier New" pitchFamily="49" charset="0"/>
              </a:rPr>
              <a:t>A characteristic of the open-loop controller is that it does not use </a:t>
            </a:r>
            <a:r>
              <a:rPr lang="en-US" smtClean="0">
                <a:latin typeface="Courier New" pitchFamily="49" charset="0"/>
                <a:cs typeface="Courier New" pitchFamily="49" charset="0"/>
                <a:hlinkClick r:id="rId4" tooltip="Feedback"/>
              </a:rPr>
              <a:t>feedback</a:t>
            </a:r>
            <a:r>
              <a:rPr lang="en-US" smtClean="0">
                <a:latin typeface="Courier New" pitchFamily="49" charset="0"/>
                <a:cs typeface="Courier New" pitchFamily="49" charset="0"/>
              </a:rPr>
              <a:t> to determine if its output has achieved the desired goal of the input. This means that the system does not observe the output of the processes that it is controlling. Consequently, a true open-loop system can not engage in </a:t>
            </a:r>
            <a:r>
              <a:rPr lang="en-US" smtClean="0">
                <a:latin typeface="Courier New" pitchFamily="49" charset="0"/>
                <a:cs typeface="Courier New" pitchFamily="49" charset="0"/>
                <a:hlinkClick r:id="rId5" tooltip="Machine learning"/>
              </a:rPr>
              <a:t>machine learning</a:t>
            </a:r>
            <a:r>
              <a:rPr lang="en-US" smtClean="0">
                <a:latin typeface="Courier New" pitchFamily="49" charset="0"/>
                <a:cs typeface="Courier New" pitchFamily="49" charset="0"/>
              </a:rPr>
              <a:t> and also cannot correct any errors that it could make. It also may not compensate for disturbances in the system.</a:t>
            </a:r>
          </a:p>
          <a:p>
            <a:endParaRPr lang="en-US" smtClean="0">
              <a:latin typeface="Courier New" pitchFamily="49" charset="0"/>
              <a:cs typeface="Courier New" pitchFamily="49" charset="0"/>
            </a:endParaRPr>
          </a:p>
          <a:p>
            <a:endParaRPr lang="en-US" smtClean="0">
              <a:latin typeface="Courier New" pitchFamily="49" charset="0"/>
              <a:cs typeface="Courier New" pitchFamily="49" charset="0"/>
            </a:endParaRP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177925" y="695325"/>
            <a:ext cx="4648200" cy="3486150"/>
          </a:xfrm>
          <a:ln/>
        </p:spPr>
      </p:sp>
      <p:sp>
        <p:nvSpPr>
          <p:cNvPr id="117763" name="Notes Placeholder 2"/>
          <p:cNvSpPr>
            <a:spLocks noGrp="1"/>
          </p:cNvSpPr>
          <p:nvPr>
            <p:ph type="body" idx="1"/>
          </p:nvPr>
        </p:nvSpPr>
        <p:spPr>
          <a:xfrm>
            <a:off x="700088" y="4413250"/>
            <a:ext cx="5603875" cy="4181475"/>
          </a:xfrm>
          <a:noFill/>
          <a:ln/>
        </p:spPr>
        <p:txBody>
          <a:bodyPr lIns="93832" tIns="46918" rIns="93832" bIns="46918"/>
          <a:lstStyle/>
          <a:p>
            <a:r>
              <a:rPr lang="en-US" smtClean="0">
                <a:solidFill>
                  <a:schemeClr val="bg1"/>
                </a:solidFill>
              </a:rPr>
              <a:t>SNR: Signal-to-Noise Ratio, the ratio of the RMS amplitude of the desired signal at the ADC output to the RMS amplitude of all the other spectral components except the first 5 harmonics and DC.</a:t>
            </a:r>
          </a:p>
          <a:p>
            <a:endParaRPr lang="en-US" smtClean="0">
              <a:solidFill>
                <a:schemeClr val="bg1"/>
              </a:solidFill>
            </a:endParaRPr>
          </a:p>
          <a:p>
            <a:r>
              <a:rPr lang="en-US" smtClean="0">
                <a:solidFill>
                  <a:schemeClr val="bg1"/>
                </a:solidFill>
              </a:rPr>
              <a:t>SINAD(S/N+D): Signal to Noise Plus Distortion Ratio, the ratio of the RMS amplitude of the desired signal to the RMS amplitude of all the other spectral components at the ADC output. Band-limited to frequencies above DC up to the Nyquist frequency.</a:t>
            </a:r>
          </a:p>
          <a:p>
            <a:endParaRPr lang="en-US" smtClean="0">
              <a:solidFill>
                <a:schemeClr val="bg1"/>
              </a:solidFill>
            </a:endParaRP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77925" y="695325"/>
            <a:ext cx="4648200" cy="3486150"/>
          </a:xfrm>
          <a:ln/>
        </p:spPr>
      </p:sp>
      <p:sp>
        <p:nvSpPr>
          <p:cNvPr id="118787" name="Notes Placeholder 2"/>
          <p:cNvSpPr>
            <a:spLocks noGrp="1"/>
          </p:cNvSpPr>
          <p:nvPr>
            <p:ph type="body" idx="1"/>
          </p:nvPr>
        </p:nvSpPr>
        <p:spPr>
          <a:xfrm>
            <a:off x="700088" y="4413250"/>
            <a:ext cx="5603875" cy="4181475"/>
          </a:xfrm>
          <a:noFill/>
          <a:ln/>
        </p:spPr>
        <p:txBody>
          <a:bodyPr lIns="93832" tIns="46918" rIns="93832" bIns="46918"/>
          <a:lstStyle/>
          <a:p>
            <a:r>
              <a:rPr lang="en-US" smtClean="0">
                <a:latin typeface="Arial Narrow" pitchFamily="34" charset="0"/>
              </a:rPr>
              <a:t>Spurious Free Dynamic Range (SFDR) is the difference between the value of the desired</a:t>
            </a:r>
          </a:p>
          <a:p>
            <a:r>
              <a:rPr lang="en-US" smtClean="0">
                <a:latin typeface="Arial Narrow" pitchFamily="34" charset="0"/>
              </a:rPr>
              <a:t>output signal and the value of the highest amplitude output frequency that is not present in the</a:t>
            </a:r>
          </a:p>
          <a:p>
            <a:r>
              <a:rPr lang="en-US" smtClean="0">
                <a:latin typeface="Arial Narrow" pitchFamily="34" charset="0"/>
              </a:rPr>
              <a:t>input, expressed in dB. Some ADC suppliers ignore harmonics when specifying SFDR, but this</a:t>
            </a:r>
          </a:p>
          <a:p>
            <a:r>
              <a:rPr lang="en-US" smtClean="0">
                <a:latin typeface="Arial Narrow" pitchFamily="34" charset="0"/>
              </a:rPr>
              <a:t>practice is valid only if those harmonics were present at the ADC input.</a:t>
            </a:r>
          </a:p>
          <a:p>
            <a:r>
              <a:rPr lang="en-US" smtClean="0">
                <a:latin typeface="Arial Narrow" pitchFamily="34" charset="0"/>
              </a:rPr>
              <a:t>Because SFDR is expressed in dB below the fundamental, it is sometimes expressed in</a:t>
            </a:r>
          </a:p>
          <a:p>
            <a:r>
              <a:rPr lang="en-US" smtClean="0">
                <a:latin typeface="Arial Narrow" pitchFamily="34" charset="0"/>
              </a:rPr>
              <a:t>negative dB. However, since it is a </a:t>
            </a:r>
            <a:r>
              <a:rPr lang="en-US" i="1" smtClean="0">
                <a:latin typeface="Symbol" pitchFamily="18" charset="2"/>
              </a:rPr>
              <a:t>range</a:t>
            </a:r>
            <a:r>
              <a:rPr lang="en-US" smtClean="0">
                <a:latin typeface="Arial Narrow" pitchFamily="34" charset="0"/>
              </a:rPr>
              <a:t>, it should be expressed in positive dB.</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89038" y="701675"/>
            <a:ext cx="4630737" cy="3473450"/>
          </a:xfrm>
          <a:ln/>
        </p:spPr>
      </p:sp>
      <p:sp>
        <p:nvSpPr>
          <p:cNvPr id="119811" name="Rectangle 3"/>
          <p:cNvSpPr>
            <a:spLocks noGrp="1" noChangeArrowheads="1"/>
          </p:cNvSpPr>
          <p:nvPr>
            <p:ph type="body" idx="1"/>
          </p:nvPr>
        </p:nvSpPr>
        <p:spPr>
          <a:xfrm>
            <a:off x="700088" y="4413250"/>
            <a:ext cx="5603875" cy="4181475"/>
          </a:xfrm>
          <a:noFill/>
          <a:ln/>
        </p:spPr>
        <p:txBody>
          <a:bodyPr lIns="93832" tIns="46918" rIns="93832" bIns="46918"/>
          <a:lstStyle/>
          <a:p>
            <a:r>
              <a:rPr lang="en-US" smtClean="0">
                <a:latin typeface="Arial Narrow" pitchFamily="34" charset="0"/>
              </a:rPr>
              <a:t>There are many sources of signal degradation in any analog signal chain and the circuitry</a:t>
            </a:r>
          </a:p>
          <a:p>
            <a:r>
              <a:rPr lang="en-US" smtClean="0">
                <a:latin typeface="Arial Narrow" pitchFamily="34" charset="0"/>
              </a:rPr>
              <a:t>associated with an ADC has its share. Many of the problem areas mentioned here are</a:t>
            </a:r>
          </a:p>
          <a:p>
            <a:r>
              <a:rPr lang="en-US" smtClean="0">
                <a:latin typeface="Arial Narrow" pitchFamily="34" charset="0"/>
              </a:rPr>
              <a:t>common to any analog circuitry.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67163" y="8824913"/>
            <a:ext cx="3035300" cy="463550"/>
          </a:xfrm>
          <a:prstGeom prst="rect">
            <a:avLst/>
          </a:prstGeom>
          <a:noFill/>
          <a:ln w="9525">
            <a:noFill/>
            <a:miter lim="800000"/>
            <a:headEnd/>
            <a:tailEnd/>
          </a:ln>
        </p:spPr>
        <p:txBody>
          <a:bodyPr lIns="93659" tIns="46829" rIns="93659" bIns="46829" anchor="b"/>
          <a:lstStyle/>
          <a:p>
            <a:pPr algn="r" defTabSz="938213"/>
            <a:fld id="{71A11A13-22AF-4A48-9C48-226FB335287F}" type="slidenum">
              <a:rPr lang="en-US" sz="1200">
                <a:cs typeface="Arial" pitchFamily="34" charset="0"/>
              </a:rPr>
              <a:pPr algn="r" defTabSz="938213"/>
              <a:t>26</a:t>
            </a:fld>
            <a:endParaRPr lang="en-US" sz="1200">
              <a:cs typeface="Arial" pitchFamily="34" charset="0"/>
            </a:endParaRPr>
          </a:p>
        </p:txBody>
      </p:sp>
      <p:sp>
        <p:nvSpPr>
          <p:cNvPr id="120835" name="Text Box 2"/>
          <p:cNvSpPr txBox="1">
            <a:spLocks noChangeArrowheads="1"/>
          </p:cNvSpPr>
          <p:nvPr/>
        </p:nvSpPr>
        <p:spPr bwMode="auto">
          <a:xfrm>
            <a:off x="2189163" y="704850"/>
            <a:ext cx="2625725" cy="3484563"/>
          </a:xfrm>
          <a:prstGeom prst="rect">
            <a:avLst/>
          </a:prstGeom>
          <a:solidFill>
            <a:srgbClr val="FFFFFF"/>
          </a:solidFill>
          <a:ln w="9360">
            <a:solidFill>
              <a:srgbClr val="000000"/>
            </a:solidFill>
            <a:miter lim="800000"/>
            <a:headEnd/>
            <a:tailEnd/>
          </a:ln>
        </p:spPr>
        <p:txBody>
          <a:bodyPr wrap="none" lIns="93659" tIns="46829" rIns="93659" bIns="46829" anchor="ctr"/>
          <a:lstStyle/>
          <a:p>
            <a:pPr defTabSz="938213"/>
            <a:endParaRPr lang="en-US" sz="1800">
              <a:cs typeface="Arial" pitchFamily="34" charset="0"/>
            </a:endParaRPr>
          </a:p>
        </p:txBody>
      </p:sp>
      <p:sp>
        <p:nvSpPr>
          <p:cNvPr id="120836" name="Text Box 3"/>
          <p:cNvSpPr>
            <a:spLocks noChangeArrowheads="1"/>
          </p:cNvSpPr>
          <p:nvPr>
            <p:ph type="body"/>
          </p:nvPr>
        </p:nvSpPr>
        <p:spPr>
          <a:xfrm>
            <a:off x="700088" y="4413250"/>
            <a:ext cx="5589587" cy="4167188"/>
          </a:xfrm>
          <a:noFill/>
          <a:ln/>
        </p:spPr>
        <p:txBody>
          <a:bodyPr wrap="none" lIns="93659" tIns="46829" rIns="93659" bIns="46829" anchor="ctr"/>
          <a:lstStyle/>
          <a:p>
            <a:pPr eaLnBrk="1" hangingPunct="1"/>
            <a:r>
              <a:rPr lang="en-US" smtClean="0"/>
              <a:t>For voltage input ADCs, three different input structure types exist: Single-Ended, Pseudo-Differential and Fully-Differential. The simplest solution is to select an ADC input structure that matches the sensor output. However, there are trade-offs with each structure that should be considered. In addition, if signal-conditioning circuitry is used between the sensor and the ADC, this circuitry can affect the ADC input structure choice.</a:t>
            </a:r>
            <a:endParaRPr lang="en-US" sz="1500" smtClean="0"/>
          </a:p>
          <a:p>
            <a:pPr eaLnBrk="1" hangingPunct="1"/>
            <a:endParaRPr lang="en-US" b="1" smtClean="0"/>
          </a:p>
          <a:p>
            <a:pPr eaLnBrk="1" hangingPunct="1"/>
            <a:r>
              <a:rPr lang="en-US" b="1" smtClean="0"/>
              <a:t>Fully-Differential Inputs: </a:t>
            </a:r>
            <a:r>
              <a:rPr lang="en-US" smtClean="0"/>
              <a:t>Differential </a:t>
            </a:r>
            <a:r>
              <a:rPr lang="en-US" i="1" smtClean="0"/>
              <a:t>usually</a:t>
            </a:r>
            <a:r>
              <a:rPr lang="en-US" smtClean="0"/>
              <a:t> means constant common mode. Figure 2a and 2b shows an example of a fully-differential ADC T/H input structure and its signal type. Advantages of fully differential input are common mode noise rejection (in some cases) and the input range is maximized, increasing dynamic range. Note that the LTC2261 has a 1.8V supply, but a differential input range of 2V peak to peak, as both inputs are driven.</a:t>
            </a:r>
          </a:p>
          <a:p>
            <a:pPr eaLnBrk="1" hangingPunct="1"/>
            <a:endParaRPr lang="en-US" smtClean="0"/>
          </a:p>
          <a:p>
            <a:pPr eaLnBrk="1" hangingPunct="1"/>
            <a:r>
              <a:rPr lang="en-US" sz="1400" b="1" smtClean="0"/>
              <a:t>Single- Ended</a:t>
            </a:r>
            <a:r>
              <a:rPr lang="en-US" sz="1400" smtClean="0"/>
              <a:t> </a:t>
            </a:r>
            <a:r>
              <a:rPr lang="en-US" sz="1400" i="1" smtClean="0"/>
              <a:t>usually</a:t>
            </a:r>
            <a:r>
              <a:rPr lang="en-US" sz="1400" smtClean="0"/>
              <a:t> means one input is at ground</a:t>
            </a:r>
          </a:p>
          <a:p>
            <a:pPr eaLnBrk="1" hangingPunct="1"/>
            <a:endParaRPr lang="en-US" sz="1400" smtClean="0"/>
          </a:p>
          <a:p>
            <a:pPr eaLnBrk="1" hangingPunct="1"/>
            <a:r>
              <a:rPr lang="en-US" sz="1400" b="1" smtClean="0"/>
              <a:t>Pseudo Diff.</a:t>
            </a:r>
            <a:r>
              <a:rPr lang="en-US" sz="1400" smtClean="0"/>
              <a:t> </a:t>
            </a:r>
            <a:r>
              <a:rPr lang="en-US" sz="1400" i="1" smtClean="0"/>
              <a:t>usually</a:t>
            </a:r>
            <a:r>
              <a:rPr lang="en-US" sz="1400" smtClean="0"/>
              <a:t> means (-) input is offset from ground</a:t>
            </a:r>
          </a:p>
          <a:p>
            <a:pPr eaLnBrk="1" hangingPunct="1"/>
            <a:endParaRPr lang="en-US" sz="1400" smtClean="0"/>
          </a:p>
          <a:p>
            <a:pPr eaLnBrk="1" hangingPunct="1"/>
            <a:r>
              <a:rPr lang="en-US" sz="1600" smtClean="0"/>
              <a:t>*Any</a:t>
            </a:r>
            <a:r>
              <a:rPr lang="en-US" sz="1400" smtClean="0"/>
              <a:t> of the above can be unipolar or bipolar</a:t>
            </a:r>
          </a:p>
          <a:p>
            <a:pPr eaLnBrk="1" hangingPunct="1"/>
            <a:r>
              <a:rPr lang="en-US" sz="1400" smtClean="0"/>
              <a:t>*Bipolar simply means the (-) input can be more positive than the (+) input</a:t>
            </a:r>
          </a:p>
          <a:p>
            <a:pPr eaLnBrk="1" hangingPunct="1"/>
            <a:r>
              <a:rPr lang="en-US" sz="1500" smtClean="0"/>
              <a:t>***None of these imply anything about the signal’s range, or its ability to go outside of an ADC’s supply rails! Read datasheets thoroughly.</a:t>
            </a:r>
          </a:p>
          <a:p>
            <a:pPr eaLnBrk="1" hangingPunct="1"/>
            <a:endParaRPr lang="en-US" smtClean="0"/>
          </a:p>
          <a:p>
            <a:pPr eaLnBrk="1" hangingPunct="1"/>
            <a:r>
              <a:rPr lang="en-US" smtClean="0"/>
              <a:t>System Requirements &amp; Ground</a:t>
            </a:r>
            <a:endParaRPr lang="en-US" sz="1500" smtClean="0"/>
          </a:p>
          <a:p>
            <a:r>
              <a:rPr lang="en-US" sz="900" smtClean="0"/>
              <a:t>Signal Source Ground vs. System Ground</a:t>
            </a:r>
          </a:p>
          <a:p>
            <a:pPr marL="742950" lvl="1" indent="-285750"/>
            <a:r>
              <a:rPr lang="en-US" sz="900" smtClean="0"/>
              <a:t>High Precision Requires a Stable Ground</a:t>
            </a:r>
          </a:p>
          <a:p>
            <a:pPr marL="742950" lvl="1" indent="-285750"/>
            <a:r>
              <a:rPr lang="en-US" sz="900" smtClean="0"/>
              <a:t>Floating or Ground-Referred Signal?</a:t>
            </a:r>
          </a:p>
          <a:p>
            <a:pPr marL="742950" lvl="1" indent="-285750"/>
            <a:r>
              <a:rPr lang="en-US" sz="900" smtClean="0"/>
              <a:t>Rejection of Common-Mode Noise</a:t>
            </a:r>
          </a:p>
          <a:p>
            <a:pPr marL="742950" lvl="1" indent="-285750"/>
            <a:r>
              <a:rPr lang="en-US" sz="900" smtClean="0"/>
              <a:t>Local Measurements (Common Ground)</a:t>
            </a:r>
          </a:p>
          <a:p>
            <a:pPr eaLnBrk="1" hangingPunct="1"/>
            <a:endParaRPr lang="en-US" sz="15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177925" y="695325"/>
            <a:ext cx="4648200" cy="3486150"/>
          </a:xfrm>
          <a:ln/>
        </p:spPr>
      </p:sp>
      <p:sp>
        <p:nvSpPr>
          <p:cNvPr id="121859" name="Notes Placeholder 2"/>
          <p:cNvSpPr>
            <a:spLocks noGrp="1"/>
          </p:cNvSpPr>
          <p:nvPr>
            <p:ph type="body" idx="1"/>
          </p:nvPr>
        </p:nvSpPr>
        <p:spPr>
          <a:xfrm>
            <a:off x="700088" y="4413250"/>
            <a:ext cx="5603875" cy="4181475"/>
          </a:xfrm>
          <a:noFill/>
          <a:ln/>
        </p:spPr>
        <p:txBody>
          <a:bodyPr lIns="93832" tIns="46918" rIns="93832" bIns="46918"/>
          <a:lstStyle/>
          <a:p>
            <a:r>
              <a:rPr lang="en-US" smtClean="0"/>
              <a:t>This is a typical block diagram of a stand alone ADC as illustrated by the LTC2379.  Notice that the ADC gets to sit in the silicon substrate all by itself.  As long as the layout around the ADC is well done, there is very little source of noise to couple to the ADC.</a:t>
            </a:r>
          </a:p>
          <a:p>
            <a:endParaRPr lang="en-US" smtClean="0"/>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Rot="1" noChangeArrowheads="1" noTextEdit="1"/>
          </p:cNvSpPr>
          <p:nvPr>
            <p:ph type="sldImg"/>
          </p:nvPr>
        </p:nvSpPr>
        <p:spPr>
          <a:xfrm>
            <a:off x="1189038" y="701675"/>
            <a:ext cx="4630737" cy="3473450"/>
          </a:xfrm>
          <a:ln/>
        </p:spPr>
      </p:sp>
      <p:sp>
        <p:nvSpPr>
          <p:cNvPr id="122883" name="Rectangle 3"/>
          <p:cNvSpPr>
            <a:spLocks noGrp="1" noChangeArrowheads="1"/>
          </p:cNvSpPr>
          <p:nvPr>
            <p:ph type="body" idx="1"/>
          </p:nvPr>
        </p:nvSpPr>
        <p:spPr>
          <a:xfrm>
            <a:off x="933450" y="4413250"/>
            <a:ext cx="5137150" cy="4181475"/>
          </a:xfrm>
          <a:noFill/>
          <a:ln/>
        </p:spPr>
        <p:txBody>
          <a:bodyPr/>
          <a:lstStyle/>
          <a:p>
            <a:r>
              <a:rPr lang="en-US" smtClean="0"/>
              <a:t>This is an example, Motor controller, where simultaneous sampling, precision in measurement and relatively higher sampling rate are needed. This is an application where the use of the external ADC is most likely.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77925" y="695325"/>
            <a:ext cx="4648200" cy="3486150"/>
          </a:xfrm>
          <a:ln/>
        </p:spPr>
      </p:sp>
      <p:sp>
        <p:nvSpPr>
          <p:cNvPr id="123907" name="Notes Placeholder 2"/>
          <p:cNvSpPr>
            <a:spLocks noGrp="1"/>
          </p:cNvSpPr>
          <p:nvPr>
            <p:ph type="body" idx="1"/>
          </p:nvPr>
        </p:nvSpPr>
        <p:spPr>
          <a:xfrm>
            <a:off x="700088" y="4413250"/>
            <a:ext cx="5603875" cy="4181475"/>
          </a:xfrm>
          <a:noFill/>
          <a:ln/>
        </p:spPr>
        <p:txBody>
          <a:bodyPr lIns="93832" tIns="46918" rIns="93832" bIns="46918"/>
          <a:lstStyle/>
          <a:p>
            <a:r>
              <a:rPr lang="en-US" smtClean="0"/>
              <a:t>Pay attention to the red dot next to the specification min, max numbers.  This dot tells you that these specs are guaranteed over the temperature range the part is specified for.  You have to design the specs to cover all cases of the applicable temperature ranges.</a:t>
            </a:r>
          </a:p>
          <a:p>
            <a:endParaRPr lang="en-US" smtClean="0"/>
          </a:p>
          <a:p>
            <a:endParaRPr lang="en-US" smtClean="0"/>
          </a:p>
          <a:p>
            <a:endParaRPr lang="en-US" smtClean="0"/>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Ro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r>
              <a:rPr lang="en-US" sz="1600" smtClean="0">
                <a:latin typeface="Helvetica" pitchFamily="34" charset="0"/>
              </a:rPr>
              <a:t>The main point is: The partnership with Arrow, LTC and Freescale.</a:t>
            </a:r>
          </a:p>
          <a:p>
            <a:pPr eaLnBrk="1" hangingPunct="1"/>
            <a:endParaRPr lang="en-US" sz="1600" smtClean="0">
              <a:latin typeface="Helvetica" pitchFamily="34" charset="0"/>
            </a:endParaRPr>
          </a:p>
          <a:p>
            <a:pPr eaLnBrk="1" hangingPunct="1"/>
            <a:r>
              <a:rPr lang="en-US" sz="1600" smtClean="0">
                <a:latin typeface="Helvetica" pitchFamily="34" charset="0"/>
              </a:rPr>
              <a:t>Why LTC?</a:t>
            </a:r>
          </a:p>
          <a:p>
            <a:pPr eaLnBrk="1" hangingPunct="1"/>
            <a:r>
              <a:rPr lang="en-US" sz="1600" smtClean="0">
                <a:latin typeface="Helvetica" pitchFamily="34" charset="0"/>
              </a:rPr>
              <a:t>Premier high performance analog semiconductor manufacturer</a:t>
            </a:r>
          </a:p>
          <a:p>
            <a:pPr eaLnBrk="1" hangingPunct="1"/>
            <a:r>
              <a:rPr lang="en-US" sz="1600" smtClean="0">
                <a:latin typeface="Helvetica" pitchFamily="34" charset="0"/>
              </a:rPr>
              <a:t>Knowledgeable applications support</a:t>
            </a:r>
          </a:p>
          <a:p>
            <a:pPr eaLnBrk="1" hangingPunct="1"/>
            <a:r>
              <a:rPr lang="en-US" sz="1600" smtClean="0">
                <a:latin typeface="Helvetica" pitchFamily="34" charset="0"/>
              </a:rPr>
              <a:t>Long product life cycles</a:t>
            </a:r>
          </a:p>
          <a:p>
            <a:pPr eaLnBrk="1" hangingPunct="1"/>
            <a:r>
              <a:rPr lang="en-US" sz="1600" smtClean="0">
                <a:latin typeface="Helvetica" pitchFamily="34" charset="0"/>
              </a:rPr>
              <a:t>Short product lead times</a:t>
            </a:r>
          </a:p>
          <a:p>
            <a:pPr eaLnBrk="1" hangingPunct="1"/>
            <a:r>
              <a:rPr lang="en-US" sz="1600" smtClean="0">
                <a:latin typeface="Helvetica" pitchFamily="34" charset="0"/>
              </a:rPr>
              <a:t>Superior quality and performance</a:t>
            </a:r>
          </a:p>
          <a:p>
            <a:pPr eaLnBrk="1" hangingPunct="1"/>
            <a:r>
              <a:rPr lang="en-US" sz="1600" smtClean="0">
                <a:latin typeface="Helvetica" pitchFamily="34" charset="0"/>
              </a:rPr>
              <a:t>Premier analog global supplier at Arrow</a:t>
            </a:r>
          </a:p>
          <a:p>
            <a:endParaRPr lang="en-US" smtClean="0"/>
          </a:p>
          <a:p>
            <a:endParaRPr lang="en-US" smtClean="0"/>
          </a:p>
          <a:p>
            <a:endParaRPr lang="en-US" smtClean="0"/>
          </a:p>
          <a:p>
            <a:r>
              <a:rPr lang="en-US" smtClean="0"/>
              <a:t>Why Freescale:</a:t>
            </a:r>
          </a:p>
          <a:p>
            <a:pPr eaLnBrk="1" hangingPunct="1"/>
            <a:r>
              <a:rPr lang="en-US" sz="1600" smtClean="0">
                <a:latin typeface="Helvetica" pitchFamily="34" charset="0"/>
              </a:rPr>
              <a:t>Global leader in the design and manufacture of embedded semiconductors</a:t>
            </a:r>
          </a:p>
          <a:p>
            <a:pPr eaLnBrk="1" hangingPunct="1"/>
            <a:r>
              <a:rPr lang="en-US" sz="1600" smtClean="0">
                <a:latin typeface="Helvetica" pitchFamily="34" charset="0"/>
              </a:rPr>
              <a:t>Dominant share of industrial, communications, networking, and automotive markets</a:t>
            </a:r>
          </a:p>
          <a:p>
            <a:pPr eaLnBrk="1" hangingPunct="1"/>
            <a:r>
              <a:rPr lang="en-US" sz="1600" smtClean="0">
                <a:latin typeface="Helvetica" pitchFamily="34" charset="0"/>
              </a:rPr>
              <a:t>Superior design tools and technology alliances</a:t>
            </a:r>
          </a:p>
          <a:p>
            <a:pPr eaLnBrk="1" hangingPunct="1"/>
            <a:r>
              <a:rPr lang="en-US" sz="1600" smtClean="0">
                <a:latin typeface="Helvetica" pitchFamily="34" charset="0"/>
              </a:rPr>
              <a:t>Open source hardware and software to speed development</a:t>
            </a:r>
          </a:p>
          <a:p>
            <a:pPr eaLnBrk="1" hangingPunct="1"/>
            <a:r>
              <a:rPr lang="en-US" sz="1600" smtClean="0">
                <a:latin typeface="Helvetica" pitchFamily="34" charset="0"/>
              </a:rPr>
              <a:t>Premier embedded global supplier at Arrow</a:t>
            </a:r>
          </a:p>
          <a:p>
            <a:pPr eaLnBrk="1" hangingPunct="1"/>
            <a:endParaRPr lang="en-US" sz="1600" smtClean="0">
              <a:latin typeface="Helvetic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89038" y="701675"/>
            <a:ext cx="4630737" cy="3473450"/>
          </a:xfrm>
          <a:ln/>
        </p:spPr>
      </p:sp>
      <p:sp>
        <p:nvSpPr>
          <p:cNvPr id="124931" name="Rectangle 3"/>
          <p:cNvSpPr>
            <a:spLocks noGrp="1" noChangeArrowheads="1"/>
          </p:cNvSpPr>
          <p:nvPr>
            <p:ph type="body" idx="1"/>
          </p:nvPr>
        </p:nvSpPr>
        <p:spPr>
          <a:xfrm>
            <a:off x="700088" y="4413250"/>
            <a:ext cx="5603875" cy="4181475"/>
          </a:xfrm>
          <a:noFill/>
          <a:ln/>
        </p:spPr>
        <p:txBody>
          <a:bodyPr lIns="93832" tIns="46918" rIns="93832" bIns="46918"/>
          <a:lstStyle/>
          <a:p>
            <a:r>
              <a:rPr lang="en-US" smtClean="0"/>
              <a:t>This is a table to give a very top level view of where the external and embedded ADCs fit. As mentioned earlier, the choice depends on the system requirements.</a:t>
            </a:r>
          </a:p>
          <a:p>
            <a:r>
              <a:rPr lang="en-US" smtClean="0"/>
              <a:t>Resolution: External ADC can go in higher resolution compared to the embedded one. If anyone needs higher resolution &gt;=16b, the external ADC can offer multiple options.</a:t>
            </a:r>
          </a:p>
          <a:p>
            <a:r>
              <a:rPr lang="en-US" smtClean="0"/>
              <a:t>Sampling Rate: There are more choices for the sampling rate for the external ADC. It can go from DC to multiple GHz. </a:t>
            </a:r>
          </a:p>
          <a:p>
            <a:r>
              <a:rPr lang="en-US" smtClean="0"/>
              <a:t>Power: This is very subjective and depends on a lot of things from design, process technology etc. It is better to refer to the datasheet to get the power spec. of the ADC.</a:t>
            </a:r>
          </a:p>
          <a:p>
            <a:r>
              <a:rPr lang="en-US" smtClean="0"/>
              <a:t>Component Count: Here the assumption is, as the embedded ADC is inside the micro, you just need a single chip for the ADC and controller.</a:t>
            </a:r>
          </a:p>
          <a:p>
            <a:r>
              <a:rPr lang="en-US" smtClean="0"/>
              <a:t>Drive: External ADC offer more options for the different type of drive signal.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177925" y="695325"/>
            <a:ext cx="4648200" cy="3486150"/>
          </a:xfrm>
          <a:ln/>
        </p:spPr>
      </p:sp>
      <p:sp>
        <p:nvSpPr>
          <p:cNvPr id="126979" name="Notes Placeholder 2"/>
          <p:cNvSpPr>
            <a:spLocks noGrp="1"/>
          </p:cNvSpPr>
          <p:nvPr>
            <p:ph type="body" idx="1"/>
          </p:nvPr>
        </p:nvSpPr>
        <p:spPr>
          <a:xfrm>
            <a:off x="700088" y="4413250"/>
            <a:ext cx="5603875" cy="4181475"/>
          </a:xfrm>
          <a:noFill/>
          <a:ln/>
        </p:spPr>
        <p:txBody>
          <a:bodyPr lIns="93832" tIns="46918" rIns="93832" bIns="46918"/>
          <a:lstStyle/>
          <a:p>
            <a:r>
              <a:rPr lang="en-US" smtClean="0"/>
              <a:t>This is the block diagram of a typical microcontroller that contain analog block.  You can see that the analog mixed signal resides in the same silicon substrate as all of the other noisy blocks of circuit.  The fast switching core, memory modules and IOs contribute noise to degrade the SNR of the mixed signal on the board.  A lower SNR leads to a lower ENOB (effective number of bits).</a:t>
            </a:r>
          </a:p>
          <a:p>
            <a:endParaRPr lang="en-US" smtClean="0"/>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89038" y="701675"/>
            <a:ext cx="4630737" cy="3473450"/>
          </a:xfrm>
          <a:ln/>
        </p:spPr>
      </p:sp>
      <p:sp>
        <p:nvSpPr>
          <p:cNvPr id="128003" name="Rectangle 3"/>
          <p:cNvSpPr>
            <a:spLocks noGrp="1" noChangeArrowheads="1"/>
          </p:cNvSpPr>
          <p:nvPr>
            <p:ph type="body" idx="1"/>
          </p:nvPr>
        </p:nvSpPr>
        <p:spPr>
          <a:xfrm>
            <a:off x="700088" y="4413250"/>
            <a:ext cx="5603875" cy="4181475"/>
          </a:xfrm>
          <a:noFill/>
          <a:ln/>
        </p:spPr>
        <p:txBody>
          <a:bodyPr lIns="93832" tIns="46918" rIns="93832" bIns="46918"/>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89038" y="701675"/>
            <a:ext cx="4630737" cy="3473450"/>
          </a:xfrm>
          <a:ln/>
        </p:spPr>
      </p:sp>
      <p:sp>
        <p:nvSpPr>
          <p:cNvPr id="129027" name="Rectangle 3"/>
          <p:cNvSpPr>
            <a:spLocks noGrp="1" noChangeArrowheads="1"/>
          </p:cNvSpPr>
          <p:nvPr>
            <p:ph type="body" idx="1"/>
          </p:nvPr>
        </p:nvSpPr>
        <p:spPr>
          <a:xfrm>
            <a:off x="700088" y="4413250"/>
            <a:ext cx="5603875" cy="4181475"/>
          </a:xfrm>
          <a:noFill/>
          <a:ln/>
        </p:spPr>
        <p:txBody>
          <a:bodyPr lIns="93832" tIns="46918" rIns="93832" bIns="46918"/>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marL="228600" indent="-228600"/>
            <a:r>
              <a:rPr lang="en-US" smtClean="0"/>
              <a:t>Read the slide to the crowd  </a:t>
            </a:r>
            <a:r>
              <a:rPr lang="en-US" smtClean="0">
                <a:sym typeface="Wingdings" pitchFamily="2" charset="2"/>
              </a:rPr>
              <a:t></a:t>
            </a:r>
            <a:endParaRPr lang="en-US" smtClean="0"/>
          </a:p>
        </p:txBody>
      </p:sp>
      <p:sp>
        <p:nvSpPr>
          <p:cNvPr id="130052"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A4460859-491B-48A4-96AA-76DA82F89417}" type="slidenum">
              <a:rPr lang="en-US" sz="1200"/>
              <a:pPr algn="r" defTabSz="930275"/>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t>Simply put the embedded analog techniques are all the features and peripherals on the right. Embedded analog is extremely </a:t>
            </a:r>
          </a:p>
          <a:p>
            <a:r>
              <a:rPr lang="en-US" smtClean="0"/>
              <a:t>flexible in terms of configuration and programmability.  Each additional peripheral enhances the analog components on the left. </a:t>
            </a:r>
          </a:p>
          <a:p>
            <a:r>
              <a:rPr lang="en-US" smtClean="0"/>
              <a:t>Programmable Delay Blocks are delays and timers that can be used to initiate ADC and DAC conversions. This reduces </a:t>
            </a:r>
          </a:p>
          <a:p>
            <a:r>
              <a:rPr lang="en-US" smtClean="0"/>
              <a:t>processor overhead and allows the processor to concentrate on other tasks. With a few simply instructions to configure </a:t>
            </a:r>
          </a:p>
          <a:p>
            <a:r>
              <a:rPr lang="en-US" smtClean="0"/>
              <a:t>registers the programmable delay blocks can take over the tedious timing tasks and the processor can read results when they</a:t>
            </a:r>
          </a:p>
          <a:p>
            <a:r>
              <a:rPr lang="en-US" smtClean="0"/>
              <a:t>are available. Timers can be used in conjunction with the PWM controller (FlexTimer). In fact you will see how the PWM controller is </a:t>
            </a:r>
          </a:p>
          <a:p>
            <a:r>
              <a:rPr lang="en-US" smtClean="0"/>
              <a:t>used for one of our use cases (Pulseoximeter) later on in the presentation. To find an example of configuration flexibility one</a:t>
            </a:r>
          </a:p>
          <a:p>
            <a:r>
              <a:rPr lang="en-US" smtClean="0"/>
              <a:t>only has to look at the ADC. The ADC can be configured from 8 to 16 bit resolution. Digital filtering is basically making sure the </a:t>
            </a:r>
          </a:p>
          <a:p>
            <a:r>
              <a:rPr lang="en-US" smtClean="0"/>
              <a:t>signal is valid for a minimum amount of time. Is the input voltage greater than the reference voltage for 6 clocks. I know it’s </a:t>
            </a:r>
          </a:p>
          <a:p>
            <a:r>
              <a:rPr lang="en-US" smtClean="0"/>
              <a:t>basic filtering but still comes in handy.  Filtering is very helpful when utilizing the embedded comparators.  Averaging is another</a:t>
            </a:r>
          </a:p>
          <a:p>
            <a:r>
              <a:rPr lang="en-US" smtClean="0"/>
              <a:t>form of filtering. The ADC can average up to 32 conversions. This extends the Effective Number of Bits (ENOB) beyond 13 bits. </a:t>
            </a:r>
          </a:p>
          <a:p>
            <a:r>
              <a:rPr lang="en-US" smtClean="0"/>
              <a:t>Four levels of programmable hysteresis are also available (comparators). Synchronized sampling doesn’t seem like a big deal but </a:t>
            </a:r>
          </a:p>
          <a:p>
            <a:r>
              <a:rPr lang="en-US" smtClean="0"/>
              <a:t>this allows the userto synchronize to the system clock. It allows the embedded analog signals to enter into the digital domain. </a:t>
            </a:r>
          </a:p>
          <a:p>
            <a:r>
              <a:rPr lang="en-US" smtClean="0"/>
              <a:t>The last three bullets you’ll find in almost any processor but this is really important for medical applications as almost all need to </a:t>
            </a:r>
          </a:p>
          <a:p>
            <a:r>
              <a:rPr lang="en-US" smtClean="0"/>
              <a:t>report their results. Reporting results can vary from reporting data to a PC via TCP/IP or USB to simply updating an LCD display.</a:t>
            </a:r>
          </a:p>
          <a:p>
            <a:r>
              <a:rPr lang="en-US" smtClean="0"/>
              <a:t>As you can see the combination of embedded analog and the techniques associated with it can be very powerful in terms of </a:t>
            </a:r>
          </a:p>
          <a:p>
            <a:r>
              <a:rPr lang="en-US" smtClean="0"/>
              <a:t>cost, space and power savings. As you look at the upcoming slides don’t think of the features as marketing fluff but rather as</a:t>
            </a:r>
          </a:p>
          <a:p>
            <a:r>
              <a:rPr lang="en-US" smtClean="0"/>
              <a:t>techniques that expand and enhance embedded analog.</a:t>
            </a:r>
          </a:p>
        </p:txBody>
      </p:sp>
      <p:sp>
        <p:nvSpPr>
          <p:cNvPr id="13107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3E834B9C-4388-42FA-A851-577388154318}" type="slidenum">
              <a:rPr lang="en-US" sz="1200"/>
              <a:pPr algn="r" defTabSz="930275"/>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marL="228600" indent="-228600">
              <a:lnSpc>
                <a:spcPct val="80000"/>
              </a:lnSpc>
            </a:pPr>
            <a:r>
              <a:rPr lang="en-US" sz="1100" smtClean="0"/>
              <a:t>So what is embedded measurement engine IP? A measurement engine is a group of analog and digital peripherals in a signal chain that can be used together to </a:t>
            </a:r>
          </a:p>
          <a:p>
            <a:pPr marL="228600" indent="-228600">
              <a:lnSpc>
                <a:spcPct val="80000"/>
              </a:lnSpc>
            </a:pPr>
            <a:r>
              <a:rPr lang="en-US" sz="1100" smtClean="0"/>
              <a:t>condition an analog signal. Basically it prepares an analog signal so that a result can be processed by a microprocessor.  You’ll notice the slide is very generic in terms of</a:t>
            </a:r>
          </a:p>
          <a:p>
            <a:pPr marL="228600" indent="-228600">
              <a:lnSpc>
                <a:spcPct val="80000"/>
              </a:lnSpc>
            </a:pPr>
            <a:r>
              <a:rPr lang="en-US" sz="1100" smtClean="0"/>
              <a:t>identifying the supplier. That was done initially, later in the presentation as you know the K50 will be identified. When the K50 added TriAmps and Op-Amps to the Common</a:t>
            </a:r>
          </a:p>
          <a:p>
            <a:pPr marL="228600" indent="-228600">
              <a:lnSpc>
                <a:spcPct val="80000"/>
              </a:lnSpc>
            </a:pPr>
            <a:r>
              <a:rPr lang="en-US" sz="1100" smtClean="0"/>
              <a:t>Analog IP, the measurement engine was born. The intent is to discuss techniques and not a bunch of marketing slides. Some or all of the peripherals can be found</a:t>
            </a:r>
          </a:p>
          <a:p>
            <a:pPr marL="228600" indent="-228600">
              <a:lnSpc>
                <a:spcPct val="80000"/>
              </a:lnSpc>
            </a:pPr>
            <a:r>
              <a:rPr lang="en-US" sz="1100" smtClean="0"/>
              <a:t>in almost any embedded measurement engine. I do want to mention that a 16 bit ADC is quit impressive for an embedded solution. Not many suppliers offer an</a:t>
            </a:r>
          </a:p>
          <a:p>
            <a:pPr marL="228600" indent="-228600">
              <a:lnSpc>
                <a:spcPct val="80000"/>
              </a:lnSpc>
            </a:pPr>
            <a:r>
              <a:rPr lang="en-US" sz="1100" smtClean="0"/>
              <a:t>embedded 16 bit ADC. So the K50 does stand out. Obviously there are many external solutions that have higher resolutions. If you chose too you can demo the ADC</a:t>
            </a:r>
          </a:p>
          <a:p>
            <a:pPr marL="228600" indent="-228600">
              <a:lnSpc>
                <a:spcPct val="80000"/>
              </a:lnSpc>
            </a:pPr>
            <a:r>
              <a:rPr lang="en-US" sz="1100" smtClean="0"/>
              <a:t>spreadsheet during the presentation. The ENOB is much better than one would expect for an embedded solution. The ADC consists of a 16 bit successive </a:t>
            </a:r>
          </a:p>
          <a:p>
            <a:pPr marL="228600" indent="-228600">
              <a:lnSpc>
                <a:spcPct val="80000"/>
              </a:lnSpc>
            </a:pPr>
            <a:r>
              <a:rPr lang="en-US" sz="1100" smtClean="0"/>
              <a:t>approximation ADC (SAR) which can easily achieve 13.5 ENOB accuracy. This accuracy could be expanded to a higher value when using modules like the hardware</a:t>
            </a:r>
          </a:p>
          <a:p>
            <a:pPr marL="228600" indent="-228600">
              <a:lnSpc>
                <a:spcPct val="80000"/>
              </a:lnSpc>
            </a:pPr>
            <a:r>
              <a:rPr lang="en-US" sz="1100" smtClean="0"/>
              <a:t>average. I mentioned this in the previous slide again this is an embedded technique. There are up to 2 x 16-BIT ADCs. There is also up  to 2 x 12-BIT DACs, this </a:t>
            </a:r>
          </a:p>
          <a:p>
            <a:pPr marL="228600" indent="-228600">
              <a:lnSpc>
                <a:spcPct val="80000"/>
              </a:lnSpc>
            </a:pPr>
            <a:r>
              <a:rPr lang="en-US" sz="1100" smtClean="0"/>
              <a:t>can be used to trigger external peripherals as we will see later in the presentation. A great but not very well know peripheral is the PDB. The programmable</a:t>
            </a:r>
          </a:p>
          <a:p>
            <a:pPr marL="228600" indent="-228600">
              <a:lnSpc>
                <a:spcPct val="80000"/>
              </a:lnSpc>
            </a:pPr>
            <a:r>
              <a:rPr lang="en-US" sz="1100" smtClean="0"/>
              <a:t>delay block is used to synchronize measurements from the ADC and DAC modules. Basically you tell the ADC when to sample and the DAC when to output</a:t>
            </a:r>
          </a:p>
          <a:p>
            <a:pPr marL="228600" indent="-228600">
              <a:lnSpc>
                <a:spcPct val="80000"/>
              </a:lnSpc>
            </a:pPr>
            <a:r>
              <a:rPr lang="en-US" sz="1100" smtClean="0"/>
              <a:t>by programming determined triggers for each of the independent channels. This comes in handy during analog signal processing especially when one is </a:t>
            </a:r>
          </a:p>
          <a:p>
            <a:pPr marL="228600" indent="-228600">
              <a:lnSpc>
                <a:spcPct val="80000"/>
              </a:lnSpc>
            </a:pPr>
            <a:r>
              <a:rPr lang="en-US" sz="1100" smtClean="0"/>
              <a:t>trying to build a waveform and minimize microprocessor overhead. We’ll see this later in the presentation. The VREF or voltage reference module supplies a 1.2V </a:t>
            </a:r>
          </a:p>
          <a:p>
            <a:pPr marL="228600" indent="-228600">
              <a:lnSpc>
                <a:spcPct val="80000"/>
              </a:lnSpc>
            </a:pPr>
            <a:r>
              <a:rPr lang="en-US" sz="1100" smtClean="0"/>
              <a:t>Trimmable voltage reference to the analog peripherals to enhance their accuracy. It can also be used to supply a reference to external peripherals. This reduces </a:t>
            </a:r>
          </a:p>
          <a:p>
            <a:pPr marL="228600" indent="-228600">
              <a:lnSpc>
                <a:spcPct val="80000"/>
              </a:lnSpc>
            </a:pPr>
            <a:r>
              <a:rPr lang="en-US" sz="1100" smtClean="0"/>
              <a:t>component count and the cost of implementing this reference externally. Integration another technique that has made embedded processors wildly successful and </a:t>
            </a:r>
          </a:p>
          <a:p>
            <a:pPr marL="228600" indent="-228600">
              <a:lnSpc>
                <a:spcPct val="80000"/>
              </a:lnSpc>
            </a:pPr>
            <a:r>
              <a:rPr lang="en-US" sz="1100" smtClean="0"/>
              <a:t>should make embedded analog successful as well. There are up to 2 x OPAMP and 2 x TRIAMP modules in the measurement engine. These op-amps can be used </a:t>
            </a:r>
          </a:p>
          <a:p>
            <a:pPr marL="228600" indent="-228600">
              <a:lnSpc>
                <a:spcPct val="80000"/>
              </a:lnSpc>
            </a:pPr>
            <a:r>
              <a:rPr lang="en-US" sz="1100" smtClean="0"/>
              <a:t>in different operation modes and have a programmable gain. The tri-amps  are handy when converting a current to voltage or building an instrumentation</a:t>
            </a:r>
          </a:p>
          <a:p>
            <a:pPr marL="228600" indent="-228600">
              <a:lnSpc>
                <a:spcPct val="80000"/>
              </a:lnSpc>
            </a:pPr>
            <a:r>
              <a:rPr lang="en-US" sz="1100" smtClean="0"/>
              <a:t>Amplifiers.  We will see how to use both in two use cases later in the presentation. Finally there are up to 3 general purpose analog comparators. One of the biggest </a:t>
            </a:r>
          </a:p>
          <a:p>
            <a:pPr marL="228600" indent="-228600">
              <a:lnSpc>
                <a:spcPct val="80000"/>
              </a:lnSpc>
            </a:pPr>
            <a:r>
              <a:rPr lang="en-US" sz="1100" smtClean="0"/>
              <a:t>advantages or techniques is the capability to do internal connections between modules. This reduces noise that can be caused by outside influences such as line </a:t>
            </a:r>
          </a:p>
          <a:p>
            <a:pPr marL="228600" indent="-228600">
              <a:lnSpc>
                <a:spcPct val="80000"/>
              </a:lnSpc>
            </a:pPr>
            <a:r>
              <a:rPr lang="en-US" sz="1100" smtClean="0"/>
              <a:t>interference and PCB crosstalk It also reduces the overall pin and component count as well as the cost associated with soldering. </a:t>
            </a:r>
          </a:p>
          <a:p>
            <a:pPr marL="228600" indent="-228600">
              <a:lnSpc>
                <a:spcPct val="80000"/>
              </a:lnSpc>
            </a:pPr>
            <a:endParaRPr lang="en-US" sz="1100" smtClean="0"/>
          </a:p>
          <a:p>
            <a:pPr marL="228600" indent="-228600">
              <a:lnSpc>
                <a:spcPct val="80000"/>
              </a:lnSpc>
            </a:pPr>
            <a:r>
              <a:rPr lang="en-US" sz="1100" smtClean="0"/>
              <a:t>Note the slide tries to illustrate the connectivity between analog  peripherals – This is true for the next few slides</a:t>
            </a:r>
          </a:p>
        </p:txBody>
      </p:sp>
      <p:sp>
        <p:nvSpPr>
          <p:cNvPr id="132100"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84279738-1F01-4F00-B327-FDA39A34A302}" type="slidenum">
              <a:rPr lang="en-US" sz="1200"/>
              <a:pPr algn="r" defTabSz="930275"/>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marL="228600" indent="-228600"/>
            <a:r>
              <a:rPr lang="en-US" sz="1100" smtClean="0"/>
              <a:t>I think it’s worth quickly going over how we actually use the measurement engine? Our use case here is very simple and generic.  Don’t worry the use cases later in the </a:t>
            </a:r>
          </a:p>
          <a:p>
            <a:pPr marL="228600" indent="-228600"/>
            <a:r>
              <a:rPr lang="en-US" sz="1100" smtClean="0"/>
              <a:t>presentation are much stronger. You have an analog signal coming from a sensor which could be industrial such as a temperature sensor, level sensor, proximity sensor, </a:t>
            </a:r>
          </a:p>
          <a:p>
            <a:pPr marL="228600" indent="-228600"/>
            <a:r>
              <a:rPr lang="en-US" sz="1100" smtClean="0"/>
              <a:t>pressure sensor or something very specific as the photodetector in a Pulseoximeter. This signal needs to be conditioned because the output of the sensor, especially </a:t>
            </a:r>
          </a:p>
          <a:p>
            <a:pPr marL="228600" indent="-228600"/>
            <a:r>
              <a:rPr lang="en-US" sz="1100" smtClean="0"/>
              <a:t>lower power ones require filtering and amplification just to identify the signal of interest. The analog signal comes from the sensor and is conditioned with op-amps and </a:t>
            </a:r>
          </a:p>
          <a:p>
            <a:pPr marL="228600" indent="-228600"/>
            <a:r>
              <a:rPr lang="en-US" sz="1100" smtClean="0"/>
              <a:t>tri-amps, it could be as simple as amplification or current to voltage conversion or building an instrumentation amplifier with internal circuits.  We will explore such </a:t>
            </a:r>
          </a:p>
          <a:p>
            <a:pPr marL="228600" indent="-228600"/>
            <a:r>
              <a:rPr lang="en-US" sz="1100" smtClean="0"/>
              <a:t>applications later in the presentation with two very detailed use cases. Then the signal is passed to the ADC so it can be acquired and processed by the  </a:t>
            </a:r>
          </a:p>
          <a:p>
            <a:pPr marL="228600" indent="-228600"/>
            <a:r>
              <a:rPr lang="en-US" sz="1100" smtClean="0"/>
              <a:t>microprocessor. The PDB is a very important block here because some sensors have very specific time windows to capture and the measure data. For example the </a:t>
            </a:r>
          </a:p>
          <a:p>
            <a:pPr marL="228600" indent="-228600"/>
            <a:r>
              <a:rPr lang="en-US" sz="1100" smtClean="0"/>
              <a:t>algorithm could take advantage of the PDB to read values depending on time like when you drive the LEDs in an Pulseoximeter application. The DAC also comes in </a:t>
            </a:r>
          </a:p>
          <a:p>
            <a:pPr marL="228600" indent="-228600"/>
            <a:r>
              <a:rPr lang="en-US" sz="1100" smtClean="0"/>
              <a:t>handy and its output could be used for another external peripheral or even to play some audio alarms in industrial applications. The point here is the measurement</a:t>
            </a:r>
          </a:p>
          <a:p>
            <a:pPr marL="228600" indent="-228600"/>
            <a:r>
              <a:rPr lang="en-US" sz="1100" smtClean="0"/>
              <a:t>engine is not only suitable for portable medical applications. It can be used in a wide variety of industrial or general purpose applications.</a:t>
            </a:r>
          </a:p>
        </p:txBody>
      </p:sp>
      <p:sp>
        <p:nvSpPr>
          <p:cNvPr id="133124"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8EBC1A5C-465C-431B-BFA3-287088FB5A3B}" type="slidenum">
              <a:rPr lang="en-US" sz="1200"/>
              <a:pPr algn="r" defTabSz="930275"/>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xfrm>
            <a:off x="700088" y="4413250"/>
            <a:ext cx="5603875" cy="7510463"/>
          </a:xfrm>
          <a:noFill/>
          <a:ln/>
        </p:spPr>
        <p:txBody>
          <a:bodyPr/>
          <a:lstStyle/>
          <a:p>
            <a:r>
              <a:rPr lang="en-US" b="1" smtClean="0"/>
              <a:t>Embedded Analog-to-Digital Converter (ADC)</a:t>
            </a:r>
            <a:endParaRPr lang="en-US" smtClean="0"/>
          </a:p>
          <a:p>
            <a:r>
              <a:rPr lang="en-US" b="1" smtClean="0"/>
              <a:t>SAR</a:t>
            </a:r>
            <a:endParaRPr lang="en-US" smtClean="0"/>
          </a:p>
          <a:p>
            <a:r>
              <a:rPr lang="en-US" smtClean="0"/>
              <a:t>The 16 bit successive approximation ADC (SAR) is a good fit for most portable medical applications like glucometers, EKG, blood pressure monitors, and Pulseoximeters. </a:t>
            </a:r>
          </a:p>
          <a:p>
            <a:r>
              <a:rPr lang="en-US" b="1" smtClean="0"/>
              <a:t>Single/Continuous</a:t>
            </a:r>
            <a:endParaRPr lang="en-US" smtClean="0"/>
          </a:p>
          <a:p>
            <a:r>
              <a:rPr lang="en-US" smtClean="0"/>
              <a:t>The ADC is capable of single or continuous conversions, this allows flexibility while your measurement acquisition algorithm is in flux.  A single conversion performs only one conversion.  However there is an exception to this rule, if averaging is used. For this scenario a group of conversions is considered one conversion. A group is defined by hardware average setting. Continuous mode just performs one conversion after another. Again if averaging is used the average setting defines the group size. </a:t>
            </a:r>
          </a:p>
          <a:p>
            <a:r>
              <a:rPr lang="en-US" b="1" smtClean="0"/>
              <a:t>Hardware Averaging </a:t>
            </a:r>
            <a:endParaRPr lang="en-US" smtClean="0"/>
          </a:p>
          <a:p>
            <a:r>
              <a:rPr lang="en-US" smtClean="0"/>
              <a:t>What is hardware averaging? Simply put the selected input is sampled and converted. Each result is then placed in an accumulator and an average is calculated . Once the selected number of conversions has been completed. The overall conversion is complete and a result is ready for processing by</a:t>
            </a:r>
          </a:p>
          <a:p>
            <a:r>
              <a:rPr lang="en-US" smtClean="0"/>
              <a:t>the Microprocessor. This techniques helps increase the effective number of bits (ENOB). </a:t>
            </a:r>
          </a:p>
          <a:p>
            <a:r>
              <a:rPr lang="en-US" b="1" smtClean="0"/>
              <a:t>Selectable VREF</a:t>
            </a:r>
            <a:endParaRPr lang="en-US" smtClean="0"/>
          </a:p>
          <a:p>
            <a:r>
              <a:rPr lang="en-US" smtClean="0"/>
              <a:t>There are two sources for VREF. The designer can select between an external or internal programmable VREF. This will be discussed later in the presentation. </a:t>
            </a:r>
          </a:p>
          <a:p>
            <a:r>
              <a:rPr lang="en-US" b="1" smtClean="0"/>
              <a:t>Programmable Gain Amp</a:t>
            </a:r>
            <a:endParaRPr lang="en-US" smtClean="0"/>
          </a:p>
          <a:p>
            <a:r>
              <a:rPr lang="en-US" smtClean="0"/>
              <a:t>The Programmable Gain Amplifier (PGA) is designed to increase the dynamic range by amplifying low-amplitude signals before they are fed to the 16-bit SAR ADC.  It can be configured for inverting and non-inverting modes. Gain ranges from 1 to 64 in (2^N) steps (1,2,4,8,16,32,64). The PGA is designed to work with differential inputs with input signal range from 0-1.2 V. There are up to two PGAs . This technique not only offers internal gain but reduces line interference and crosstalk found in PCBs. It also reduces component count.</a:t>
            </a:r>
          </a:p>
          <a:p>
            <a:r>
              <a:rPr lang="en-US" b="1" smtClean="0"/>
              <a:t>Automatic Compare</a:t>
            </a:r>
            <a:endParaRPr lang="en-US" smtClean="0"/>
          </a:p>
          <a:p>
            <a:r>
              <a:rPr lang="en-US" smtClean="0"/>
              <a:t>The compare function compares the conversion to a compare value(s) and holds any conversion results until the condition has been met. This technique reduces microprocessor overhead. The processor does not need to read the result and compare to determine if the result is within a given range of interest. Automatic compare notifies the processor only when the range of interest has been satisfied.</a:t>
            </a:r>
          </a:p>
          <a:p>
            <a:r>
              <a:rPr lang="en-US" smtClean="0"/>
              <a:t>  </a:t>
            </a:r>
          </a:p>
          <a:p>
            <a:r>
              <a:rPr lang="en-US" smtClean="0"/>
              <a:t>Compares are as follows: </a:t>
            </a:r>
          </a:p>
          <a:p>
            <a:r>
              <a:rPr lang="en-US" smtClean="0"/>
              <a:t>1. All conversions less than compare value are processed</a:t>
            </a:r>
          </a:p>
          <a:p>
            <a:r>
              <a:rPr lang="en-US" smtClean="0"/>
              <a:t>2. All conversions greater-than or-equal-to a single compare value are processed </a:t>
            </a:r>
          </a:p>
          <a:p>
            <a:r>
              <a:rPr lang="en-US" smtClean="0"/>
              <a:t>3. Less than or Equal Outside the range but not inclusive . Utilizes two compare values. So all conversions above the lowest compare value and below the highest compare value are processed</a:t>
            </a:r>
          </a:p>
          <a:p>
            <a:r>
              <a:rPr lang="en-US" smtClean="0"/>
              <a:t>4. Outside the range inclusive</a:t>
            </a:r>
          </a:p>
          <a:p>
            <a:r>
              <a:rPr lang="en-US" smtClean="0"/>
              <a:t>5. Inside the range but not inclusive</a:t>
            </a:r>
          </a:p>
          <a:p>
            <a:r>
              <a:rPr lang="en-US" smtClean="0"/>
              <a:t>6. Inside the range inclusive </a:t>
            </a:r>
          </a:p>
          <a:p>
            <a:r>
              <a:rPr lang="en-US" b="1" smtClean="0"/>
              <a:t>Configurable Sample Time</a:t>
            </a:r>
            <a:endParaRPr lang="en-US" smtClean="0"/>
          </a:p>
          <a:p>
            <a:r>
              <a:rPr lang="en-US" smtClean="0"/>
              <a:t>As I mentioned earlier the ADC can be configured as an 8, 10, 12, or 16-bit ADC for single ended inputs. The ADC also supports differential </a:t>
            </a:r>
          </a:p>
          <a:p>
            <a:r>
              <a:rPr lang="en-US" smtClean="0"/>
              <a:t>inputs and can be configured as a 9, 11, 13, or 16 bit ADC. A slide coming up discusses this. Since the SAR is comparator based the sample </a:t>
            </a:r>
          </a:p>
          <a:p>
            <a:r>
              <a:rPr lang="en-US" smtClean="0"/>
              <a:t>time decreases as the resolution decreases. Simply multiple the sample clock by the number of bits to get a basic idea how </a:t>
            </a:r>
          </a:p>
          <a:p>
            <a:r>
              <a:rPr lang="en-US" smtClean="0"/>
              <a:t>long it takes for conversions .</a:t>
            </a:r>
          </a:p>
          <a:p>
            <a:r>
              <a:rPr lang="en-US" b="1" smtClean="0"/>
              <a:t>Self Calibration Mode</a:t>
            </a:r>
            <a:endParaRPr lang="en-US" smtClean="0"/>
          </a:p>
          <a:p>
            <a:r>
              <a:rPr lang="en-US" smtClean="0"/>
              <a:t>Self calibration is done automatically and is used to compensate for internal gain and offset errors. A know voltage is applied to VIN and </a:t>
            </a:r>
          </a:p>
          <a:p>
            <a:r>
              <a:rPr lang="en-US" smtClean="0"/>
              <a:t>processed by the ADC. In turn the result is fed into the 12 bit DAC and compared.  Based on the results gain and offset corrections are </a:t>
            </a:r>
          </a:p>
          <a:p>
            <a:r>
              <a:rPr lang="en-US" smtClean="0"/>
              <a:t>stored in compensation register to counteract these errors. The user also has the ability to write to registers to offset external gain and </a:t>
            </a:r>
          </a:p>
          <a:p>
            <a:r>
              <a:rPr lang="en-US" smtClean="0"/>
              <a:t>offset errors. Obviously this technique is essential in terms of minimizing signal chain errors. </a:t>
            </a:r>
          </a:p>
          <a:p>
            <a:r>
              <a:rPr lang="en-US" b="1" smtClean="0"/>
              <a:t>Internal Connections</a:t>
            </a:r>
            <a:endParaRPr lang="en-US" smtClean="0"/>
          </a:p>
          <a:p>
            <a:r>
              <a:rPr lang="en-US" smtClean="0"/>
              <a:t>The internal connectivity is displayed on the right side of the slide.  The ADC has access to the DAC output, PGA output, tri-amp outputs,</a:t>
            </a:r>
          </a:p>
          <a:p>
            <a:r>
              <a:rPr lang="en-US" smtClean="0"/>
              <a:t>and op-amp outputs. In turn the ADC feeds the PDC Block to initiate a possible trigger for another peripheral or receives a trigger from the</a:t>
            </a:r>
          </a:p>
          <a:p>
            <a:r>
              <a:rPr lang="en-US" smtClean="0"/>
              <a:t>PDC to start a conversion. Internal connections also minimize any external noise found on PCBs like crosstalk and line interference. This </a:t>
            </a:r>
          </a:p>
          <a:p>
            <a:r>
              <a:rPr lang="en-US" smtClean="0"/>
              <a:t>improves signal quality and reduces unwanted errors. So as you can see there is a ton of flexibility in terms of programmability  and interconnect.</a:t>
            </a:r>
          </a:p>
          <a:p>
            <a:r>
              <a:rPr lang="en-US" b="1" smtClean="0"/>
              <a:t>Low Power Mode</a:t>
            </a:r>
            <a:endParaRPr lang="en-US" smtClean="0"/>
          </a:p>
          <a:p>
            <a:r>
              <a:rPr lang="en-US" smtClean="0"/>
              <a:t>The ADC is operational in low power modes as well which makes it suitable for low power portable applications. You would not typical see low power</a:t>
            </a:r>
          </a:p>
          <a:p>
            <a:r>
              <a:rPr lang="en-US" smtClean="0"/>
              <a:t>modes for external solutions.  A very powerful technique.</a:t>
            </a:r>
          </a:p>
          <a:p>
            <a:r>
              <a:rPr lang="en-US" smtClean="0"/>
              <a:t>1. Fully functional in the VLPR, VLPW low power mode.</a:t>
            </a:r>
          </a:p>
          <a:p>
            <a:r>
              <a:rPr lang="en-US" smtClean="0"/>
              <a:t>2. Fully functional but can and must use only its own internal clock (ADACK) in the STOP and VLPS modes</a:t>
            </a:r>
          </a:p>
          <a:p>
            <a:r>
              <a:rPr lang="en-US" smtClean="0"/>
              <a:t>3. Retains state in LLS mode</a:t>
            </a:r>
          </a:p>
          <a:p>
            <a:r>
              <a:rPr lang="en-US" smtClean="0"/>
              <a:t>4. VLLSx modes - ADC turns off just like power off</a:t>
            </a:r>
          </a:p>
          <a:p>
            <a:endParaRPr lang="en-US" smtClean="0"/>
          </a:p>
          <a:p>
            <a:r>
              <a:rPr lang="en-US" b="1" smtClean="0"/>
              <a:t>Very Low Power Run</a:t>
            </a:r>
            <a:r>
              <a:rPr lang="en-US" smtClean="0"/>
              <a:t> (VLP Run)  CPU Clock, System Clock and Bus Clocks maximum frequency is restricted to 2MHz max.	</a:t>
            </a:r>
          </a:p>
          <a:p>
            <a:r>
              <a:rPr lang="en-US" b="1" smtClean="0"/>
              <a:t>Very Low Power Wait</a:t>
            </a:r>
            <a:r>
              <a:rPr lang="en-US" smtClean="0"/>
              <a:t> (VLP Wait)  CPU Clock  is shut off. System Clock continues to operate and Bus Clocks if enabled continue to operate; System and Bus clock restricted to 2MHz max.  </a:t>
            </a:r>
            <a:r>
              <a:rPr lang="en-US" b="1" smtClean="0"/>
              <a:t>4us recovery time</a:t>
            </a:r>
            <a:endParaRPr lang="en-US" smtClean="0"/>
          </a:p>
          <a:p>
            <a:r>
              <a:rPr lang="en-US" b="1" smtClean="0"/>
              <a:t>Stop  </a:t>
            </a:r>
            <a:r>
              <a:rPr lang="en-US" smtClean="0"/>
              <a:t>CPU is in static state. Lowest power mode that retains all registers while maintaining. WIC is used to wake up from interruptions -  4us recovery time</a:t>
            </a:r>
          </a:p>
          <a:p>
            <a:r>
              <a:rPr lang="en-US" b="1" smtClean="0"/>
              <a:t>Very Low Power Stop</a:t>
            </a:r>
            <a:r>
              <a:rPr lang="en-US" smtClean="0"/>
              <a:t> (VLP Stop) CPU is in static state. Lowest power mode with ADC and DAC. </a:t>
            </a:r>
            <a:r>
              <a:rPr lang="en-US" b="1" smtClean="0"/>
              <a:t>4us recovery time</a:t>
            </a:r>
            <a:endParaRPr lang="en-US" smtClean="0"/>
          </a:p>
          <a:p>
            <a:r>
              <a:rPr lang="en-US" b="1" smtClean="0"/>
              <a:t>Low Leakage Stop</a:t>
            </a:r>
            <a:r>
              <a:rPr lang="en-US" smtClean="0"/>
              <a:t> (LLS) CPU is in low leakage state retention power mode. </a:t>
            </a:r>
            <a:r>
              <a:rPr lang="en-US" b="1" smtClean="0"/>
              <a:t>4us recovery time. </a:t>
            </a:r>
            <a:endParaRPr lang="en-US" smtClean="0"/>
          </a:p>
          <a:p>
            <a:endParaRPr lang="en-US" smtClean="0"/>
          </a:p>
          <a:p>
            <a:r>
              <a:rPr lang="en-US" b="1" smtClean="0"/>
              <a:t>DMA Engine and PDB</a:t>
            </a:r>
            <a:endParaRPr lang="en-US" smtClean="0"/>
          </a:p>
          <a:p>
            <a:r>
              <a:rPr lang="en-US" smtClean="0"/>
              <a:t>The DMA engine, Programmable Delay  Block (PDC) are integrated together to offload the microprocessor. In fact the primary trigger </a:t>
            </a:r>
          </a:p>
          <a:p>
            <a:r>
              <a:rPr lang="en-US" smtClean="0"/>
              <a:t>is the PDC block but another peripheral can trigger the ADC indirectly thru the PDC. A few examples include  the real-time clock, high speed</a:t>
            </a:r>
          </a:p>
          <a:p>
            <a:r>
              <a:rPr lang="en-US" smtClean="0"/>
              <a:t>comparator, Periodic Timer, or Flex timer .A conversion is started or triggered by software, the time of day module, or the programmable delay</a:t>
            </a:r>
          </a:p>
          <a:p>
            <a:r>
              <a:rPr lang="en-US" smtClean="0"/>
              <a:t>block. The slide illustrates how the ADC can be connected internally to several modules within the measurement engine. The ADC is operational </a:t>
            </a:r>
          </a:p>
          <a:p>
            <a:r>
              <a:rPr lang="en-US" smtClean="0"/>
              <a:t>in low power stop modes for additional power savings. </a:t>
            </a:r>
          </a:p>
          <a:p>
            <a:r>
              <a:rPr lang="en-US" smtClean="0"/>
              <a:t/>
            </a:r>
            <a:br>
              <a:rPr lang="en-US" smtClean="0"/>
            </a:br>
            <a:r>
              <a:rPr lang="en-US" smtClean="0"/>
              <a:t/>
            </a:r>
            <a:br>
              <a:rPr lang="en-US" smtClean="0"/>
            </a:br>
            <a:r>
              <a:rPr lang="en-US" smtClean="0"/>
              <a:t> </a:t>
            </a:r>
          </a:p>
          <a:p>
            <a:r>
              <a:rPr lang="en-US" b="1" smtClean="0"/>
              <a:t>Analog to Digital Converter (ADC) - Internal Connections</a:t>
            </a:r>
            <a:endParaRPr lang="en-US" smtClean="0"/>
          </a:p>
          <a:p>
            <a:r>
              <a:rPr lang="en-US" smtClean="0"/>
              <a:t>If you look at the diagram on the right  you’ll notice ADC0 and ADC1 internal connections are very different. ADC0s three options are DAC0</a:t>
            </a:r>
          </a:p>
          <a:p>
            <a:r>
              <a:rPr lang="en-US" smtClean="0"/>
              <a:t>output and both Op-Amps . ADC1s three options are DAC1 output , transimpedance  amp1 and VREF. Keep in mind the internal signals are </a:t>
            </a:r>
          </a:p>
          <a:p>
            <a:r>
              <a:rPr lang="en-US" smtClean="0"/>
              <a:t>key in terms of reducing the effects of external noise sources (line interference). The external inputs will be discussed in the next slide. </a:t>
            </a:r>
          </a:p>
        </p:txBody>
      </p:sp>
      <p:sp>
        <p:nvSpPr>
          <p:cNvPr id="134148"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61C8CD07-59D0-4051-8271-EA05BC3047AF}" type="slidenum">
              <a:rPr lang="en-US" sz="1200"/>
              <a:pPr algn="r" defTabSz="930275"/>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smtClean="0"/>
              <a:t>If you look at the diagram on the right  you’ll notice ADC0 and ADC1 internal connections are very different. ADC0s three options </a:t>
            </a:r>
          </a:p>
          <a:p>
            <a:r>
              <a:rPr lang="en-US" smtClean="0"/>
              <a:t>are DAC0 output and both Op-Amps . ADC1s three options are DAC1 output , transimpedance  amp1 and VREF. Keep in mind the</a:t>
            </a:r>
          </a:p>
          <a:p>
            <a:r>
              <a:rPr lang="en-US" smtClean="0"/>
              <a:t>internal signals are key in terms of reducing the effects of external noise sources (line interference). The external inputs will be </a:t>
            </a:r>
          </a:p>
          <a:p>
            <a:r>
              <a:rPr lang="en-US" smtClean="0"/>
              <a:t>discussed in the next slide. </a:t>
            </a:r>
          </a:p>
        </p:txBody>
      </p:sp>
      <p:sp>
        <p:nvSpPr>
          <p:cNvPr id="135172"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8BDB4AD3-8C5C-4EC4-BBBE-AC6EF81995FF}" type="slidenum">
              <a:rPr lang="en-US" sz="1200"/>
              <a:pPr algn="r" defTabSz="930275"/>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Ro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r>
              <a:rPr lang="en-US" smtClean="0"/>
              <a:t>Discuss the Agenda.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b="1" smtClean="0"/>
              <a:t>Embedded Analog to Digital Converter Single-Ended Channels</a:t>
            </a:r>
            <a:endParaRPr lang="en-US" smtClean="0"/>
          </a:p>
          <a:p>
            <a:r>
              <a:rPr lang="en-US" smtClean="0"/>
              <a:t> </a:t>
            </a:r>
          </a:p>
          <a:p>
            <a:r>
              <a:rPr lang="en-US" smtClean="0"/>
              <a:t>This slide talks about the single ended inputs that are available for both ADC (ADC0 and ADC1).  As I mentioned earlier there</a:t>
            </a:r>
          </a:p>
          <a:p>
            <a:r>
              <a:rPr lang="en-US" smtClean="0"/>
              <a:t>are 24 single ended inputs available for each. So why does the slide say there are 21 for ADC0 and 22 for ADC1? Let me explain. </a:t>
            </a:r>
          </a:p>
          <a:p>
            <a:r>
              <a:rPr lang="en-US" b="1" smtClean="0"/>
              <a:t>ADC0</a:t>
            </a:r>
            <a:endParaRPr lang="en-US" smtClean="0"/>
          </a:p>
          <a:p>
            <a:r>
              <a:rPr lang="en-US" smtClean="0"/>
              <a:t>ADCO  has access to18 single ended external pins . Then there are the 3 internal single ended signals that come from </a:t>
            </a:r>
          </a:p>
          <a:p>
            <a:r>
              <a:rPr lang="en-US" smtClean="0"/>
              <a:t>internal peripherals.  To be more specific OPAMP0 and 1 and DAC0 output. The VREFH , VREFL (Voltage Reference high </a:t>
            </a:r>
          </a:p>
          <a:p>
            <a:r>
              <a:rPr lang="en-US" smtClean="0"/>
              <a:t>and low) and Temp sensor inputs utilize the last 3 inputs for a total of 24 . </a:t>
            </a:r>
          </a:p>
          <a:p>
            <a:r>
              <a:rPr lang="en-US" b="1" smtClean="0"/>
              <a:t>ADC1</a:t>
            </a:r>
            <a:endParaRPr lang="en-US" smtClean="0"/>
          </a:p>
          <a:p>
            <a:r>
              <a:rPr lang="en-US" smtClean="0"/>
              <a:t>ADC1 is slightly different. It has access to 19 single ended inputs. How come 19? What’s different?  If you look to the </a:t>
            </a:r>
          </a:p>
          <a:p>
            <a:r>
              <a:rPr lang="en-US" smtClean="0"/>
              <a:t>right of ADC1 you’ll notice there is a signal called VREFO. VREFO is a programmable internal Voltage (1.2V).  This is an </a:t>
            </a:r>
          </a:p>
          <a:p>
            <a:r>
              <a:rPr lang="en-US" smtClean="0"/>
              <a:t>optional VREF to ADC1 and sense only one reference can be used at a time  it’s multiplexed with VREFH. This frees up</a:t>
            </a:r>
          </a:p>
          <a:p>
            <a:r>
              <a:rPr lang="en-US" smtClean="0"/>
              <a:t> one input for a total of 19 ext pins, 2 VREF inputs , 1 Temp sensor input and 2 internal peripherals. By the way the </a:t>
            </a:r>
          </a:p>
          <a:p>
            <a:r>
              <a:rPr lang="en-US" smtClean="0"/>
              <a:t>internal peripherals are DAC1 and transimpedance amp1 outputs. </a:t>
            </a:r>
          </a:p>
          <a:p>
            <a:r>
              <a:rPr lang="en-US" b="1" smtClean="0"/>
              <a:t>Temp Sensor</a:t>
            </a:r>
            <a:endParaRPr lang="en-US" smtClean="0"/>
          </a:p>
          <a:p>
            <a:r>
              <a:rPr lang="en-US" smtClean="0"/>
              <a:t>The ADC module includes a temperature sensor whose output is connected to one of the ADC analog channel inputs. </a:t>
            </a:r>
          </a:p>
          <a:p>
            <a:endParaRPr lang="en-US" smtClean="0"/>
          </a:p>
          <a:p>
            <a:endParaRPr lang="en-US" smtClean="0"/>
          </a:p>
          <a:p>
            <a:pPr lvl="1"/>
            <a:endParaRPr lang="en-US" smtClean="0"/>
          </a:p>
        </p:txBody>
      </p:sp>
      <p:sp>
        <p:nvSpPr>
          <p:cNvPr id="13619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B758A84F-2BF9-4357-AF1E-BDCCB81DDB27}" type="slidenum">
              <a:rPr lang="en-US" sz="1200"/>
              <a:pPr algn="r" defTabSz="930275"/>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marL="879475" indent="-879475">
              <a:lnSpc>
                <a:spcPct val="80000"/>
              </a:lnSpc>
            </a:pPr>
            <a:r>
              <a:rPr lang="en-US" noProof="1" smtClean="0"/>
              <a:t>The differential pairs are a great technique to reduce noise in the system. It’s invaluable in portable medical </a:t>
            </a:r>
          </a:p>
          <a:p>
            <a:pPr marL="879475" indent="-879475">
              <a:lnSpc>
                <a:spcPct val="80000"/>
              </a:lnSpc>
            </a:pPr>
            <a:r>
              <a:rPr lang="en-US" noProof="1" smtClean="0"/>
              <a:t>applications as the noise or line interference (50/60Hz AC noise) is significant. The two use cases will talk about </a:t>
            </a:r>
          </a:p>
          <a:p>
            <a:pPr marL="879475" indent="-879475">
              <a:lnSpc>
                <a:spcPct val="80000"/>
              </a:lnSpc>
            </a:pPr>
            <a:r>
              <a:rPr lang="en-US" noProof="1" smtClean="0"/>
              <a:t>this later in the presentation. In differential mode the ADC can be configured as a 9-bit, 11-bit, 13 bit, or 16-bit ADC. </a:t>
            </a:r>
          </a:p>
          <a:p>
            <a:pPr marL="879475" indent="-879475">
              <a:lnSpc>
                <a:spcPct val="80000"/>
              </a:lnSpc>
            </a:pPr>
            <a:r>
              <a:rPr lang="en-US" noProof="1" smtClean="0"/>
              <a:t>You may ask why the odd number of bits compared to single ended inputs. The reasoning for this is based on the ADCs reults.</a:t>
            </a:r>
          </a:p>
          <a:p>
            <a:pPr marL="879475" indent="-879475">
              <a:lnSpc>
                <a:spcPct val="80000"/>
              </a:lnSpc>
            </a:pPr>
            <a:r>
              <a:rPr lang="en-US" noProof="1" smtClean="0"/>
              <a:t>In differential mode the result is 2’s complement.  There are 4 differential pairs for ADC. DP represents the positve signal and</a:t>
            </a:r>
          </a:p>
          <a:p>
            <a:pPr marL="879475" indent="-879475">
              <a:lnSpc>
                <a:spcPct val="80000"/>
              </a:lnSpc>
            </a:pPr>
            <a:r>
              <a:rPr lang="en-US" noProof="1" smtClean="0"/>
              <a:t>DM represents the negative  side. </a:t>
            </a:r>
            <a:endParaRPr lang="en-US" smtClean="0"/>
          </a:p>
        </p:txBody>
      </p:sp>
      <p:sp>
        <p:nvSpPr>
          <p:cNvPr id="137220"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0A6D313C-E756-47BA-A920-91A904814BD8}" type="slidenum">
              <a:rPr lang="en-US" sz="1200"/>
              <a:pPr algn="r" defTabSz="930275"/>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b="1" smtClean="0"/>
              <a:t>Interleaving sampling </a:t>
            </a:r>
            <a:r>
              <a:rPr lang="en-US" smtClean="0"/>
              <a:t>– </a:t>
            </a:r>
            <a:r>
              <a:rPr lang="en-US" b="1" smtClean="0"/>
              <a:t>Interleaving sampling -</a:t>
            </a:r>
            <a:r>
              <a:rPr lang="en-US" smtClean="0"/>
              <a:t> </a:t>
            </a:r>
            <a:r>
              <a:rPr lang="en-US" b="1" smtClean="0"/>
              <a:t>Interleaving sampling </a:t>
            </a:r>
            <a:r>
              <a:rPr lang="en-US" smtClean="0"/>
              <a:t>– Simply put two ADCs perform conversions on the same </a:t>
            </a:r>
          </a:p>
          <a:p>
            <a:r>
              <a:rPr lang="en-US" smtClean="0"/>
              <a:t>external pins. In affect the user is sampling the signal at 2x. The inputs are independently connected to ADC1 and ADC0. If ADC0 starts </a:t>
            </a:r>
          </a:p>
          <a:p>
            <a:r>
              <a:rPr lang="en-US" smtClean="0"/>
              <a:t>a conversion on pin L1, ADC1 can start sampling the same pin PRIOR to ADC0 conversion complete. This can double the speed of the ADC. </a:t>
            </a:r>
          </a:p>
        </p:txBody>
      </p:sp>
      <p:sp>
        <p:nvSpPr>
          <p:cNvPr id="138244"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8BA1474E-8DBF-427B-80B2-A09A698EA8F5}" type="slidenum">
              <a:rPr lang="en-US" sz="1200"/>
              <a:pPr algn="r" defTabSz="930275"/>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04416AF2-D3AD-4665-A7F3-9E253AEEC18E}" type="slidenum">
              <a:rPr lang="en-US" sz="1200"/>
              <a:pPr algn="r" defTabSz="930275"/>
              <a:t>43</a:t>
            </a:fld>
            <a:endParaRPr lang="en-US" sz="1200"/>
          </a:p>
        </p:txBody>
      </p:sp>
      <p:sp>
        <p:nvSpPr>
          <p:cNvPr id="139267" name="Rectangle 7"/>
          <p:cNvSpPr txBox="1">
            <a:spLocks noGrp="1" noChangeArrowheads="1"/>
          </p:cNvSpPr>
          <p:nvPr/>
        </p:nvSpPr>
        <p:spPr bwMode="auto">
          <a:xfrm>
            <a:off x="3967163" y="8824913"/>
            <a:ext cx="3035300" cy="463550"/>
          </a:xfrm>
          <a:prstGeom prst="rect">
            <a:avLst/>
          </a:prstGeom>
          <a:noFill/>
          <a:ln w="9525">
            <a:noFill/>
            <a:miter lim="800000"/>
            <a:headEnd/>
            <a:tailEnd/>
          </a:ln>
        </p:spPr>
        <p:txBody>
          <a:bodyPr lIns="93104" tIns="46552" rIns="93104" bIns="46552" anchor="b"/>
          <a:lstStyle/>
          <a:p>
            <a:pPr algn="r" defTabSz="930275"/>
            <a:fld id="{06C1AC90-5AF7-4047-B643-34D59BC25B93}" type="slidenum">
              <a:rPr lang="en-US" sz="1300">
                <a:latin typeface="Calibri" pitchFamily="34" charset="0"/>
              </a:rPr>
              <a:pPr algn="r" defTabSz="930275"/>
              <a:t>43</a:t>
            </a:fld>
            <a:endParaRPr lang="en-US" sz="1300">
              <a:latin typeface="Calibri" pitchFamily="34" charset="0"/>
            </a:endParaRPr>
          </a:p>
        </p:txBody>
      </p:sp>
      <p:sp>
        <p:nvSpPr>
          <p:cNvPr id="139268" name="Rectangle 2"/>
          <p:cNvSpPr>
            <a:spLocks noGrp="1" noRot="1" noChangeAspect="1" noChangeArrowheads="1" noTextEdit="1"/>
          </p:cNvSpPr>
          <p:nvPr>
            <p:ph type="sldImg"/>
          </p:nvPr>
        </p:nvSpPr>
        <p:spPr>
          <a:xfrm>
            <a:off x="3503613" y="692150"/>
            <a:ext cx="3095625" cy="2322513"/>
          </a:xfrm>
          <a:ln/>
        </p:spPr>
      </p:sp>
      <p:sp>
        <p:nvSpPr>
          <p:cNvPr id="1228805" name="Rectangle 3"/>
          <p:cNvSpPr>
            <a:spLocks noGrp="1" noChangeArrowheads="1"/>
          </p:cNvSpPr>
          <p:nvPr>
            <p:ph type="body" idx="1"/>
          </p:nvPr>
        </p:nvSpPr>
        <p:spPr>
          <a:xfrm>
            <a:off x="544513" y="3175000"/>
            <a:ext cx="5915025" cy="5421313"/>
          </a:xfrm>
          <a:ln/>
        </p:spPr>
        <p:txBody>
          <a:bodyPr/>
          <a:lstStyle/>
          <a:p>
            <a:pPr>
              <a:defRPr/>
            </a:pPr>
            <a:r>
              <a:rPr lang="en-US" b="1" dirty="0" smtClean="0"/>
              <a:t>Embedded Automatic Compare</a:t>
            </a:r>
          </a:p>
          <a:p>
            <a:pPr>
              <a:defRPr/>
            </a:pPr>
            <a:r>
              <a:rPr lang="en-US" dirty="0" smtClean="0"/>
              <a:t>The compare function is used to hold off  the ADC conversion complete until a result falls within a range specified by the microprocessor. </a:t>
            </a:r>
          </a:p>
          <a:p>
            <a:pPr>
              <a:defRPr/>
            </a:pPr>
            <a:r>
              <a:rPr lang="en-US" dirty="0" smtClean="0"/>
              <a:t>Without this function the microprocessor would need to read every conversion and  then determine if the conversion value is of interest </a:t>
            </a:r>
          </a:p>
          <a:p>
            <a:pPr>
              <a:defRPr/>
            </a:pPr>
            <a:r>
              <a:rPr lang="en-US" dirty="0" smtClean="0"/>
              <a:t>or falls within the range of interest. As you can image values outside the range of interest are simply tossed aside</a:t>
            </a:r>
          </a:p>
          <a:p>
            <a:pPr>
              <a:defRPr/>
            </a:pPr>
            <a:r>
              <a:rPr lang="en-US" dirty="0" smtClean="0"/>
              <a:t>and valuable processing time is wasted. Holding off conversion complete increases micro efficiency and decreases  micro or CPU overhead. </a:t>
            </a:r>
          </a:p>
          <a:p>
            <a:pPr>
              <a:defRPr/>
            </a:pPr>
            <a:r>
              <a:rPr lang="en-US" dirty="0" smtClean="0"/>
              <a:t>There are six modes of operation as described in the table above and waveform scenarios. The numbers to the left of the table identify </a:t>
            </a:r>
          </a:p>
          <a:p>
            <a:pPr>
              <a:defRPr/>
            </a:pPr>
            <a:r>
              <a:rPr lang="en-US" dirty="0" smtClean="0"/>
              <a:t>each of the six modes which in turn are identified in the diagrams above.</a:t>
            </a:r>
          </a:p>
          <a:p>
            <a:pPr>
              <a:defRPr/>
            </a:pPr>
            <a:endParaRPr lang="en-US" dirty="0" smtClean="0"/>
          </a:p>
          <a:p>
            <a:pPr marL="228600" indent="-228600">
              <a:buFontTx/>
              <a:buAutoNum type="arabicPeriod"/>
              <a:defRPr/>
            </a:pPr>
            <a:r>
              <a:rPr lang="en-US" b="1" dirty="0" smtClean="0"/>
              <a:t>Less Than Threshold </a:t>
            </a:r>
            <a:r>
              <a:rPr lang="en-US" dirty="0" smtClean="0"/>
              <a:t>- Any conversions below the compare value (CV1) is stored in the result register and conversion complete is set</a:t>
            </a:r>
          </a:p>
          <a:p>
            <a:pPr marL="228600" indent="-228600">
              <a:buFontTx/>
              <a:buAutoNum type="arabicPeriod"/>
              <a:defRPr/>
            </a:pPr>
            <a:r>
              <a:rPr lang="en-US" b="1" dirty="0" smtClean="0"/>
              <a:t>Greater than  or Equal to Threshold </a:t>
            </a:r>
            <a:r>
              <a:rPr lang="en-US" dirty="0" smtClean="0"/>
              <a:t>- Any conversions above or equal to the compare value (CV1) is stored in the result register and </a:t>
            </a:r>
          </a:p>
          <a:p>
            <a:pPr marL="228600" indent="-228600">
              <a:defRPr/>
            </a:pPr>
            <a:r>
              <a:rPr lang="en-US" dirty="0" smtClean="0"/>
              <a:t>     conversion complete is set</a:t>
            </a:r>
          </a:p>
          <a:p>
            <a:pPr marL="228600" indent="-228600">
              <a:buFontTx/>
              <a:buAutoNum type="arabicPeriod"/>
              <a:defRPr/>
            </a:pPr>
            <a:endParaRPr lang="en-US" dirty="0" smtClean="0"/>
          </a:p>
          <a:p>
            <a:pPr marL="228600" indent="-228600">
              <a:defRPr/>
            </a:pPr>
            <a:r>
              <a:rPr lang="en-US" dirty="0" smtClean="0"/>
              <a:t>Two compare values are used for modes 3-6</a:t>
            </a:r>
          </a:p>
          <a:p>
            <a:pPr marL="228600" indent="-228600">
              <a:defRPr/>
            </a:pPr>
            <a:endParaRPr lang="en-US" dirty="0" smtClean="0"/>
          </a:p>
          <a:p>
            <a:pPr marL="228600" indent="-228600">
              <a:buFont typeface="+mj-lt"/>
              <a:buNone/>
              <a:defRPr/>
            </a:pPr>
            <a:r>
              <a:rPr lang="en-US" b="1" dirty="0" smtClean="0"/>
              <a:t>3. Outside Range non-inclusive , less than CV1 or greater than CV2 </a:t>
            </a:r>
            <a:r>
              <a:rPr lang="en-US" dirty="0" smtClean="0"/>
              <a:t>-Any conversion less than CV1 or greater than CV2 is stored </a:t>
            </a:r>
          </a:p>
          <a:p>
            <a:pPr marL="228600" indent="-228600">
              <a:buFont typeface="+mj-lt"/>
              <a:buNone/>
              <a:defRPr/>
            </a:pPr>
            <a:r>
              <a:rPr lang="en-US" dirty="0" smtClean="0"/>
              <a:t>in the result register and conversion complete is set. Note the compare value end points are not stored (endpoints =values in CV1 and </a:t>
            </a:r>
          </a:p>
          <a:p>
            <a:pPr marL="228600" indent="-228600">
              <a:buFont typeface="+mj-lt"/>
              <a:buNone/>
              <a:defRPr/>
            </a:pPr>
            <a:r>
              <a:rPr lang="en-US" dirty="0" smtClean="0"/>
              <a:t>CV2) which makes this non-inclusive.</a:t>
            </a:r>
          </a:p>
          <a:p>
            <a:pPr marL="228600" indent="-228600">
              <a:defRPr/>
            </a:pPr>
            <a:r>
              <a:rPr lang="en-US" dirty="0" smtClean="0"/>
              <a:t>4. </a:t>
            </a:r>
            <a:r>
              <a:rPr lang="en-US" b="1" dirty="0" smtClean="0"/>
              <a:t>Inside Range non-inclusive, less than CV1 and greater than CV2 </a:t>
            </a:r>
            <a:r>
              <a:rPr lang="en-US" dirty="0" smtClean="0"/>
              <a:t>-Any conversion less than CV1 or greater than CV2 is stored </a:t>
            </a:r>
          </a:p>
          <a:p>
            <a:pPr marL="228600" indent="-228600">
              <a:defRPr/>
            </a:pPr>
            <a:r>
              <a:rPr lang="en-US" dirty="0" smtClean="0"/>
              <a:t>in the result register and conversion complete is set. Note the compare value end points are not stored (endpoints =values in CV1 </a:t>
            </a:r>
          </a:p>
          <a:p>
            <a:pPr marL="228600" indent="-228600">
              <a:defRPr/>
            </a:pPr>
            <a:r>
              <a:rPr lang="en-US" dirty="0" smtClean="0"/>
              <a:t>and CV2) which makes this non-inclusive.</a:t>
            </a:r>
          </a:p>
          <a:p>
            <a:pPr marL="228600" indent="-228600">
              <a:defRPr/>
            </a:pPr>
            <a:r>
              <a:rPr lang="en-US" dirty="0" smtClean="0"/>
              <a:t>5. </a:t>
            </a:r>
            <a:r>
              <a:rPr lang="en-US" b="1" dirty="0" smtClean="0"/>
              <a:t>Inside Range, inclusive, greater than or equal to CV1 and less than or equal to CV2 - </a:t>
            </a:r>
            <a:r>
              <a:rPr lang="en-US" dirty="0" smtClean="0"/>
              <a:t>Any conversion greater than or equal</a:t>
            </a:r>
          </a:p>
          <a:p>
            <a:pPr marL="228600" indent="-228600">
              <a:defRPr/>
            </a:pPr>
            <a:r>
              <a:rPr lang="en-US" dirty="0" smtClean="0"/>
              <a:t> to CV1 or less than or equal to CV2 is stored in the result register and conversion complete is set. Note the compare value end points </a:t>
            </a:r>
          </a:p>
          <a:p>
            <a:pPr marL="228600" indent="-228600">
              <a:defRPr/>
            </a:pPr>
            <a:r>
              <a:rPr lang="en-US" dirty="0" smtClean="0"/>
              <a:t>stored (endpoints =values in CV1 and CV2) which makes this inclusive.</a:t>
            </a:r>
          </a:p>
          <a:p>
            <a:pPr marL="228600" indent="-228600">
              <a:buFont typeface="+mj-lt"/>
              <a:buNone/>
              <a:defRPr/>
            </a:pPr>
            <a:r>
              <a:rPr lang="en-US" b="1" dirty="0" smtClean="0"/>
              <a:t>6. Outside Range , inclusive , greater or equal to CV1 or less than or equal to CV2 </a:t>
            </a:r>
            <a:r>
              <a:rPr lang="en-US" dirty="0" smtClean="0"/>
              <a:t>-Any conversion greater than or equal </a:t>
            </a:r>
          </a:p>
          <a:p>
            <a:pPr marL="228600" indent="-228600">
              <a:buFont typeface="+mj-lt"/>
              <a:buNone/>
              <a:defRPr/>
            </a:pPr>
            <a:r>
              <a:rPr lang="en-US" dirty="0" smtClean="0"/>
              <a:t>to CV1 or less than or equal to CV2 is stored in the result register and conversion complete is set. Note the compare value end </a:t>
            </a:r>
          </a:p>
          <a:p>
            <a:pPr marL="228600" indent="-228600">
              <a:buFont typeface="+mj-lt"/>
              <a:buNone/>
              <a:defRPr/>
            </a:pPr>
            <a:r>
              <a:rPr lang="en-US" dirty="0" smtClean="0"/>
              <a:t>points are stored (endpoints =values in CV1 and CV2) which makes this inclusive.</a:t>
            </a:r>
          </a:p>
          <a:p>
            <a:pPr marL="228600" indent="-228600">
              <a:defRPr/>
            </a:pPr>
            <a:endParaRPr lang="en-US" dirty="0" smtClean="0"/>
          </a:p>
          <a:p>
            <a:pPr marL="228600" indent="-228600">
              <a:buFont typeface="+mj-lt"/>
              <a:buNone/>
              <a:defRPr/>
            </a:pPr>
            <a:endParaRPr lang="en-US" b="1"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b="1" smtClean="0"/>
              <a:t> ADC Conversion Speed Calculator</a:t>
            </a:r>
          </a:p>
          <a:p>
            <a:r>
              <a:rPr lang="en-US" smtClean="0"/>
              <a:t>There are many software tools out there to assist in the ADC selection process . This is just one technique</a:t>
            </a:r>
          </a:p>
          <a:p>
            <a:r>
              <a:rPr lang="en-US" smtClean="0"/>
              <a:t>to help the designer during the evaluation process. This spreadsheet is available on WIKI. It’s a tool that allows </a:t>
            </a:r>
          </a:p>
          <a:p>
            <a:r>
              <a:rPr lang="en-US" smtClean="0"/>
              <a:t>you to calculate conversion speed. It is very easy to demo. The information you will need to supply</a:t>
            </a:r>
          </a:p>
          <a:p>
            <a:r>
              <a:rPr lang="en-US" smtClean="0"/>
              <a:t>is the  Bus Speed and ADC clock speed. Based on these  two numbers you can calculate the conversion time. You can</a:t>
            </a:r>
          </a:p>
          <a:p>
            <a:r>
              <a:rPr lang="en-US" smtClean="0"/>
              <a:t>calculate single and differential conversions  times . You even have the flexibility to vary the average setting . Give it a try!! </a:t>
            </a:r>
          </a:p>
        </p:txBody>
      </p:sp>
      <p:sp>
        <p:nvSpPr>
          <p:cNvPr id="140292"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95B110C1-36A4-4B22-9E84-4156F08558E7}" type="slidenum">
              <a:rPr lang="en-US" sz="1200"/>
              <a:pPr algn="r" defTabSz="930275"/>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DF7061BD-3F30-4343-B590-E1F73066EECD}" type="slidenum">
              <a:rPr lang="en-US" sz="1200"/>
              <a:pPr algn="r" defTabSz="930275"/>
              <a:t>45</a:t>
            </a:fld>
            <a:endParaRPr lang="en-US" sz="1200"/>
          </a:p>
        </p:txBody>
      </p:sp>
      <p:sp>
        <p:nvSpPr>
          <p:cNvPr id="141315" name="Rectangle 7"/>
          <p:cNvSpPr txBox="1">
            <a:spLocks noGrp="1" noChangeArrowheads="1"/>
          </p:cNvSpPr>
          <p:nvPr/>
        </p:nvSpPr>
        <p:spPr bwMode="auto">
          <a:xfrm>
            <a:off x="3967163" y="8824913"/>
            <a:ext cx="3035300" cy="463550"/>
          </a:xfrm>
          <a:prstGeom prst="rect">
            <a:avLst/>
          </a:prstGeom>
          <a:noFill/>
          <a:ln w="9525">
            <a:noFill/>
            <a:miter lim="800000"/>
            <a:headEnd/>
            <a:tailEnd/>
          </a:ln>
        </p:spPr>
        <p:txBody>
          <a:bodyPr lIns="93104" tIns="46552" rIns="93104" bIns="46552" anchor="b"/>
          <a:lstStyle/>
          <a:p>
            <a:pPr algn="r" defTabSz="930275"/>
            <a:fld id="{27218374-4A4C-423B-9336-8DF10685B027}" type="slidenum">
              <a:rPr lang="en-US" sz="1300">
                <a:latin typeface="Calibri" pitchFamily="34" charset="0"/>
              </a:rPr>
              <a:pPr algn="r" defTabSz="930275"/>
              <a:t>45</a:t>
            </a:fld>
            <a:endParaRPr lang="en-US" sz="1300">
              <a:latin typeface="Calibri" pitchFamily="34" charset="0"/>
            </a:endParaRPr>
          </a:p>
        </p:txBody>
      </p:sp>
      <p:sp>
        <p:nvSpPr>
          <p:cNvPr id="141316" name="Rectangle 2"/>
          <p:cNvSpPr>
            <a:spLocks noGrp="1" noRot="1" noChangeAspect="1" noChangeArrowheads="1" noTextEdit="1"/>
          </p:cNvSpPr>
          <p:nvPr>
            <p:ph type="sldImg"/>
          </p:nvPr>
        </p:nvSpPr>
        <p:spPr>
          <a:xfrm>
            <a:off x="3503613" y="692150"/>
            <a:ext cx="3095625" cy="2322513"/>
          </a:xfrm>
          <a:ln/>
        </p:spPr>
      </p:sp>
      <p:sp>
        <p:nvSpPr>
          <p:cNvPr id="141317" name="Rectangle 3"/>
          <p:cNvSpPr>
            <a:spLocks noGrp="1" noChangeArrowheads="1"/>
          </p:cNvSpPr>
          <p:nvPr>
            <p:ph type="body" idx="1"/>
          </p:nvPr>
        </p:nvSpPr>
        <p:spPr>
          <a:xfrm>
            <a:off x="544513" y="3175000"/>
            <a:ext cx="5915025" cy="5421313"/>
          </a:xfrm>
          <a:noFill/>
          <a:ln/>
        </p:spPr>
        <p:txBody>
          <a:bodyPr/>
          <a:lstStyle/>
          <a:p>
            <a:r>
              <a:rPr lang="en-US" smtClean="0"/>
              <a:t>At first glance this slide is a bit confusing but what it tries to illustrate is the fact that there at two VREF sources to select from. One is an</a:t>
            </a:r>
          </a:p>
          <a:p>
            <a:r>
              <a:rPr lang="en-US" smtClean="0"/>
              <a:t>external VREF (external pins) and the second is a programmable 1.2V internal VREF. VREF consists of voltage reference pairs.  Each pair </a:t>
            </a:r>
          </a:p>
          <a:p>
            <a:r>
              <a:rPr lang="en-US" smtClean="0"/>
              <a:t>has a high voltage reference (H) and low voltage reference (L).  The low voltage should always be referenced to VSSA (analog GND).</a:t>
            </a:r>
          </a:p>
          <a:p>
            <a:r>
              <a:rPr lang="en-US" smtClean="0"/>
              <a:t>Selection is controlled by a configuration register in the Microprocessor </a:t>
            </a:r>
          </a:p>
          <a:p>
            <a:endParaRPr lang="en-US" smtClean="0"/>
          </a:p>
          <a:p>
            <a:r>
              <a:rPr lang="en-US" smtClean="0"/>
              <a:t>If VREF external is selected:  (VREFH, VREFL)</a:t>
            </a:r>
          </a:p>
          <a:p>
            <a:endParaRPr lang="en-US" smtClean="0"/>
          </a:p>
          <a:p>
            <a:r>
              <a:rPr lang="en-US" smtClean="0"/>
              <a:t>       VREFH (High) external pin can be set to a value from 1.13-3.6V. </a:t>
            </a:r>
          </a:p>
          <a:p>
            <a:r>
              <a:rPr lang="en-US" smtClean="0"/>
              <a:t>       VREFL (Low) is set to VSSA (analog GND)</a:t>
            </a:r>
          </a:p>
          <a:p>
            <a:endParaRPr lang="en-US" smtClean="0"/>
          </a:p>
          <a:p>
            <a:r>
              <a:rPr lang="en-US" smtClean="0"/>
              <a:t>If VREF  internal is selected </a:t>
            </a:r>
          </a:p>
          <a:p>
            <a:endParaRPr lang="en-US" smtClean="0"/>
          </a:p>
          <a:p>
            <a:r>
              <a:rPr lang="en-US" smtClean="0"/>
              <a:t>      VREFO (High) is a programmable voltage up 1.2V in 5mV steps</a:t>
            </a:r>
          </a:p>
          <a:p>
            <a:r>
              <a:rPr lang="en-US" smtClean="0"/>
              <a:t>      VREFL (Low) is set to VSSA (analog GND)</a:t>
            </a:r>
          </a:p>
          <a:p>
            <a:endParaRPr lang="en-US" smtClean="0"/>
          </a:p>
          <a:p>
            <a:r>
              <a:rPr lang="en-US" smtClean="0"/>
              <a:t>You’ll notice the specs are listed for the external VREF (VREFH, VREFL) but the internal VREF specs are not. This will be covered in a few slides </a:t>
            </a:r>
          </a:p>
          <a:p>
            <a:endParaRPr lang="en-US" smtClean="0"/>
          </a:p>
          <a:p>
            <a:endParaRPr lang="en-US" smtClean="0"/>
          </a:p>
          <a:p>
            <a:endParaRPr lang="en-US" smtClean="0"/>
          </a:p>
          <a:p>
            <a:r>
              <a:rPr lang="en-US" smtClean="0"/>
              <a:t> </a:t>
            </a:r>
          </a:p>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D512D761-5C44-4E86-97BB-E0031C8A9588}" type="slidenum">
              <a:rPr lang="en-US" sz="1200"/>
              <a:pPr algn="r" defTabSz="930275"/>
              <a:t>46</a:t>
            </a:fld>
            <a:endParaRPr lang="en-US" sz="1200"/>
          </a:p>
        </p:txBody>
      </p:sp>
      <p:sp>
        <p:nvSpPr>
          <p:cNvPr id="142339" name="Slide Image Placeholder 1"/>
          <p:cNvSpPr>
            <a:spLocks noGrp="1" noRot="1" noChangeAspect="1" noTextEdit="1"/>
          </p:cNvSpPr>
          <p:nvPr>
            <p:ph type="sldImg"/>
          </p:nvPr>
        </p:nvSpPr>
        <p:spPr>
          <a:ln/>
        </p:spPr>
      </p:sp>
      <p:sp>
        <p:nvSpPr>
          <p:cNvPr id="142340" name="Notes Placeholder 2"/>
          <p:cNvSpPr>
            <a:spLocks noGrp="1"/>
          </p:cNvSpPr>
          <p:nvPr>
            <p:ph type="body" idx="1"/>
          </p:nvPr>
        </p:nvSpPr>
        <p:spPr>
          <a:noFill/>
          <a:ln/>
        </p:spPr>
        <p:txBody>
          <a:bodyPr/>
          <a:lstStyle/>
          <a:p>
            <a:r>
              <a:rPr lang="en-US" b="1" smtClean="0"/>
              <a:t>12 bit DAC</a:t>
            </a:r>
          </a:p>
          <a:p>
            <a:r>
              <a:rPr lang="en-US" smtClean="0"/>
              <a:t>The 12-bit DAC can be used by a variety of applications from biasing glucose test strips to sampling audio, the</a:t>
            </a:r>
          </a:p>
          <a:p>
            <a:r>
              <a:rPr lang="en-US" smtClean="0"/>
              <a:t> DAC can be used as a programmable reference generator for modules like the ADC or the OPAMP. It's designed </a:t>
            </a:r>
          </a:p>
          <a:p>
            <a:r>
              <a:rPr lang="en-US" smtClean="0"/>
              <a:t>to be a low power general purpose DAC. The output of the DAC can be placed on an external pin or set as one </a:t>
            </a:r>
          </a:p>
          <a:p>
            <a:r>
              <a:rPr lang="en-US" smtClean="0"/>
              <a:t>of the inputs to an analog comparator, Op-Amp, ADC, or other peripheral. </a:t>
            </a:r>
          </a:p>
          <a:p>
            <a:r>
              <a:rPr lang="en-US" b="1" smtClean="0"/>
              <a:t>On-chip VREF and Selection</a:t>
            </a:r>
          </a:p>
          <a:p>
            <a:r>
              <a:rPr lang="en-US" smtClean="0"/>
              <a:t>It  can be configured to use an external VREF (VDDA) or internal Trimmable VREFO. Selecting the internal VREF </a:t>
            </a:r>
          </a:p>
          <a:p>
            <a:r>
              <a:rPr lang="en-US" smtClean="0"/>
              <a:t>enables higher accuracy measurements, although the output voltage value  is limited to VREF input. Voltage </a:t>
            </a:r>
          </a:p>
          <a:p>
            <a:r>
              <a:rPr lang="en-US" smtClean="0"/>
              <a:t>accuracy can be adjusted through a trim register for fine tuning your application.</a:t>
            </a:r>
          </a:p>
          <a:p>
            <a:endParaRPr lang="en-US" smtClean="0"/>
          </a:p>
          <a:p>
            <a:r>
              <a:rPr lang="en-US" smtClean="0"/>
              <a:t>When input reference selects VDDA,  monotonic operation is guaranteed while VDDA is between 1.71 V and 3.6 V.</a:t>
            </a:r>
          </a:p>
          <a:p>
            <a:r>
              <a:rPr lang="en-US" smtClean="0"/>
              <a:t>When input reference selects VREF output , monotonic is guarantee while VDDA is between 2.4 V and 3.6 V.</a:t>
            </a:r>
          </a:p>
          <a:p>
            <a:endParaRPr lang="en-US" smtClean="0"/>
          </a:p>
          <a:p>
            <a:r>
              <a:rPr lang="en-US" b="1" smtClean="0"/>
              <a:t>Configurable Trigger Source and FIFO operation</a:t>
            </a:r>
          </a:p>
          <a:p>
            <a:r>
              <a:rPr lang="en-US" smtClean="0"/>
              <a:t>There is a 16 word FIFO that can utilized to build analog waveforms. The FIFO is 12 bits (word) wide and increments </a:t>
            </a:r>
          </a:p>
          <a:p>
            <a:r>
              <a:rPr lang="en-US" smtClean="0"/>
              <a:t>or decrements a read pointer under software or PDC control (event trigger). Modes of operation are as follows: </a:t>
            </a:r>
          </a:p>
          <a:p>
            <a:r>
              <a:rPr lang="en-US" b="1" smtClean="0"/>
              <a:t>Non buffer</a:t>
            </a:r>
            <a:r>
              <a:rPr lang="en-US" smtClean="0"/>
              <a:t> – the buffer FIFO is bypassed,  As soon as you write to the output  register the output changes automatically. </a:t>
            </a:r>
          </a:p>
          <a:p>
            <a:r>
              <a:rPr lang="en-US" b="1" smtClean="0"/>
              <a:t>Buffer Normal Mode -</a:t>
            </a:r>
            <a:r>
              <a:rPr lang="en-US" smtClean="0"/>
              <a:t>This is the default mode. The buffer works as a circular buffer. The read pointer</a:t>
            </a:r>
          </a:p>
          <a:p>
            <a:r>
              <a:rPr lang="en-US" smtClean="0"/>
              <a:t> increases by one, every time a trigger occurs. When the read pointer reaches the upper limit, it goes to the zero</a:t>
            </a:r>
          </a:p>
          <a:p>
            <a:r>
              <a:rPr lang="en-US" smtClean="0"/>
              <a:t> directly on the  next trigger event.</a:t>
            </a:r>
          </a:p>
          <a:p>
            <a:r>
              <a:rPr lang="en-US" b="1" smtClean="0"/>
              <a:t>Buffer Swing Mode</a:t>
            </a:r>
            <a:endParaRPr lang="en-US" smtClean="0"/>
          </a:p>
          <a:p>
            <a:r>
              <a:rPr lang="en-US" smtClean="0"/>
              <a:t>This mode is similar to the normal mode. But when the read pointer reaches the upper limit, it does not go</a:t>
            </a:r>
          </a:p>
          <a:p>
            <a:r>
              <a:rPr lang="en-US" smtClean="0"/>
              <a:t> to the zero. It decrements the pointer by one on the next trigger event until zero is reached.</a:t>
            </a:r>
          </a:p>
          <a:p>
            <a:r>
              <a:rPr lang="en-US" b="1" smtClean="0"/>
              <a:t>Buffer One-time Scan Mode</a:t>
            </a:r>
            <a:endParaRPr lang="en-US" smtClean="0"/>
          </a:p>
          <a:p>
            <a:r>
              <a:rPr lang="en-US" smtClean="0"/>
              <a:t>The read pointer increases by one every time a trigger event occurs. When it reaches the upper limit, </a:t>
            </a:r>
          </a:p>
          <a:p>
            <a:r>
              <a:rPr lang="en-US" smtClean="0"/>
              <a:t>it stops. If the read pointer is set to an address other than the upper limit, it will increase to the upper </a:t>
            </a:r>
          </a:p>
          <a:p>
            <a:r>
              <a:rPr lang="en-US" smtClean="0"/>
              <a:t>address and stop at there again.</a:t>
            </a:r>
          </a:p>
          <a:p>
            <a:r>
              <a:rPr lang="en-US" b="1" smtClean="0"/>
              <a:t>DMA</a:t>
            </a:r>
          </a:p>
          <a:p>
            <a:r>
              <a:rPr lang="en-US" smtClean="0"/>
              <a:t>Like the ADC the DMA engine can be used to offload the microprocessor and perform writes to the 16 word FIFO.</a:t>
            </a:r>
          </a:p>
          <a:p>
            <a:r>
              <a:rPr lang="en-US" b="1" smtClean="0"/>
              <a:t>Configurable watermark</a:t>
            </a:r>
            <a:r>
              <a:rPr lang="en-US" smtClean="0"/>
              <a:t> </a:t>
            </a:r>
          </a:p>
          <a:p>
            <a:r>
              <a:rPr lang="en-US" smtClean="0"/>
              <a:t>The DAC has 3 interrupts that will trigger once the bottom of the buffer is reached, once the top of the buffer</a:t>
            </a:r>
          </a:p>
          <a:p>
            <a:r>
              <a:rPr lang="en-US" smtClean="0"/>
              <a:t> is reached or once a configurable watermark value is reached.</a:t>
            </a:r>
          </a:p>
        </p:txBody>
      </p:sp>
      <p:sp>
        <p:nvSpPr>
          <p:cNvPr id="142341"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096" tIns="46548" rIns="93096" bIns="46548" anchor="b"/>
          <a:lstStyle/>
          <a:p>
            <a:pPr algn="r"/>
            <a:fld id="{A2E82DFB-C98A-420A-A109-8B42F64B7803}" type="slidenum">
              <a:rPr lang="en-US" sz="1300">
                <a:latin typeface="Calibri" pitchFamily="34" charset="0"/>
              </a:rPr>
              <a:pPr algn="r"/>
              <a:t>46</a:t>
            </a:fld>
            <a:endParaRPr lang="en-US" sz="13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b="1" dirty="0" smtClean="0"/>
              <a:t>Programmable Delay Block</a:t>
            </a:r>
            <a:r>
              <a:rPr lang="en-US" dirty="0" smtClean="0"/>
              <a:t> – Provides controllable delays   Allows timing control for ADC conversions – Basically provides ADC conversion scheduling with a</a:t>
            </a:r>
          </a:p>
          <a:p>
            <a:pPr>
              <a:defRPr/>
            </a:pPr>
            <a:r>
              <a:rPr lang="en-US" dirty="0" smtClean="0"/>
              <a:t>4 register delay.  Provides trigger output to advance the DAC buffer pointer.  Is a timer with: Counting register or Modulo register</a:t>
            </a:r>
          </a:p>
          <a:p>
            <a:pPr>
              <a:defRPr/>
            </a:pPr>
            <a:endParaRPr lang="en-US" dirty="0" smtClean="0"/>
          </a:p>
          <a:p>
            <a:pPr>
              <a:defRPr/>
            </a:pPr>
            <a:r>
              <a:rPr lang="en-US" dirty="0" smtClean="0"/>
              <a:t>So lets tie all these timers together – Periodic Interrupt Timer, </a:t>
            </a:r>
            <a:r>
              <a:rPr lang="en-US" dirty="0" err="1" smtClean="0"/>
              <a:t>FlexTimer</a:t>
            </a:r>
            <a:r>
              <a:rPr lang="en-US" dirty="0" smtClean="0"/>
              <a:t>, and Programmable Delay block – When do I use what and Why??</a:t>
            </a:r>
          </a:p>
          <a:p>
            <a:pPr>
              <a:defRPr/>
            </a:pPr>
            <a:endParaRPr lang="en-US" dirty="0" smtClean="0"/>
          </a:p>
          <a:p>
            <a:pPr>
              <a:defRPr/>
            </a:pPr>
            <a:r>
              <a:rPr lang="en-US" dirty="0" smtClean="0"/>
              <a:t>The periodic interrupt timer is pretty simple. At some given interval an interrupt is generated. Let’s say every 100uses. A typical use </a:t>
            </a:r>
          </a:p>
          <a:p>
            <a:pPr>
              <a:defRPr/>
            </a:pPr>
            <a:r>
              <a:rPr lang="en-US" dirty="0" smtClean="0"/>
              <a:t>case for this might be an ADC conversion. So every 100usec you enter an Interrupt Service routine and start an AD conversion and some </a:t>
            </a:r>
          </a:p>
          <a:p>
            <a:pPr>
              <a:defRPr/>
            </a:pPr>
            <a:r>
              <a:rPr lang="en-US" dirty="0" smtClean="0"/>
              <a:t>time later you get a result. This is all well a good but requires software intervention to accomplish this. The user must enter a service routine</a:t>
            </a:r>
          </a:p>
          <a:p>
            <a:pPr>
              <a:defRPr/>
            </a:pPr>
            <a:r>
              <a:rPr lang="en-US" dirty="0" smtClean="0"/>
              <a:t>start the conversion and exit. This is time consuming, the CPU’s time could be spent doing other task and computations. Thus the need for Hardware timers.</a:t>
            </a:r>
          </a:p>
          <a:p>
            <a:pPr>
              <a:defRPr/>
            </a:pPr>
            <a:endParaRPr lang="en-US" dirty="0" smtClean="0"/>
          </a:p>
          <a:p>
            <a:pPr>
              <a:defRPr/>
            </a:pPr>
            <a:r>
              <a:rPr lang="en-US" dirty="0" smtClean="0"/>
              <a:t>Hardware  Timers – We have two choices – </a:t>
            </a:r>
            <a:r>
              <a:rPr lang="en-US" dirty="0" err="1" smtClean="0"/>
              <a:t>FlexTimers</a:t>
            </a:r>
            <a:r>
              <a:rPr lang="en-US" dirty="0" smtClean="0"/>
              <a:t> and Programmable Delay Blocks. The </a:t>
            </a:r>
            <a:r>
              <a:rPr lang="en-US" b="1" dirty="0" err="1" smtClean="0"/>
              <a:t>FlexTimers</a:t>
            </a:r>
            <a:r>
              <a:rPr lang="en-US" dirty="0" smtClean="0"/>
              <a:t> are used when you need to generate </a:t>
            </a:r>
          </a:p>
          <a:p>
            <a:pPr>
              <a:defRPr/>
            </a:pPr>
            <a:r>
              <a:rPr lang="en-US" dirty="0" smtClean="0"/>
              <a:t>output waveforms or examine inputs based on time. A good example is PWM generation. PWM signals could be used to dim an LED. It could also</a:t>
            </a:r>
          </a:p>
          <a:p>
            <a:pPr>
              <a:defRPr/>
            </a:pPr>
            <a:r>
              <a:rPr lang="en-US" dirty="0" smtClean="0"/>
              <a:t>be used in a switch mode supply topology or DC to DC converter (step down converter).  One of the methods used in a step down converter is</a:t>
            </a:r>
          </a:p>
          <a:p>
            <a:pPr>
              <a:defRPr/>
            </a:pPr>
            <a:r>
              <a:rPr lang="en-US" dirty="0" smtClean="0"/>
              <a:t>to vary the duty cycle. In affect varying the duty cycle has a direct correlation on the output voltage.  For example if your Vin is 24 volts and your</a:t>
            </a:r>
          </a:p>
          <a:p>
            <a:pPr>
              <a:defRPr/>
            </a:pPr>
            <a:r>
              <a:rPr lang="en-US" dirty="0" smtClean="0"/>
              <a:t>duty cycle is 20% the step down voltage is roughly 20% or 4.8V. Of course the classic case is to use PWM for motor control. Maybe you need to </a:t>
            </a:r>
          </a:p>
          <a:p>
            <a:pPr>
              <a:defRPr/>
            </a:pPr>
            <a:r>
              <a:rPr lang="en-US" dirty="0" smtClean="0"/>
              <a:t>know how quickly something is rotating and in what direction. A good example might be the volume control on your car radio or knob that changes</a:t>
            </a:r>
          </a:p>
          <a:p>
            <a:pPr>
              <a:defRPr/>
            </a:pPr>
            <a:r>
              <a:rPr lang="en-US" dirty="0" smtClean="0"/>
              <a:t>the radio frequency. The </a:t>
            </a:r>
            <a:r>
              <a:rPr lang="en-US" dirty="0" err="1" smtClean="0"/>
              <a:t>FlexTimer</a:t>
            </a:r>
            <a:r>
              <a:rPr lang="en-US" dirty="0" smtClean="0"/>
              <a:t> could be used to determine if the volume needs to be turned up or down based on direction and how quickly </a:t>
            </a:r>
          </a:p>
          <a:p>
            <a:pPr>
              <a:defRPr/>
            </a:pPr>
            <a:r>
              <a:rPr lang="en-US" dirty="0" smtClean="0"/>
              <a:t>should the volume change. Maybe you need to determine how wide a pulse is? Input capture could be used for this. Save the count in the timer </a:t>
            </a:r>
          </a:p>
          <a:p>
            <a:pPr>
              <a:defRPr/>
            </a:pPr>
            <a:r>
              <a:rPr lang="en-US" dirty="0" smtClean="0"/>
              <a:t>on the rising edge and then save the count in the timer again on the falling edge. Subtract one from the other to determine a relative time from </a:t>
            </a:r>
          </a:p>
          <a:p>
            <a:pPr>
              <a:defRPr/>
            </a:pPr>
            <a:r>
              <a:rPr lang="en-US" dirty="0" smtClean="0"/>
              <a:t>rising to falling edge. Maybe you need to generate a pulse at some determined width. Output compare could be used for this. You could use the </a:t>
            </a:r>
          </a:p>
          <a:p>
            <a:pPr>
              <a:defRPr/>
            </a:pPr>
            <a:r>
              <a:rPr lang="en-US" dirty="0" err="1" smtClean="0"/>
              <a:t>FlexTimer</a:t>
            </a:r>
            <a:r>
              <a:rPr lang="en-US" dirty="0" smtClean="0"/>
              <a:t> to start ADC conversions and obtain the result. All this is done in hardware to offload the CPU. Minimal CPU intervention is required, </a:t>
            </a:r>
          </a:p>
          <a:p>
            <a:pPr>
              <a:defRPr/>
            </a:pPr>
            <a:r>
              <a:rPr lang="en-US" dirty="0" smtClean="0"/>
              <a:t>mostly for set-up and reading results.  The </a:t>
            </a:r>
            <a:r>
              <a:rPr lang="en-US" b="1" dirty="0" smtClean="0"/>
              <a:t>Programmable Delay Block</a:t>
            </a:r>
            <a:r>
              <a:rPr lang="en-US" dirty="0" smtClean="0"/>
              <a:t> is somewhat similar to the </a:t>
            </a:r>
            <a:r>
              <a:rPr lang="en-US" dirty="0" err="1" smtClean="0"/>
              <a:t>FlexTimer</a:t>
            </a:r>
            <a:r>
              <a:rPr lang="en-US" dirty="0" smtClean="0"/>
              <a:t>. It’s still hardware based and can</a:t>
            </a:r>
          </a:p>
          <a:p>
            <a:pPr>
              <a:defRPr/>
            </a:pPr>
            <a:r>
              <a:rPr lang="en-US" dirty="0" smtClean="0"/>
              <a:t>act as a counter but adds in the ability to delay functions. For example maybe the user would like to start an AD conversion on one channel and</a:t>
            </a:r>
          </a:p>
          <a:p>
            <a:pPr>
              <a:defRPr/>
            </a:pPr>
            <a:r>
              <a:rPr lang="en-US" dirty="0" smtClean="0"/>
              <a:t> then start another conversion some time later on a second channel. Maybe the user would like to start an AD conversion when a comparator </a:t>
            </a:r>
          </a:p>
          <a:p>
            <a:pPr>
              <a:defRPr/>
            </a:pPr>
            <a:r>
              <a:rPr lang="en-US" dirty="0" smtClean="0"/>
              <a:t>detects a voltage above a given reference for some given period of time (settling time). Another example the DAC could be used to build complex </a:t>
            </a:r>
          </a:p>
          <a:p>
            <a:pPr>
              <a:defRPr/>
            </a:pPr>
            <a:r>
              <a:rPr lang="en-US" dirty="0" smtClean="0"/>
              <a:t>waveforms based on the values in the DAC word FIFO. The </a:t>
            </a:r>
            <a:r>
              <a:rPr lang="en-US" dirty="0" err="1" smtClean="0"/>
              <a:t>FlexTimer</a:t>
            </a:r>
            <a:r>
              <a:rPr lang="en-US" dirty="0" smtClean="0"/>
              <a:t> can be used to increment the pointer buffer to build a ramp function or </a:t>
            </a:r>
          </a:p>
          <a:p>
            <a:pPr>
              <a:defRPr/>
            </a:pPr>
            <a:r>
              <a:rPr lang="en-US" dirty="0" smtClean="0"/>
              <a:t>sinusoidal waveform on the </a:t>
            </a:r>
            <a:r>
              <a:rPr lang="en-US" dirty="0" err="1" smtClean="0"/>
              <a:t>FlexTimer’s</a:t>
            </a:r>
            <a:r>
              <a:rPr lang="en-US" dirty="0" smtClean="0"/>
              <a:t> channel output. So as you can see each timer function is very flexible and can be combined to </a:t>
            </a:r>
          </a:p>
          <a:p>
            <a:pPr>
              <a:defRPr/>
            </a:pPr>
            <a:r>
              <a:rPr lang="en-US" dirty="0" smtClean="0"/>
              <a:t>Solve/ build very complex functions. </a:t>
            </a:r>
            <a:endParaRPr lang="en-US" dirty="0"/>
          </a:p>
        </p:txBody>
      </p:sp>
      <p:sp>
        <p:nvSpPr>
          <p:cNvPr id="143364"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DDAE7283-9C11-44B0-957C-063DE5EBA834}" type="slidenum">
              <a:rPr lang="en-US" sz="1200"/>
              <a:pPr algn="r" defTabSz="930275"/>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3186F2DD-FFC9-42E7-A9B4-F6EC63074604}" type="slidenum">
              <a:rPr lang="en-US" sz="1200"/>
              <a:pPr algn="r" defTabSz="930275"/>
              <a:t>48</a:t>
            </a:fld>
            <a:endParaRPr lang="en-US" sz="1200"/>
          </a:p>
        </p:txBody>
      </p:sp>
      <p:sp>
        <p:nvSpPr>
          <p:cNvPr id="144387" name="Slide Image Placeholder 1"/>
          <p:cNvSpPr>
            <a:spLocks noGrp="1" noRot="1" noChangeAspect="1" noTextEdit="1"/>
          </p:cNvSpPr>
          <p:nvPr>
            <p:ph type="sldImg"/>
          </p:nvPr>
        </p:nvSpPr>
        <p:spPr>
          <a:ln/>
        </p:spPr>
      </p:sp>
      <p:sp>
        <p:nvSpPr>
          <p:cNvPr id="144388" name="Notes Placeholder 2"/>
          <p:cNvSpPr>
            <a:spLocks noGrp="1"/>
          </p:cNvSpPr>
          <p:nvPr>
            <p:ph type="body" idx="1"/>
          </p:nvPr>
        </p:nvSpPr>
        <p:spPr>
          <a:noFill/>
          <a:ln/>
        </p:spPr>
        <p:txBody>
          <a:bodyPr/>
          <a:lstStyle/>
          <a:p>
            <a:r>
              <a:rPr lang="en-US" b="1" smtClean="0"/>
              <a:t>VREF Module</a:t>
            </a:r>
          </a:p>
          <a:p>
            <a:r>
              <a:rPr lang="en-US" smtClean="0"/>
              <a:t>The VREF module is intended to supply an accurate constant (fixed) voltage output as a voltage reference to on-chip analog peripherals or</a:t>
            </a:r>
          </a:p>
          <a:p>
            <a:r>
              <a:rPr lang="en-US" smtClean="0"/>
              <a:t> off-chip external peripherals. The dedicated out pin is called VREFO. We talked a little bit about this output when we covered the ADC and</a:t>
            </a:r>
          </a:p>
          <a:p>
            <a:r>
              <a:rPr lang="en-US" smtClean="0"/>
              <a:t> it’s VREF and input options. When used externally the max current load is 1.1mA. A good design technique would be to install a 100nF </a:t>
            </a:r>
          </a:p>
          <a:p>
            <a:r>
              <a:rPr lang="en-US" smtClean="0"/>
              <a:t>capacitor from VREFO to ground. On-chip peripherals that use VREF include ADC1, both DACs, and both Programmable Analog Comparators.</a:t>
            </a:r>
          </a:p>
          <a:p>
            <a:r>
              <a:rPr lang="en-US" smtClean="0"/>
              <a:t>Conventional bandgap voltage reference s have a larger deviation over process ,voltage, and temperature. This VREF provides corrective </a:t>
            </a:r>
          </a:p>
          <a:p>
            <a:r>
              <a:rPr lang="en-US" smtClean="0"/>
              <a:t>trimming to improve reference voltage accuracy.  A trim register is provided for the user so that  VREF output voltage  can be fine tuned to </a:t>
            </a:r>
          </a:p>
          <a:p>
            <a:r>
              <a:rPr lang="en-US" smtClean="0"/>
              <a:t>as close to as 1.2V,. The trim registers allows for 0.5 mV steps. ADC sampling resolution can have three times the improvement if ADC voltage reference is VREF instead of VDD.  Another great technique Embedded analog can provide. </a:t>
            </a:r>
          </a:p>
          <a:p>
            <a:endParaRPr lang="en-US" smtClean="0"/>
          </a:p>
          <a:p>
            <a:r>
              <a:rPr lang="en-US" smtClean="0"/>
              <a:t>Note: Using VREF for DAC and ADC together is not recommended. Noise issue</a:t>
            </a:r>
          </a:p>
          <a:p>
            <a:endParaRPr lang="en-US" smtClean="0"/>
          </a:p>
        </p:txBody>
      </p:sp>
      <p:sp>
        <p:nvSpPr>
          <p:cNvPr id="144389"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096" tIns="46548" rIns="93096" bIns="46548" anchor="b"/>
          <a:lstStyle/>
          <a:p>
            <a:pPr algn="r"/>
            <a:fld id="{EADBB967-18C8-478D-84AA-940D7742A9E4}" type="slidenum">
              <a:rPr lang="en-US" sz="1300">
                <a:latin typeface="Calibri" pitchFamily="34" charset="0"/>
              </a:rPr>
              <a:pPr algn="r"/>
              <a:t>48</a:t>
            </a:fld>
            <a:endParaRPr lang="en-US" sz="13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a:defRPr/>
            </a:pPr>
            <a:r>
              <a:rPr lang="en-US" b="1" dirty="0" smtClean="0"/>
              <a:t>Embedded Analog Comparator</a:t>
            </a:r>
          </a:p>
          <a:p>
            <a:pPr>
              <a:defRPr/>
            </a:pPr>
            <a:r>
              <a:rPr lang="en-US" dirty="0" smtClean="0"/>
              <a:t>The Comparator are used to compare two analog input voltages (INP and INM). The analog comparator output (CMPO) is high</a:t>
            </a:r>
          </a:p>
          <a:p>
            <a:pPr>
              <a:defRPr/>
            </a:pPr>
            <a:r>
              <a:rPr lang="en-US" dirty="0" smtClean="0"/>
              <a:t>when the non-inverting input is greater than the inverting input, and is low when the non-inverting input is less than the inverting</a:t>
            </a:r>
          </a:p>
          <a:p>
            <a:pPr>
              <a:defRPr/>
            </a:pPr>
            <a:r>
              <a:rPr lang="en-US" dirty="0" smtClean="0"/>
              <a:t>input. The comparator output supports inversion as well. An optional interrupt (IRQ ) is generated on the falling or rising edge </a:t>
            </a:r>
          </a:p>
          <a:p>
            <a:pPr>
              <a:defRPr/>
            </a:pPr>
            <a:r>
              <a:rPr lang="en-US" dirty="0" smtClean="0"/>
              <a:t>of the comparator output. The comparator can operate in three different modes: Continuous, Sampled, Window.</a:t>
            </a:r>
          </a:p>
          <a:p>
            <a:pPr>
              <a:defRPr/>
            </a:pPr>
            <a:endParaRPr lang="en-US" dirty="0" smtClean="0"/>
          </a:p>
          <a:p>
            <a:pPr>
              <a:defRPr/>
            </a:pPr>
            <a:r>
              <a:rPr lang="en-US" b="1" dirty="0" smtClean="0"/>
              <a:t>Continuous  Mode - </a:t>
            </a:r>
            <a:r>
              <a:rPr lang="en-US" dirty="0" smtClean="0"/>
              <a:t>Allows the comparator output to change immediately (pass through mode). The comparator output is not </a:t>
            </a:r>
          </a:p>
          <a:p>
            <a:pPr>
              <a:defRPr/>
            </a:pPr>
            <a:r>
              <a:rPr lang="en-US" dirty="0" smtClean="0"/>
              <a:t>clocked therefore it is not sampled or filtered and is updated immediately.</a:t>
            </a:r>
          </a:p>
          <a:p>
            <a:pPr>
              <a:defRPr/>
            </a:pPr>
            <a:endParaRPr lang="en-US" dirty="0" smtClean="0"/>
          </a:p>
          <a:p>
            <a:pPr>
              <a:defRPr/>
            </a:pPr>
            <a:r>
              <a:rPr lang="en-US" b="1" dirty="0" smtClean="0"/>
              <a:t>Sampled Mode </a:t>
            </a:r>
            <a:r>
              <a:rPr lang="en-US" dirty="0" smtClean="0"/>
              <a:t>– Unlike continuous mode the comparator output is synchronized to an internal or external clock (clocked </a:t>
            </a:r>
          </a:p>
          <a:p>
            <a:pPr>
              <a:defRPr/>
            </a:pPr>
            <a:r>
              <a:rPr lang="en-US" dirty="0" smtClean="0"/>
              <a:t>on the rising edge of clock). The comparator output is updated on the rising edge of clock.</a:t>
            </a:r>
          </a:p>
          <a:p>
            <a:pPr>
              <a:defRPr/>
            </a:pPr>
            <a:endParaRPr lang="en-US" dirty="0" smtClean="0"/>
          </a:p>
          <a:p>
            <a:pPr>
              <a:defRPr/>
            </a:pPr>
            <a:r>
              <a:rPr lang="en-US" b="1" dirty="0" smtClean="0"/>
              <a:t>Sampled Filtered Mode – </a:t>
            </a:r>
            <a:r>
              <a:rPr lang="en-US" dirty="0" smtClean="0"/>
              <a:t>Like sampled mode the comparator output is sampled with every rising edge of clock but is not </a:t>
            </a:r>
          </a:p>
          <a:p>
            <a:pPr>
              <a:defRPr/>
            </a:pPr>
            <a:r>
              <a:rPr lang="en-US" dirty="0" smtClean="0"/>
              <a:t>updated immediately. A number of consecutive matching samples (same state samples) must occur before the comparator </a:t>
            </a:r>
          </a:p>
          <a:p>
            <a:pPr>
              <a:defRPr/>
            </a:pPr>
            <a:r>
              <a:rPr lang="en-US" dirty="0" smtClean="0"/>
              <a:t>output is updated to a new output state (logic 0 or logic 1). The filter counter is programmable from 1 to 7 samples (i.e. count = 6,</a:t>
            </a:r>
          </a:p>
          <a:p>
            <a:pPr>
              <a:defRPr/>
            </a:pPr>
            <a:r>
              <a:rPr lang="en-US" dirty="0" smtClean="0"/>
              <a:t>the comparator output would have to remain at the same state for 6 consecutive samples before being updated)</a:t>
            </a:r>
          </a:p>
          <a:p>
            <a:pPr>
              <a:defRPr/>
            </a:pPr>
            <a:endParaRPr lang="en-US" b="1" dirty="0" smtClean="0"/>
          </a:p>
          <a:p>
            <a:pPr>
              <a:defRPr/>
            </a:pPr>
            <a:r>
              <a:rPr lang="en-US" b="1" dirty="0" smtClean="0"/>
              <a:t>Window Mode</a:t>
            </a:r>
            <a:r>
              <a:rPr lang="en-US" dirty="0" smtClean="0"/>
              <a:t> - Window mode uses a window sample signal. When the window sample signal is high the comparator output </a:t>
            </a:r>
          </a:p>
          <a:p>
            <a:pPr>
              <a:defRPr/>
            </a:pPr>
            <a:r>
              <a:rPr lang="en-US" dirty="0" smtClean="0"/>
              <a:t>operates like continuous mode (pass through) and the output is updated. When the window sample signal is low the previous </a:t>
            </a:r>
          </a:p>
          <a:p>
            <a:pPr>
              <a:defRPr/>
            </a:pPr>
            <a:r>
              <a:rPr lang="en-US" dirty="0" smtClean="0"/>
              <a:t>comparator value is retained. Window sample signal is an internal signal </a:t>
            </a:r>
            <a:r>
              <a:rPr lang="en-US" dirty="0" err="1" smtClean="0"/>
              <a:t>tha</a:t>
            </a:r>
            <a:r>
              <a:rPr lang="en-US" dirty="0" smtClean="0"/>
              <a:t> is generated by the Programmable Delay Block (PDC).</a:t>
            </a:r>
          </a:p>
          <a:p>
            <a:pPr>
              <a:defRPr/>
            </a:pPr>
            <a:endParaRPr lang="en-US" dirty="0" smtClean="0"/>
          </a:p>
          <a:p>
            <a:pPr>
              <a:defRPr/>
            </a:pPr>
            <a:r>
              <a:rPr lang="en-US" b="1" dirty="0" smtClean="0"/>
              <a:t>Window Mode Resample</a:t>
            </a:r>
            <a:r>
              <a:rPr lang="en-US" dirty="0" smtClean="0"/>
              <a:t> – The same as window mode except the comparator output is sampled with the rising edge of clock </a:t>
            </a:r>
          </a:p>
          <a:p>
            <a:pPr>
              <a:defRPr/>
            </a:pPr>
            <a:r>
              <a:rPr lang="en-US" dirty="0" smtClean="0"/>
              <a:t>and updated only when the window signal is logic 1. In addition interval sampling can be used in conjunction with the window signal </a:t>
            </a:r>
          </a:p>
          <a:p>
            <a:pPr>
              <a:defRPr/>
            </a:pPr>
            <a:r>
              <a:rPr lang="en-US" dirty="0" smtClean="0"/>
              <a:t>to define a timed based sampling period when the window signal is logic 1.  Interval sampling is defined by the period counter and is </a:t>
            </a:r>
          </a:p>
          <a:p>
            <a:pPr>
              <a:defRPr/>
            </a:pPr>
            <a:r>
              <a:rPr lang="en-US" dirty="0" smtClean="0"/>
              <a:t>basically a time based sample window within the window. The comparator output maintains the previous state when the window signal goes </a:t>
            </a:r>
          </a:p>
          <a:p>
            <a:pPr>
              <a:defRPr/>
            </a:pPr>
            <a:r>
              <a:rPr lang="en-US" dirty="0" smtClean="0"/>
              <a:t>to logic 0.</a:t>
            </a:r>
          </a:p>
          <a:p>
            <a:pPr>
              <a:defRPr/>
            </a:pPr>
            <a:endParaRPr lang="en-US" dirty="0" smtClean="0"/>
          </a:p>
          <a:p>
            <a:pPr>
              <a:defRPr/>
            </a:pPr>
            <a:r>
              <a:rPr lang="en-US" b="1" dirty="0" smtClean="0"/>
              <a:t>Window Mode Filtered – </a:t>
            </a:r>
            <a:r>
              <a:rPr lang="en-US" dirty="0" smtClean="0"/>
              <a:t>The same as window mode resample except that the filter counter is used instead of the interval/period </a:t>
            </a:r>
          </a:p>
          <a:p>
            <a:pPr>
              <a:defRPr/>
            </a:pPr>
            <a:r>
              <a:rPr lang="en-US" dirty="0" smtClean="0"/>
              <a:t>counter. A number of consecutive matching samples (same state samples) must occur before the comparator output is updated to a </a:t>
            </a:r>
          </a:p>
          <a:p>
            <a:pPr>
              <a:defRPr/>
            </a:pPr>
            <a:r>
              <a:rPr lang="en-US" dirty="0" smtClean="0"/>
              <a:t>new output state (logic 0 or logic 1). The comparator output maintains the previous state when the window signal goes to logic 0.</a:t>
            </a:r>
            <a:endParaRPr lang="en-US" b="1" dirty="0" smtClean="0"/>
          </a:p>
          <a:p>
            <a:pPr>
              <a:defRPr/>
            </a:pPr>
            <a:r>
              <a:rPr lang="en-US" b="1" dirty="0" smtClean="0"/>
              <a:t>H</a:t>
            </a:r>
            <a:r>
              <a:rPr lang="en-US" b="1" dirty="0" smtClean="0">
                <a:solidFill>
                  <a:prstClr val="black"/>
                </a:solidFill>
              </a:rPr>
              <a:t>ysteresis – </a:t>
            </a:r>
            <a:r>
              <a:rPr lang="en-US" dirty="0" smtClean="0">
                <a:solidFill>
                  <a:prstClr val="black"/>
                </a:solidFill>
              </a:rPr>
              <a:t>There are 4 levels of hysteresis.</a:t>
            </a:r>
          </a:p>
          <a:p>
            <a:pPr>
              <a:defRPr/>
            </a:pPr>
            <a:endParaRPr lang="en-US" b="1" dirty="0" smtClean="0"/>
          </a:p>
          <a:p>
            <a:pPr>
              <a:defRPr/>
            </a:pPr>
            <a:r>
              <a:rPr lang="en-US" b="1" dirty="0" smtClean="0"/>
              <a:t>Comparator module - </a:t>
            </a:r>
            <a:r>
              <a:rPr lang="en-US" dirty="0" smtClean="0"/>
              <a:t>(CMP) provides a circuit for comparing two analog input voltages. The comparator circuit is designed to </a:t>
            </a:r>
          </a:p>
          <a:p>
            <a:pPr>
              <a:defRPr/>
            </a:pPr>
            <a:r>
              <a:rPr lang="en-US" dirty="0" smtClean="0"/>
              <a:t>operate across the full range of the supply voltage (rail to rail operation).</a:t>
            </a:r>
          </a:p>
          <a:p>
            <a:pPr>
              <a:defRPr/>
            </a:pPr>
            <a:endParaRPr lang="en-US" b="1" dirty="0" smtClean="0"/>
          </a:p>
          <a:p>
            <a:pPr>
              <a:defRPr/>
            </a:pPr>
            <a:r>
              <a:rPr lang="en-US" b="1" dirty="0" smtClean="0"/>
              <a:t>Analog MUX </a:t>
            </a:r>
            <a:r>
              <a:rPr lang="en-US" dirty="0" smtClean="0"/>
              <a:t>- (ANMUX) provides a circuit for selecting the comparators analog input signals. There are eight channels to select from. </a:t>
            </a:r>
          </a:p>
          <a:p>
            <a:pPr>
              <a:defRPr/>
            </a:pPr>
            <a:r>
              <a:rPr lang="en-US" dirty="0" smtClean="0"/>
              <a:t>One signal provided by the 6-bit DAC. The </a:t>
            </a:r>
            <a:r>
              <a:rPr lang="en-US" dirty="0" err="1" smtClean="0"/>
              <a:t>mux</a:t>
            </a:r>
            <a:r>
              <a:rPr lang="en-US" dirty="0" smtClean="0"/>
              <a:t> circuit is designed to operate across the full range of the supply voltage.</a:t>
            </a:r>
          </a:p>
          <a:p>
            <a:pPr>
              <a:defRPr/>
            </a:pPr>
            <a:endParaRPr lang="en-US" b="1" dirty="0" smtClean="0"/>
          </a:p>
          <a:p>
            <a:pPr>
              <a:defRPr/>
            </a:pPr>
            <a:r>
              <a:rPr lang="en-US" b="1" dirty="0" smtClean="0"/>
              <a:t>6-bit DAC </a:t>
            </a:r>
            <a:r>
              <a:rPr lang="en-US" dirty="0" smtClean="0"/>
              <a:t>- (6bDAC)</a:t>
            </a:r>
            <a:r>
              <a:rPr lang="en-US" b="1" dirty="0" smtClean="0"/>
              <a:t> </a:t>
            </a:r>
            <a:r>
              <a:rPr lang="en-US" dirty="0" smtClean="0"/>
              <a:t>is 64-tap resistor ladder network which provides a selectable voltage reference for the comparator. </a:t>
            </a:r>
          </a:p>
          <a:p>
            <a:pPr>
              <a:defRPr/>
            </a:pPr>
            <a:r>
              <a:rPr lang="en-US" dirty="0" smtClean="0"/>
              <a:t>The 64-tap resistor ladder network divides the supply reference Vin into 64 voltage level. A 6-bit digital signal input selects output </a:t>
            </a:r>
          </a:p>
          <a:p>
            <a:pPr>
              <a:defRPr/>
            </a:pPr>
            <a:r>
              <a:rPr lang="en-US" dirty="0" smtClean="0"/>
              <a:t>voltage level, which varies from Vin to Vin/64. Vin can be selected</a:t>
            </a:r>
          </a:p>
          <a:p>
            <a:pPr>
              <a:defRPr/>
            </a:pPr>
            <a:r>
              <a:rPr lang="en-US" dirty="0" smtClean="0"/>
              <a:t>from two voltage sources, Vin1 and Vin2. The 6-bit DAC from a comparator is available as an on-chip internal signal only and is </a:t>
            </a:r>
          </a:p>
          <a:p>
            <a:pPr>
              <a:defRPr/>
            </a:pPr>
            <a:r>
              <a:rPr lang="en-US" dirty="0" smtClean="0"/>
              <a:t>not available externally to a pin. </a:t>
            </a:r>
          </a:p>
          <a:p>
            <a:pPr>
              <a:defRPr/>
            </a:pPr>
            <a:endParaRPr lang="en-US" dirty="0" smtClean="0"/>
          </a:p>
          <a:p>
            <a:pPr>
              <a:defRPr/>
            </a:pPr>
            <a:r>
              <a:rPr lang="en-US" dirty="0" smtClean="0"/>
              <a:t>The comparator inputs and outputs are programmable and very flexible. Comparator inputs have 8 different connection</a:t>
            </a:r>
          </a:p>
          <a:p>
            <a:pPr>
              <a:defRPr/>
            </a:pPr>
            <a:r>
              <a:rPr lang="en-US" dirty="0" smtClean="0"/>
              <a:t>options: VDD, GND,DAC0, DAC1, 6b DAC </a:t>
            </a:r>
            <a:r>
              <a:rPr lang="en-US" dirty="0" err="1" smtClean="0"/>
              <a:t>Vref</a:t>
            </a:r>
            <a:r>
              <a:rPr lang="en-US" dirty="0" smtClean="0"/>
              <a:t>, adjacent OPAMP output. The comparator output has three routing </a:t>
            </a:r>
          </a:p>
          <a:p>
            <a:pPr>
              <a:defRPr/>
            </a:pPr>
            <a:r>
              <a:rPr lang="en-US" dirty="0" smtClean="0"/>
              <a:t>options: Output pin or adjacent comparator input or ADC input. The output also supports inversion</a:t>
            </a:r>
          </a:p>
          <a:p>
            <a:pPr>
              <a:defRPr/>
            </a:pPr>
            <a:endParaRPr lang="en-US" dirty="0"/>
          </a:p>
        </p:txBody>
      </p:sp>
      <p:sp>
        <p:nvSpPr>
          <p:cNvPr id="145412"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FBF11B37-627A-4A64-BF0D-0B4F9E17B329}" type="slidenum">
              <a:rPr lang="en-US" sz="1200"/>
              <a:pPr algn="r" defTabSz="930275"/>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txBox="1">
            <a:spLocks noGrp="1" noChangeArrowheads="1"/>
          </p:cNvSpPr>
          <p:nvPr/>
        </p:nvSpPr>
        <p:spPr bwMode="auto">
          <a:xfrm>
            <a:off x="3813175" y="155575"/>
            <a:ext cx="3035300" cy="461963"/>
          </a:xfrm>
          <a:prstGeom prst="rect">
            <a:avLst/>
          </a:prstGeom>
          <a:noFill/>
          <a:ln w="9525">
            <a:noFill/>
            <a:miter lim="800000"/>
            <a:headEnd/>
            <a:tailEnd/>
          </a:ln>
        </p:spPr>
        <p:txBody>
          <a:bodyPr lIns="93078" tIns="46539" rIns="93078" bIns="46539"/>
          <a:lstStyle/>
          <a:p>
            <a:pPr algn="r" defTabSz="928688" eaLnBrk="0" hangingPunct="0"/>
            <a:fld id="{5B34EBDB-1D4A-4066-A314-586BF1E7BC40}" type="datetime1">
              <a:rPr lang="en-US" sz="1200">
                <a:latin typeface="Helvetica-Bold" charset="0"/>
              </a:rPr>
              <a:pPr algn="r" defTabSz="928688" eaLnBrk="0" hangingPunct="0"/>
              <a:t>9/22/2011</a:t>
            </a:fld>
            <a:endParaRPr lang="en-US" sz="1200">
              <a:latin typeface="Helvetica-Bold" charset="0"/>
            </a:endParaRPr>
          </a:p>
        </p:txBody>
      </p:sp>
      <p:sp>
        <p:nvSpPr>
          <p:cNvPr id="99331" name="Rectangle 7"/>
          <p:cNvSpPr txBox="1">
            <a:spLocks noGrp="1" noChangeArrowheads="1"/>
          </p:cNvSpPr>
          <p:nvPr/>
        </p:nvSpPr>
        <p:spPr bwMode="auto">
          <a:xfrm>
            <a:off x="3736975" y="8853488"/>
            <a:ext cx="3033713" cy="280987"/>
          </a:xfrm>
          <a:prstGeom prst="rect">
            <a:avLst/>
          </a:prstGeom>
          <a:noFill/>
          <a:ln w="9525">
            <a:noFill/>
            <a:miter lim="800000"/>
            <a:headEnd/>
            <a:tailEnd/>
          </a:ln>
        </p:spPr>
        <p:txBody>
          <a:bodyPr lIns="93078" tIns="46539" rIns="93078" bIns="46539" anchor="b"/>
          <a:lstStyle/>
          <a:p>
            <a:pPr algn="r" defTabSz="928688" eaLnBrk="0" hangingPunct="0"/>
            <a:fld id="{EBCFACB0-3801-428F-AC3F-AAA8139E681C}" type="slidenum">
              <a:rPr lang="en-US" sz="1200">
                <a:latin typeface="Helvetica-Bold" charset="0"/>
              </a:rPr>
              <a:pPr algn="r" defTabSz="928688" eaLnBrk="0" hangingPunct="0"/>
              <a:t>5</a:t>
            </a:fld>
            <a:endParaRPr lang="en-US" sz="1200">
              <a:latin typeface="Helvetica-Bold" charset="0"/>
            </a:endParaRPr>
          </a:p>
        </p:txBody>
      </p:sp>
      <p:sp>
        <p:nvSpPr>
          <p:cNvPr id="99332" name="Rectangle 2"/>
          <p:cNvSpPr>
            <a:spLocks noChangeArrowheads="1" noTextEdit="1"/>
          </p:cNvSpPr>
          <p:nvPr>
            <p:ph type="sldImg"/>
          </p:nvPr>
        </p:nvSpPr>
        <p:spPr>
          <a:ln/>
        </p:spPr>
      </p:sp>
      <p:sp>
        <p:nvSpPr>
          <p:cNvPr id="99333" name="Rectangle 3"/>
          <p:cNvSpPr>
            <a:spLocks noGrp="1" noChangeArrowheads="1"/>
          </p:cNvSpPr>
          <p:nvPr>
            <p:ph type="body" idx="1"/>
          </p:nvPr>
        </p:nvSpPr>
        <p:spPr>
          <a:noFill/>
          <a:ln/>
        </p:spPr>
        <p:txBody>
          <a:bodyPr lIns="93078" tIns="46539" rIns="93078" bIns="46539"/>
          <a:lstStyle/>
          <a:p>
            <a:r>
              <a:rPr lang="en-US" smtClean="0"/>
              <a:t>Describe the signal chain here.</a:t>
            </a:r>
          </a:p>
          <a:p>
            <a:endParaRPr lang="en-US" smtClean="0"/>
          </a:p>
          <a:p>
            <a:r>
              <a:rPr lang="en-US" smtClean="0"/>
              <a:t>The basic building block of the signal chain is the sensors, mux, operational amplifier, ADC, Filters etc.</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4A73C589-5C19-49DE-BD7F-C8944CEFC1BE}" type="slidenum">
              <a:rPr lang="en-US" sz="1200"/>
              <a:pPr algn="r" defTabSz="930275"/>
              <a:t>50</a:t>
            </a:fld>
            <a:endParaRPr lang="en-US" sz="1200"/>
          </a:p>
        </p:txBody>
      </p:sp>
      <p:sp>
        <p:nvSpPr>
          <p:cNvPr id="146435" name="Slide Image Placeholder 1"/>
          <p:cNvSpPr>
            <a:spLocks noGrp="1" noRot="1" noChangeAspect="1" noTextEdit="1"/>
          </p:cNvSpPr>
          <p:nvPr>
            <p:ph type="sldImg"/>
          </p:nvPr>
        </p:nvSpPr>
        <p:spPr>
          <a:ln/>
        </p:spPr>
      </p:sp>
      <p:sp>
        <p:nvSpPr>
          <p:cNvPr id="146436" name="Notes Placeholder 2"/>
          <p:cNvSpPr>
            <a:spLocks noGrp="1"/>
          </p:cNvSpPr>
          <p:nvPr>
            <p:ph type="body" idx="1"/>
          </p:nvPr>
        </p:nvSpPr>
        <p:spPr>
          <a:noFill/>
          <a:ln/>
        </p:spPr>
        <p:txBody>
          <a:bodyPr/>
          <a:lstStyle/>
          <a:p>
            <a:r>
              <a:rPr lang="en-US" b="1" smtClean="0"/>
              <a:t>Transimpedance Amp</a:t>
            </a:r>
          </a:p>
          <a:p>
            <a:r>
              <a:rPr lang="en-US" smtClean="0"/>
              <a:t>The tri-amp block is CMOS based with a single supply, low input offset voltage, low input offset and bias current amplifier that is designed </a:t>
            </a:r>
          </a:p>
          <a:p>
            <a:r>
              <a:rPr lang="en-US" smtClean="0"/>
              <a:t>for low-voltage, low-power operation.  You’ll notice the tri-amp is very similar in terms of specs and design when the op-amps are covered</a:t>
            </a:r>
          </a:p>
          <a:p>
            <a:r>
              <a:rPr lang="en-US" smtClean="0"/>
              <a:t>on the next slide. I should mention the tri-amps and op-amps are what differentiate the K50 family from the other Kinetis  solutions.  There</a:t>
            </a:r>
          </a:p>
          <a:p>
            <a:r>
              <a:rPr lang="en-US" smtClean="0"/>
              <a:t>are up to transimpedance amplifiers. They can be used as general purpose op-amps or for specific applications like a photodiode. For this </a:t>
            </a:r>
          </a:p>
          <a:p>
            <a:r>
              <a:rPr lang="en-US" smtClean="0"/>
              <a:t>type of application the tri-amp supports a zero biased  and reverse biased operation. In our Pulseoximeter use case we will utilize the tri-amp</a:t>
            </a:r>
          </a:p>
          <a:p>
            <a:r>
              <a:rPr lang="en-US" smtClean="0"/>
              <a:t>as part of the signal chain where current from a photodiode is converted to voltage and amplified.</a:t>
            </a:r>
          </a:p>
        </p:txBody>
      </p:sp>
      <p:sp>
        <p:nvSpPr>
          <p:cNvPr id="146437" name="Slide Number Placeholder 3"/>
          <p:cNvSpPr txBox="1">
            <a:spLocks noGrp="1"/>
          </p:cNvSpPr>
          <p:nvPr/>
        </p:nvSpPr>
        <p:spPr bwMode="auto">
          <a:xfrm>
            <a:off x="3967163" y="8824913"/>
            <a:ext cx="3035300" cy="463550"/>
          </a:xfrm>
          <a:prstGeom prst="rect">
            <a:avLst/>
          </a:prstGeom>
          <a:noFill/>
          <a:ln w="9525">
            <a:noFill/>
            <a:miter lim="800000"/>
            <a:headEnd/>
            <a:tailEnd/>
          </a:ln>
        </p:spPr>
        <p:txBody>
          <a:bodyPr lIns="93104" tIns="46552" rIns="93104" bIns="46552" anchor="b"/>
          <a:lstStyle/>
          <a:p>
            <a:pPr algn="r" defTabSz="930275"/>
            <a:fld id="{C9AA4903-6B72-4C2A-911E-9085684A624C}" type="slidenum">
              <a:rPr lang="en-US" sz="1300">
                <a:latin typeface="Calibri" pitchFamily="34" charset="0"/>
              </a:rPr>
              <a:pPr algn="r" defTabSz="930275"/>
              <a:t>50</a:t>
            </a:fld>
            <a:endParaRPr lang="en-US" sz="13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DE38E6E8-0323-4795-ACD7-2B28A31955ED}" type="slidenum">
              <a:rPr lang="en-US" sz="1200"/>
              <a:pPr algn="r" defTabSz="930275"/>
              <a:t>51</a:t>
            </a:fld>
            <a:endParaRPr lang="en-US" sz="1200"/>
          </a:p>
        </p:txBody>
      </p:sp>
      <p:sp>
        <p:nvSpPr>
          <p:cNvPr id="147459" name="Slide Image Placeholder 1"/>
          <p:cNvSpPr>
            <a:spLocks noGrp="1" noRot="1" noChangeAspect="1" noTextEdit="1"/>
          </p:cNvSpPr>
          <p:nvPr>
            <p:ph type="sldImg"/>
          </p:nvPr>
        </p:nvSpPr>
        <p:spPr>
          <a:ln/>
        </p:spPr>
      </p:sp>
      <p:sp>
        <p:nvSpPr>
          <p:cNvPr id="147460" name="Notes Placeholder 2"/>
          <p:cNvSpPr>
            <a:spLocks noGrp="1"/>
          </p:cNvSpPr>
          <p:nvPr>
            <p:ph type="body" idx="1"/>
          </p:nvPr>
        </p:nvSpPr>
        <p:spPr>
          <a:noFill/>
          <a:ln/>
        </p:spPr>
        <p:txBody>
          <a:bodyPr/>
          <a:lstStyle/>
          <a:p>
            <a:r>
              <a:rPr lang="en-US" smtClean="0"/>
              <a:t> </a:t>
            </a:r>
            <a:r>
              <a:rPr lang="en-US" b="1" smtClean="0"/>
              <a:t>Operational Amplifier </a:t>
            </a:r>
            <a:endParaRPr lang="en-US" smtClean="0"/>
          </a:p>
          <a:p>
            <a:r>
              <a:rPr lang="en-US" smtClean="0"/>
              <a:t>The measurement engine has 2 general purpose operational amplifiers. This is key because  most portable medical applications </a:t>
            </a:r>
          </a:p>
          <a:p>
            <a:r>
              <a:rPr lang="en-US" smtClean="0"/>
              <a:t>require signal filtering or amplifying. This will be covered later in the presentation by the EKG and Pulseoximeter use cases. The op-amp</a:t>
            </a:r>
          </a:p>
          <a:p>
            <a:r>
              <a:rPr lang="en-US" smtClean="0"/>
              <a:t>block is CMOS based with a single supply, low-input offset voltage, low-input offset, and bias current amplifier that is designed for</a:t>
            </a:r>
          </a:p>
          <a:p>
            <a:r>
              <a:rPr lang="en-US" smtClean="0"/>
              <a:t>low-voltage, low-power operation over an input voltage range of 0 to supply (3.6V). </a:t>
            </a:r>
          </a:p>
          <a:p>
            <a:r>
              <a:rPr lang="en-US" b="1" smtClean="0"/>
              <a:t>Configurable inputs</a:t>
            </a:r>
          </a:p>
          <a:p>
            <a:r>
              <a:rPr lang="en-US" smtClean="0"/>
              <a:t>The inputs in the op-amp block can be configured in such a way that the DAC can provide signal to the op-amp, this means the designer can</a:t>
            </a:r>
          </a:p>
          <a:p>
            <a:r>
              <a:rPr lang="en-US" smtClean="0"/>
              <a:t> have one external signal and an analog reference signal supplied by the DAC.  Additionally VDD, VSS, and both op-amp outputs can be used as an input.</a:t>
            </a:r>
          </a:p>
          <a:p>
            <a:r>
              <a:rPr lang="en-US" b="1" smtClean="0"/>
              <a:t>Programmable Voltage Gain</a:t>
            </a:r>
          </a:p>
          <a:p>
            <a:r>
              <a:rPr lang="en-US" smtClean="0"/>
              <a:t>Each op-amps has a programmable voltage gain that can vary from 1 to 17 values with some fractional values in the middle.</a:t>
            </a:r>
          </a:p>
          <a:p>
            <a:r>
              <a:rPr lang="en-US" smtClean="0"/>
              <a:t>This is really convenient when designing for signal instrumentation. It’s convenient  because gain is adjusted by software instead of changing external</a:t>
            </a:r>
          </a:p>
          <a:p>
            <a:r>
              <a:rPr lang="en-US" smtClean="0"/>
              <a:t>resistors allowing easier fine tuning of your application. A programmable resistor network is used to change the gain. A great technique that Embedded Analog offers.</a:t>
            </a:r>
          </a:p>
          <a:p>
            <a:r>
              <a:rPr lang="en-US" b="1" smtClean="0"/>
              <a:t>Modes of Operation</a:t>
            </a:r>
          </a:p>
          <a:p>
            <a:r>
              <a:rPr lang="en-US" smtClean="0"/>
              <a:t>Each op-amps can be configured for several modes,:</a:t>
            </a:r>
          </a:p>
          <a:p>
            <a:r>
              <a:rPr lang="en-US" smtClean="0"/>
              <a:t>amplifier mode - </a:t>
            </a:r>
          </a:p>
          <a:p>
            <a:r>
              <a:rPr lang="en-US" smtClean="0"/>
              <a:t>buffer mode – Gain of one</a:t>
            </a:r>
          </a:p>
          <a:p>
            <a:r>
              <a:rPr lang="en-US" smtClean="0"/>
              <a:t>inverting mode – inverting configuration with programmable gain. Gain is defined by software and utilizes an internal programmable resistor network.</a:t>
            </a:r>
          </a:p>
          <a:p>
            <a:r>
              <a:rPr lang="en-US" smtClean="0"/>
              <a:t>non inverting mode – non-inverting configuration with programmable gain. Gain is defined by software and utilizes an internal programmable resistor network.</a:t>
            </a:r>
          </a:p>
          <a:p>
            <a:r>
              <a:rPr lang="en-US" b="1" smtClean="0"/>
              <a:t>Input Offset Voltage</a:t>
            </a:r>
          </a:p>
          <a:p>
            <a:r>
              <a:rPr lang="en-US" smtClean="0"/>
              <a:t>The input offset voltage goes as low as 3 mV, this would be the measured output voltage when input terminals are shorted, </a:t>
            </a:r>
          </a:p>
          <a:p>
            <a:r>
              <a:rPr lang="en-US" smtClean="0"/>
              <a:t>the offset voltage in an ideal op-amp would be 0 volts. The offset current is as low as 200 pA. Again good specs for small signal environments</a:t>
            </a:r>
          </a:p>
          <a:p>
            <a:r>
              <a:rPr lang="en-US" smtClean="0"/>
              <a:t>That require amplification with minimal gain and offset errors.</a:t>
            </a:r>
          </a:p>
          <a:p>
            <a:r>
              <a:rPr lang="en-US" b="1" smtClean="0"/>
              <a:t>Low Bias Currents</a:t>
            </a:r>
          </a:p>
          <a:p>
            <a:r>
              <a:rPr lang="en-US" smtClean="0"/>
              <a:t>Another important parameter to consider is the low input bias current, which is defined as the average of the currents of the two inputs. </a:t>
            </a:r>
          </a:p>
          <a:p>
            <a:r>
              <a:rPr lang="en-US" smtClean="0"/>
              <a:t>It’s +/- 300 pA . This is a very important technique when selecting an op-amp when with small signals and  amplification. This will be covered in the </a:t>
            </a:r>
          </a:p>
          <a:p>
            <a:r>
              <a:rPr lang="en-US" smtClean="0"/>
              <a:t>EKG use case</a:t>
            </a:r>
          </a:p>
          <a:p>
            <a:endParaRPr lang="en-US" smtClean="0"/>
          </a:p>
        </p:txBody>
      </p:sp>
      <p:sp>
        <p:nvSpPr>
          <p:cNvPr id="147461"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096" tIns="46548" rIns="93096" bIns="46548" anchor="b"/>
          <a:lstStyle/>
          <a:p>
            <a:pPr algn="r"/>
            <a:fld id="{F8FE440F-84DD-457C-9C18-294A04EB6EF4}" type="slidenum">
              <a:rPr lang="en-US" sz="1300">
                <a:latin typeface="Calibri" pitchFamily="34" charset="0"/>
              </a:rPr>
              <a:pPr algn="r"/>
              <a:t>51</a:t>
            </a:fld>
            <a:endParaRPr lang="en-US" sz="13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2" tIns="46552" rIns="93102" bIns="46552" anchor="b"/>
          <a:lstStyle/>
          <a:p>
            <a:pPr algn="r" defTabSz="931863"/>
            <a:fld id="{692B7B90-621B-4577-884D-2F9DCA1E011C}" type="slidenum">
              <a:rPr lang="en-US" sz="1200"/>
              <a:pPr algn="r" defTabSz="931863"/>
              <a:t>52</a:t>
            </a:fld>
            <a:endParaRPr lang="en-US" sz="1200"/>
          </a:p>
        </p:txBody>
      </p:sp>
      <p:sp>
        <p:nvSpPr>
          <p:cNvPr id="148483" name="Rectangle 8"/>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2" tIns="46552" rIns="93102" bIns="46552" anchor="b"/>
          <a:lstStyle/>
          <a:p>
            <a:pPr algn="r" defTabSz="931863">
              <a:buFont typeface="Arial" pitchFamily="34" charset="0"/>
              <a:buNone/>
            </a:pPr>
            <a:fld id="{0830C50B-A44A-419E-A361-910F1C3C1485}" type="slidenum">
              <a:rPr lang="en-GB" sz="1200">
                <a:latin typeface="Calibri" pitchFamily="34" charset="0"/>
                <a:cs typeface="Arial" pitchFamily="34" charset="0"/>
              </a:rPr>
              <a:pPr algn="r" defTabSz="931863">
                <a:buFont typeface="Arial" pitchFamily="34" charset="0"/>
                <a:buNone/>
              </a:pPr>
              <a:t>52</a:t>
            </a:fld>
            <a:endParaRPr lang="en-GB" sz="1200">
              <a:latin typeface="Calibri" pitchFamily="34" charset="0"/>
              <a:cs typeface="Arial" pitchFamily="34" charset="0"/>
            </a:endParaRPr>
          </a:p>
        </p:txBody>
      </p:sp>
      <p:sp>
        <p:nvSpPr>
          <p:cNvPr id="148484" name="Text Box 1"/>
          <p:cNvSpPr txBox="1">
            <a:spLocks noChangeArrowheads="1"/>
          </p:cNvSpPr>
          <p:nvPr/>
        </p:nvSpPr>
        <p:spPr bwMode="auto">
          <a:xfrm>
            <a:off x="1204913" y="696913"/>
            <a:ext cx="4597400" cy="3482975"/>
          </a:xfrm>
          <a:prstGeom prst="rect">
            <a:avLst/>
          </a:prstGeom>
          <a:solidFill>
            <a:srgbClr val="FFFFFF"/>
          </a:solidFill>
          <a:ln w="9525">
            <a:solidFill>
              <a:srgbClr val="000000"/>
            </a:solidFill>
            <a:miter lim="800000"/>
            <a:headEnd/>
            <a:tailEnd/>
          </a:ln>
        </p:spPr>
        <p:txBody>
          <a:bodyPr wrap="none" lIns="88065" tIns="44034" rIns="88065" bIns="44034" anchor="ctr"/>
          <a:lstStyle/>
          <a:p>
            <a:pPr defTabSz="931863"/>
            <a:endParaRPr lang="en-US" sz="1800">
              <a:cs typeface="Arial" pitchFamily="34" charset="0"/>
            </a:endParaRPr>
          </a:p>
        </p:txBody>
      </p:sp>
      <p:sp>
        <p:nvSpPr>
          <p:cNvPr id="148485" name="Rectangle 2"/>
          <p:cNvSpPr>
            <a:spLocks noGrp="1" noChangeArrowheads="1"/>
          </p:cNvSpPr>
          <p:nvPr>
            <p:ph type="body"/>
          </p:nvPr>
        </p:nvSpPr>
        <p:spPr>
          <a:xfrm>
            <a:off x="700088" y="4413250"/>
            <a:ext cx="5602287" cy="4270375"/>
          </a:xfrm>
          <a:noFill/>
          <a:ln/>
        </p:spPr>
        <p:txBody>
          <a:bodyPr wrap="none" lIns="93102" rIns="93102" anchor="ctr"/>
          <a:lstStyle/>
          <a:p>
            <a:pPr marL="219075" indent="-219075"/>
            <a:r>
              <a:rPr lang="en-US" smtClean="0"/>
              <a:t>This is where we reveal everything we just talked about is in the Kinetis K50 Family</a:t>
            </a:r>
          </a:p>
          <a:p>
            <a:pPr marL="219075" indent="-219075"/>
            <a:r>
              <a:rPr lang="en-US" smtClean="0"/>
              <a:t>Highlight the Measurement Engine IP</a:t>
            </a:r>
          </a:p>
          <a:p>
            <a:pPr marL="219075" indent="-219075"/>
            <a:endParaRPr lang="en-US" smtClean="0"/>
          </a:p>
          <a:p>
            <a:pPr marL="219075" indent="-219075"/>
            <a:r>
              <a:rPr lang="en-US" smtClean="0"/>
              <a:t>Feel free to talk about any other components in the K50 Processor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smtClean="0"/>
              <a:t>This slide  illustrates all the combinations of analog IP and pin outs for each package and speed of the K50.</a:t>
            </a:r>
          </a:p>
          <a:p>
            <a:r>
              <a:rPr lang="en-US" smtClean="0"/>
              <a:t>You’ll notice there are two columns on the extreme right side of the slide. These columns define the max number of </a:t>
            </a:r>
          </a:p>
          <a:p>
            <a:r>
              <a:rPr lang="en-US" smtClean="0"/>
              <a:t>single ended and differential pairs that can be used if both ADCs are utilized. There are restrictions because of the </a:t>
            </a:r>
          </a:p>
          <a:p>
            <a:r>
              <a:rPr lang="en-US" smtClean="0"/>
              <a:t>pin muxing and common external pins  for each ADC. This slide really does a good job defining the different analog options for </a:t>
            </a:r>
          </a:p>
          <a:p>
            <a:r>
              <a:rPr lang="en-US" smtClean="0"/>
              <a:t>the K50 family –  K50, K51, K52, K53</a:t>
            </a:r>
          </a:p>
        </p:txBody>
      </p:sp>
      <p:sp>
        <p:nvSpPr>
          <p:cNvPr id="149508"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8C77E3F3-D6FA-4C8A-BA70-597C589915C4}" type="slidenum">
              <a:rPr lang="en-US" sz="1200"/>
              <a:pPr algn="r" defTabSz="930275"/>
              <a:t>53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2" tIns="46552" rIns="93102" bIns="46552" anchor="b"/>
          <a:lstStyle/>
          <a:p>
            <a:pPr algn="r" defTabSz="931863"/>
            <a:fld id="{FEFEE4DE-EC6A-46C3-B355-B190B1F70510}" type="slidenum">
              <a:rPr lang="en-US" sz="1200"/>
              <a:pPr algn="r" defTabSz="931863"/>
              <a:t>54</a:t>
            </a:fld>
            <a:endParaRPr lang="en-US" sz="1200"/>
          </a:p>
        </p:txBody>
      </p:sp>
      <p:sp>
        <p:nvSpPr>
          <p:cNvPr id="150531" name="Rectangle 2"/>
          <p:cNvSpPr>
            <a:spLocks noGrp="1" noRot="1" noChangeAspect="1" noChangeArrowheads="1" noTextEdit="1"/>
          </p:cNvSpPr>
          <p:nvPr>
            <p:ph type="sldImg"/>
          </p:nvPr>
        </p:nvSpPr>
        <p:spPr>
          <a:xfrm>
            <a:off x="1182688" y="698500"/>
            <a:ext cx="4637087" cy="3478213"/>
          </a:xfrm>
          <a:ln w="12700" cap="flat"/>
        </p:spPr>
      </p:sp>
      <p:sp>
        <p:nvSpPr>
          <p:cNvPr id="150532" name="Rectangle 3"/>
          <p:cNvSpPr>
            <a:spLocks noGrp="1" noChangeArrowheads="1"/>
          </p:cNvSpPr>
          <p:nvPr>
            <p:ph type="body" idx="1"/>
          </p:nvPr>
        </p:nvSpPr>
        <p:spPr>
          <a:xfrm>
            <a:off x="933450" y="4413250"/>
            <a:ext cx="5137150" cy="4179888"/>
          </a:xfrm>
          <a:noFill/>
          <a:ln/>
        </p:spPr>
        <p:txBody>
          <a:bodyPr lIns="93260" tIns="45866" rIns="93260" bIns="45866"/>
          <a:lstStyle/>
          <a:p>
            <a:pPr marL="742950" lvl="1" indent="-285750" eaLnBrk="1" hangingPunct="1">
              <a:lnSpc>
                <a:spcPct val="80000"/>
              </a:lnSpc>
              <a:buFontTx/>
              <a:buChar char="•"/>
            </a:pPr>
            <a:r>
              <a:rPr lang="en-US" sz="800" b="1" smtClean="0"/>
              <a:t>K50 Sampling - </a:t>
            </a:r>
            <a:r>
              <a:rPr lang="en-US" sz="800" smtClean="0"/>
              <a:t>Q4 2011 (50/72MHz)</a:t>
            </a:r>
          </a:p>
          <a:p>
            <a:pPr marL="742950" lvl="1" indent="-285750" eaLnBrk="1" hangingPunct="1">
              <a:lnSpc>
                <a:spcPct val="80000"/>
              </a:lnSpc>
              <a:buFontTx/>
              <a:buChar char="•"/>
            </a:pPr>
            <a:r>
              <a:rPr lang="en-US" sz="800" b="1" smtClean="0">
                <a:ea typeface="SimSun" pitchFamily="2" charset="-122"/>
              </a:rPr>
              <a:t>Measurement Engine IP </a:t>
            </a:r>
            <a:r>
              <a:rPr lang="en-US" sz="800" smtClean="0">
                <a:ea typeface="SimSun" pitchFamily="2" charset="-122"/>
              </a:rPr>
              <a:t>-  Common Analog IP plus Op-Amp and TriAmp  (K50 Branded IP)</a:t>
            </a:r>
            <a:endParaRPr lang="en-GB" sz="800" smtClean="0">
              <a:ea typeface="SimSun" pitchFamily="2" charset="-122"/>
            </a:endParaRPr>
          </a:p>
          <a:p>
            <a:pPr marL="742950" lvl="1" indent="-285750" eaLnBrk="1" hangingPunct="1">
              <a:lnSpc>
                <a:spcPct val="80000"/>
              </a:lnSpc>
              <a:buFontTx/>
              <a:buChar char="•"/>
            </a:pPr>
            <a:endParaRPr lang="en-GB" sz="800" b="1" smtClean="0">
              <a:ea typeface="SimSun" pitchFamily="2" charset="-122"/>
            </a:endParaRPr>
          </a:p>
          <a:p>
            <a:pPr marL="742950" lvl="1" indent="-285750" eaLnBrk="1" hangingPunct="1">
              <a:lnSpc>
                <a:spcPct val="80000"/>
              </a:lnSpc>
              <a:buFontTx/>
              <a:buChar char="•"/>
            </a:pPr>
            <a:r>
              <a:rPr lang="en-GB" sz="800" b="1" smtClean="0">
                <a:ea typeface="SimSun" pitchFamily="2" charset="-122"/>
              </a:rPr>
              <a:t>Kinetis Family Overview</a:t>
            </a:r>
          </a:p>
          <a:p>
            <a:pPr marL="742950" lvl="1" indent="-285750" eaLnBrk="1" hangingPunct="1">
              <a:lnSpc>
                <a:spcPct val="80000"/>
              </a:lnSpc>
              <a:buFontTx/>
              <a:buChar char="•"/>
            </a:pPr>
            <a:r>
              <a:rPr lang="en-GB" sz="800" b="1" smtClean="0">
                <a:ea typeface="SimSun" pitchFamily="2" charset="-122"/>
              </a:rPr>
              <a:t>COMMON SYSTEM IP</a:t>
            </a:r>
          </a:p>
          <a:p>
            <a:pPr marL="1143000" lvl="2" indent="-228600" eaLnBrk="1" hangingPunct="1">
              <a:lnSpc>
                <a:spcPct val="80000"/>
              </a:lnSpc>
              <a:buFontTx/>
              <a:buChar char="•"/>
            </a:pPr>
            <a:r>
              <a:rPr lang="en-GB" sz="300" b="1" smtClean="0"/>
              <a:t>ARM CORE</a:t>
            </a:r>
            <a:r>
              <a:rPr lang="en-GB" sz="300" smtClean="0"/>
              <a:t>:  50-180MHz CPU</a:t>
            </a:r>
          </a:p>
          <a:p>
            <a:pPr marL="1143000" lvl="2" indent="-228600" eaLnBrk="1" hangingPunct="1">
              <a:lnSpc>
                <a:spcPct val="80000"/>
              </a:lnSpc>
              <a:buFontTx/>
              <a:buChar char="•"/>
            </a:pPr>
            <a:r>
              <a:rPr lang="en-GB" sz="300" b="1" smtClean="0"/>
              <a:t>Next Gen Flash</a:t>
            </a:r>
            <a:r>
              <a:rPr lang="en-GB" sz="300" smtClean="0"/>
              <a:t>: TFS (Thin Film Storage) benefits with low power, </a:t>
            </a:r>
            <a:r>
              <a:rPr lang="en-GB" sz="300" smtClean="0">
                <a:cs typeface="Arial" pitchFamily="34" charset="0"/>
              </a:rPr>
              <a:t>4-level security protection. </a:t>
            </a:r>
            <a:r>
              <a:rPr lang="en-GB" sz="300" smtClean="0"/>
              <a:t>Independent flash banks allow concurrent code execution and firmware updating</a:t>
            </a:r>
          </a:p>
          <a:p>
            <a:pPr marL="1143000" lvl="2" indent="-228600" eaLnBrk="1" hangingPunct="1">
              <a:lnSpc>
                <a:spcPct val="80000"/>
              </a:lnSpc>
              <a:buFontTx/>
              <a:buChar char="•"/>
            </a:pPr>
            <a:r>
              <a:rPr lang="en-GB" sz="300" b="1" smtClean="0"/>
              <a:t>FlexMemory</a:t>
            </a:r>
            <a:r>
              <a:rPr lang="en-GB" sz="300" smtClean="0"/>
              <a:t>: 32bytes-16KB </a:t>
            </a:r>
            <a:r>
              <a:rPr lang="en-GB" sz="300" smtClean="0">
                <a:cs typeface="Arial" pitchFamily="34" charset="0"/>
              </a:rPr>
              <a:t>of EEPROM. In addition to EEPROM there is 32KB–512KB of FlexNVM for extra program code, data or EEPROM backup (EEPROM backup is a method used for EEPROM wear levelling to achieve 10 million cycles)</a:t>
            </a:r>
            <a:endParaRPr lang="en-GB" sz="300" smtClean="0"/>
          </a:p>
          <a:p>
            <a:pPr marL="1143000" lvl="2" indent="-228600" eaLnBrk="1" hangingPunct="1">
              <a:lnSpc>
                <a:spcPct val="80000"/>
              </a:lnSpc>
              <a:buFontTx/>
              <a:buChar char="•"/>
            </a:pPr>
            <a:r>
              <a:rPr lang="en-GB" sz="300" b="1" smtClean="0"/>
              <a:t>SRAM</a:t>
            </a:r>
            <a:r>
              <a:rPr lang="en-GB" sz="300" smtClean="0"/>
              <a:t>: up to 128KB (4:1 ratio -- 4 times more Flash than SRAM) – also referred to as Tightly Coupled Memory (TCM)</a:t>
            </a:r>
          </a:p>
          <a:p>
            <a:pPr marL="1143000" lvl="2" indent="-228600" eaLnBrk="1" hangingPunct="1">
              <a:lnSpc>
                <a:spcPct val="80000"/>
              </a:lnSpc>
              <a:buFontTx/>
              <a:buChar char="•"/>
            </a:pPr>
            <a:r>
              <a:rPr lang="en-GB" sz="300" b="1" smtClean="0"/>
              <a:t>Memory Protection Unit (MPU):</a:t>
            </a:r>
            <a:r>
              <a:rPr lang="en-GB" sz="300" smtClean="0"/>
              <a:t> provides memory protection for all cross bar switch masters, increasing software reliability. MPU monitors bus transactions based on control access. If access is denied (protected) the transaction is terminated. Please do not confuse the MPU with MMU (Memory Management Unit) which is required for WinCE or Linux support. There is no MMU offered in any of the Cortex M series processors (M0,M1,M3,M4).</a:t>
            </a:r>
          </a:p>
          <a:p>
            <a:pPr marL="1143000" lvl="2" indent="-228600" eaLnBrk="1" hangingPunct="1">
              <a:lnSpc>
                <a:spcPct val="80000"/>
              </a:lnSpc>
              <a:buFontTx/>
              <a:buChar char="•"/>
            </a:pPr>
            <a:r>
              <a:rPr lang="en-GB" sz="300" b="1" smtClean="0"/>
              <a:t>Low Power</a:t>
            </a:r>
          </a:p>
          <a:p>
            <a:pPr marL="1600200" lvl="3" indent="-228600" eaLnBrk="1" hangingPunct="1">
              <a:lnSpc>
                <a:spcPct val="80000"/>
              </a:lnSpc>
              <a:buFontTx/>
              <a:buChar char="•"/>
            </a:pPr>
            <a:r>
              <a:rPr lang="en-GB" sz="300" b="1" smtClean="0"/>
              <a:t>Modes</a:t>
            </a:r>
            <a:r>
              <a:rPr lang="en-GB" sz="300" smtClean="0"/>
              <a:t>: 10, flexible peripheral activity and wakeup times. Expanded granularity over the standard CortexM4 modes.</a:t>
            </a:r>
          </a:p>
          <a:p>
            <a:pPr marL="1600200" lvl="3" indent="-228600" eaLnBrk="1" hangingPunct="1">
              <a:lnSpc>
                <a:spcPct val="80000"/>
              </a:lnSpc>
              <a:buFontTx/>
              <a:buChar char="•"/>
            </a:pPr>
            <a:r>
              <a:rPr lang="en-GB" sz="800" b="1" smtClean="0"/>
              <a:t>Voltage</a:t>
            </a:r>
            <a:r>
              <a:rPr lang="en-GB" sz="800" smtClean="0"/>
              <a:t>: Operation from 3.6V down to 1.71V  </a:t>
            </a:r>
          </a:p>
          <a:p>
            <a:pPr marL="1600200" lvl="3" indent="-228600" eaLnBrk="1" hangingPunct="1">
              <a:lnSpc>
                <a:spcPct val="80000"/>
              </a:lnSpc>
              <a:buFontTx/>
              <a:buChar char="•"/>
            </a:pPr>
            <a:r>
              <a:rPr lang="en-GB" sz="1000" b="1" smtClean="0"/>
              <a:t>5V tolerant:</a:t>
            </a:r>
            <a:r>
              <a:rPr lang="en-GB" sz="1000" smtClean="0"/>
              <a:t> I/O on vast majority of devices</a:t>
            </a:r>
            <a:endParaRPr lang="en-GB" sz="300" smtClean="0"/>
          </a:p>
          <a:p>
            <a:pPr marL="1143000" lvl="2" indent="-228600" eaLnBrk="1" hangingPunct="1">
              <a:lnSpc>
                <a:spcPct val="80000"/>
              </a:lnSpc>
              <a:buFontTx/>
              <a:buChar char="•"/>
            </a:pPr>
            <a:r>
              <a:rPr lang="en-GB" sz="300" b="1" smtClean="0"/>
              <a:t>32ch DMA</a:t>
            </a:r>
            <a:r>
              <a:rPr lang="en-GB" sz="300" smtClean="0"/>
              <a:t>: up to 32 channel DMA for peripheral and memory servicing with reduced CPU loading. </a:t>
            </a:r>
          </a:p>
          <a:p>
            <a:pPr marL="1143000" lvl="2" indent="-228600" eaLnBrk="1" hangingPunct="1">
              <a:lnSpc>
                <a:spcPct val="80000"/>
              </a:lnSpc>
              <a:buFontTx/>
              <a:buChar char="•"/>
            </a:pPr>
            <a:r>
              <a:rPr lang="en-GB" sz="300" b="1" smtClean="0"/>
              <a:t>Temp</a:t>
            </a:r>
            <a:r>
              <a:rPr lang="en-GB" sz="300" smtClean="0"/>
              <a:t>:  -40 to 105C</a:t>
            </a:r>
          </a:p>
          <a:p>
            <a:pPr marL="1143000" lvl="2" indent="-228600" eaLnBrk="1" hangingPunct="1">
              <a:lnSpc>
                <a:spcPct val="80000"/>
              </a:lnSpc>
              <a:buFontTx/>
              <a:buChar char="•"/>
            </a:pPr>
            <a:r>
              <a:rPr lang="en-GB" sz="300" b="1" smtClean="0"/>
              <a:t>Packages</a:t>
            </a:r>
            <a:r>
              <a:rPr lang="en-GB" sz="300" smtClean="0"/>
              <a:t>: QFN: 32 (5 x 5mm), 48 (7 x 7mm), 64 (9 x 9mm)      LQFP:48 (7 x 7mm), 64 (10 x 10mm), 80 (12 x 12mm), 100 (14 x 14mm) 144 (20 x 20mm)  </a:t>
            </a:r>
            <a:r>
              <a:rPr lang="en-US" sz="800" smtClean="0"/>
              <a:t>MAPBGA:81 (10 x 10mm 1.0), 104 (10 x 10mm .8), 144 (13 x 13mm 1.0), 196 (15 x 15mm 1.0), 256 (17 x 17mm 1.0)               </a:t>
            </a:r>
          </a:p>
          <a:p>
            <a:pPr marL="1143000" lvl="2" indent="-228600" eaLnBrk="1" hangingPunct="1">
              <a:lnSpc>
                <a:spcPct val="80000"/>
              </a:lnSpc>
            </a:pPr>
            <a:r>
              <a:rPr lang="en-US" sz="800" smtClean="0"/>
              <a:t> </a:t>
            </a:r>
            <a:r>
              <a:rPr lang="en-US" sz="800" b="1" smtClean="0"/>
              <a:t>LQFP</a:t>
            </a:r>
            <a:r>
              <a:rPr lang="en-US" sz="800" smtClean="0"/>
              <a:t> - Low-profile Quad Flat Package      </a:t>
            </a:r>
            <a:r>
              <a:rPr lang="en-GB" sz="800" b="1" smtClean="0"/>
              <a:t>MAPBGA - </a:t>
            </a:r>
            <a:r>
              <a:rPr lang="en-US" sz="800" smtClean="0"/>
              <a:t>Molded Array Process Ball Grid Array </a:t>
            </a:r>
          </a:p>
          <a:p>
            <a:pPr marL="1143000" lvl="2" indent="-228600" eaLnBrk="1" hangingPunct="1">
              <a:lnSpc>
                <a:spcPct val="80000"/>
              </a:lnSpc>
            </a:pPr>
            <a:endParaRPr lang="en-GB" sz="800" smtClean="0">
              <a:ea typeface="SimSun" pitchFamily="2" charset="-122"/>
            </a:endParaRPr>
          </a:p>
          <a:p>
            <a:pPr marL="742950" lvl="1" indent="-285750" eaLnBrk="1" hangingPunct="1">
              <a:lnSpc>
                <a:spcPct val="80000"/>
              </a:lnSpc>
              <a:buFontTx/>
              <a:buChar char="•"/>
            </a:pPr>
            <a:r>
              <a:rPr lang="en-GB" sz="800" b="1" smtClean="0">
                <a:ea typeface="SimSun" pitchFamily="2" charset="-122"/>
              </a:rPr>
              <a:t>ANALOG IP</a:t>
            </a:r>
          </a:p>
          <a:p>
            <a:pPr marL="1143000" lvl="2" indent="-228600" eaLnBrk="1" hangingPunct="1">
              <a:lnSpc>
                <a:spcPct val="80000"/>
              </a:lnSpc>
              <a:buFontTx/>
              <a:buChar char="•"/>
            </a:pPr>
            <a:r>
              <a:rPr lang="en-GB" sz="800" b="1" smtClean="0">
                <a:ea typeface="SimSun" pitchFamily="2" charset="-122"/>
              </a:rPr>
              <a:t>16 Bit ADC</a:t>
            </a:r>
            <a:r>
              <a:rPr lang="en-GB" sz="800" smtClean="0">
                <a:ea typeface="SimSun" pitchFamily="2" charset="-122"/>
              </a:rPr>
              <a:t>: High-speed, configurable</a:t>
            </a:r>
          </a:p>
          <a:p>
            <a:pPr marL="1600200" lvl="3" indent="-228600" eaLnBrk="1" hangingPunct="1">
              <a:lnSpc>
                <a:spcPct val="80000"/>
              </a:lnSpc>
              <a:buFontTx/>
              <a:buChar char="•"/>
            </a:pPr>
            <a:r>
              <a:rPr lang="en-GB" sz="800" smtClean="0">
                <a:ea typeface="SimSun" pitchFamily="2" charset="-122"/>
              </a:rPr>
              <a:t>D</a:t>
            </a:r>
            <a:r>
              <a:rPr lang="en-GB" sz="300" smtClean="0"/>
              <a:t>ifferential operation for improved noise rejection (up to 2) – Single ended operation supported - unipolar</a:t>
            </a:r>
          </a:p>
          <a:p>
            <a:pPr marL="1143000" lvl="2" indent="-228600" eaLnBrk="1" hangingPunct="1">
              <a:lnSpc>
                <a:spcPct val="80000"/>
              </a:lnSpc>
              <a:buFontTx/>
              <a:buChar char="•"/>
            </a:pPr>
            <a:r>
              <a:rPr lang="en-GB" sz="300" b="1" smtClean="0"/>
              <a:t>PGA</a:t>
            </a:r>
            <a:r>
              <a:rPr lang="en-GB" sz="300" smtClean="0"/>
              <a:t>: Programmable Gain Amplifier support for small amplitude signal processing with x64 gain (1 per ADC)</a:t>
            </a:r>
          </a:p>
          <a:p>
            <a:pPr marL="1143000" lvl="2" indent="-228600" eaLnBrk="1" hangingPunct="1">
              <a:lnSpc>
                <a:spcPct val="80000"/>
              </a:lnSpc>
              <a:buFontTx/>
              <a:buChar char="•"/>
            </a:pPr>
            <a:r>
              <a:rPr lang="en-GB" sz="300" b="1" smtClean="0"/>
              <a:t>12-bit DAC</a:t>
            </a:r>
            <a:r>
              <a:rPr lang="en-GB" sz="300" smtClean="0"/>
              <a:t>: analog signal generation i.e.. for audio applications. Internal connection to other peripherals or to external pin </a:t>
            </a:r>
          </a:p>
          <a:p>
            <a:pPr marL="1143000" lvl="2" indent="-228600" eaLnBrk="1" hangingPunct="1">
              <a:lnSpc>
                <a:spcPct val="80000"/>
              </a:lnSpc>
              <a:buFontTx/>
              <a:buChar char="•"/>
            </a:pPr>
            <a:r>
              <a:rPr lang="en-GB" sz="300" b="1" smtClean="0"/>
              <a:t>High-speed Comparators</a:t>
            </a:r>
            <a:r>
              <a:rPr lang="en-GB" sz="300" smtClean="0"/>
              <a:t>: K50 Only - can provide fast, accurate motor over-current protection (drive PWMs to safe state)</a:t>
            </a:r>
          </a:p>
          <a:p>
            <a:pPr marL="1143000" lvl="2" indent="-228600" eaLnBrk="1" hangingPunct="1">
              <a:lnSpc>
                <a:spcPct val="80000"/>
              </a:lnSpc>
              <a:buFontTx/>
              <a:buChar char="•"/>
            </a:pPr>
            <a:r>
              <a:rPr lang="en-GB" sz="300" b="1" smtClean="0"/>
              <a:t>Op-Amp:</a:t>
            </a:r>
            <a:r>
              <a:rPr lang="en-GB" sz="300" smtClean="0"/>
              <a:t> Covered in earlier Slides</a:t>
            </a:r>
          </a:p>
          <a:p>
            <a:pPr marL="1143000" lvl="2" indent="-228600" eaLnBrk="1" hangingPunct="1">
              <a:lnSpc>
                <a:spcPct val="80000"/>
              </a:lnSpc>
              <a:buFontTx/>
              <a:buChar char="•"/>
            </a:pPr>
            <a:r>
              <a:rPr lang="en-GB" sz="300" b="1" smtClean="0"/>
              <a:t>TriAmp : </a:t>
            </a:r>
            <a:r>
              <a:rPr lang="en-GB" sz="300" smtClean="0"/>
              <a:t>Covered in earlier slides</a:t>
            </a:r>
          </a:p>
          <a:p>
            <a:pPr marL="1143000" lvl="2" indent="-228600" eaLnBrk="1" hangingPunct="1">
              <a:lnSpc>
                <a:spcPct val="80000"/>
              </a:lnSpc>
              <a:buFontTx/>
              <a:buChar char="•"/>
            </a:pPr>
            <a:r>
              <a:rPr lang="en-GB" sz="300" b="1" smtClean="0"/>
              <a:t>Touch Sense Input</a:t>
            </a:r>
            <a:r>
              <a:rPr lang="en-GB" sz="300" smtClean="0"/>
              <a:t>: button, rotary and slider user interfaces operates in ALL low-power modes with minimal current added. Supports up to 16 inputs. </a:t>
            </a:r>
          </a:p>
          <a:p>
            <a:pPr marL="1143000" lvl="2" indent="-228600" eaLnBrk="1" hangingPunct="1">
              <a:lnSpc>
                <a:spcPct val="80000"/>
              </a:lnSpc>
              <a:buFontTx/>
              <a:buChar char="•"/>
            </a:pPr>
            <a:endParaRPr lang="en-GB" sz="800" smtClean="0">
              <a:ea typeface="SimSun" pitchFamily="2" charset="-122"/>
            </a:endParaRPr>
          </a:p>
          <a:p>
            <a:pPr marL="742950" lvl="1" indent="-285750" eaLnBrk="1" hangingPunct="1">
              <a:lnSpc>
                <a:spcPct val="80000"/>
              </a:lnSpc>
              <a:buFontTx/>
              <a:buChar char="•"/>
            </a:pPr>
            <a:r>
              <a:rPr lang="en-GB" sz="800" b="1" smtClean="0">
                <a:ea typeface="SimSun" pitchFamily="2" charset="-122"/>
              </a:rPr>
              <a:t>DIGITAL IP</a:t>
            </a:r>
          </a:p>
          <a:p>
            <a:pPr marL="1143000" lvl="2" indent="-228600" eaLnBrk="1" hangingPunct="1">
              <a:lnSpc>
                <a:spcPct val="80000"/>
              </a:lnSpc>
              <a:buFontTx/>
              <a:buChar char="•"/>
            </a:pPr>
            <a:r>
              <a:rPr lang="en-GB" sz="800" b="1" smtClean="0">
                <a:ea typeface="SimSun" pitchFamily="2" charset="-122"/>
              </a:rPr>
              <a:t>CRC engine, I2C &amp; I2S</a:t>
            </a:r>
            <a:r>
              <a:rPr lang="en-GB" sz="800" smtClean="0">
                <a:ea typeface="SimSun" pitchFamily="2" charset="-122"/>
              </a:rPr>
              <a:t> </a:t>
            </a:r>
            <a:r>
              <a:rPr lang="en-GB" sz="500" smtClean="0">
                <a:ea typeface="SimSun" pitchFamily="2" charset="-122"/>
              </a:rPr>
              <a:t>interfaces</a:t>
            </a:r>
            <a:endParaRPr lang="en-GB" sz="300" smtClean="0"/>
          </a:p>
          <a:p>
            <a:pPr marL="1143000" lvl="2" indent="-228600" eaLnBrk="1" hangingPunct="1">
              <a:lnSpc>
                <a:spcPct val="80000"/>
              </a:lnSpc>
              <a:buFontTx/>
              <a:buChar char="•"/>
            </a:pPr>
            <a:r>
              <a:rPr lang="en-GB" sz="800" b="1" smtClean="0">
                <a:ea typeface="SimSun" pitchFamily="2" charset="-122"/>
              </a:rPr>
              <a:t>UART: </a:t>
            </a:r>
            <a:r>
              <a:rPr lang="en-GB" sz="800" smtClean="0">
                <a:ea typeface="SimSun" pitchFamily="2" charset="-122"/>
              </a:rPr>
              <a:t>Multiple ports with many </a:t>
            </a:r>
            <a:r>
              <a:rPr lang="en-GB" sz="300" smtClean="0"/>
              <a:t>data size, format and transmission settings supported</a:t>
            </a:r>
          </a:p>
          <a:p>
            <a:pPr marL="1143000" lvl="2" indent="-228600" eaLnBrk="1" hangingPunct="1">
              <a:lnSpc>
                <a:spcPct val="80000"/>
              </a:lnSpc>
              <a:buFontTx/>
              <a:buChar char="•"/>
            </a:pPr>
            <a:r>
              <a:rPr lang="en-GB" sz="800" b="1" smtClean="0">
                <a:ea typeface="SimSun" pitchFamily="2" charset="-122"/>
              </a:rPr>
              <a:t>Programmable Delay Block</a:t>
            </a:r>
            <a:r>
              <a:rPr lang="en-GB" sz="800" smtClean="0">
                <a:ea typeface="SimSun" pitchFamily="2" charset="-122"/>
              </a:rPr>
              <a:t>: </a:t>
            </a:r>
            <a:r>
              <a:rPr lang="en-GB" sz="800" smtClean="0"/>
              <a:t>enables timing synchronization between multiple internal or external peripherals – some examples of uses listed below</a:t>
            </a:r>
          </a:p>
          <a:p>
            <a:pPr marL="1600200" lvl="3" indent="-228600" eaLnBrk="1" hangingPunct="1">
              <a:lnSpc>
                <a:spcPct val="80000"/>
              </a:lnSpc>
              <a:buFontTx/>
              <a:buChar char="•"/>
            </a:pPr>
            <a:r>
              <a:rPr lang="en-GB" sz="800" smtClean="0"/>
              <a:t>S</a:t>
            </a:r>
            <a:r>
              <a:rPr lang="en-GB" sz="800" smtClean="0">
                <a:ea typeface="SimSun" pitchFamily="2" charset="-122"/>
              </a:rPr>
              <a:t>ample ADC module without CPU interrupt, decrease CPU load and save power </a:t>
            </a:r>
          </a:p>
          <a:p>
            <a:pPr marL="1600200" lvl="3" indent="-228600" eaLnBrk="1" hangingPunct="1">
              <a:lnSpc>
                <a:spcPct val="80000"/>
              </a:lnSpc>
              <a:buFontTx/>
              <a:buChar char="•"/>
            </a:pPr>
            <a:r>
              <a:rPr lang="en-GB" sz="800" smtClean="0"/>
              <a:t>In general motor control, measures voltages and currents for synchronizing the FlexTimer PWM and the ADC module</a:t>
            </a:r>
            <a:endParaRPr lang="en-GB" sz="800" smtClean="0">
              <a:ea typeface="SimSun" pitchFamily="2" charset="-122"/>
            </a:endParaRPr>
          </a:p>
          <a:p>
            <a:pPr marL="1143000" lvl="2" indent="-228600" eaLnBrk="1" hangingPunct="1">
              <a:lnSpc>
                <a:spcPct val="80000"/>
              </a:lnSpc>
              <a:buFontTx/>
              <a:buChar char="•"/>
            </a:pPr>
            <a:r>
              <a:rPr lang="en-GB" sz="800" b="1" smtClean="0">
                <a:ea typeface="SimSun" pitchFamily="2" charset="-122"/>
              </a:rPr>
              <a:t>External Bus Interface</a:t>
            </a:r>
            <a:r>
              <a:rPr lang="en-GB" sz="800" smtClean="0">
                <a:ea typeface="SimSun" pitchFamily="2" charset="-122"/>
              </a:rPr>
              <a:t>: for interconnection of ext. peripherals &amp; memories i.e. graphics LCDs. Up to 6 CS, up to 2GB addressable memory</a:t>
            </a:r>
          </a:p>
          <a:p>
            <a:pPr marL="1143000" lvl="2" indent="-228600" eaLnBrk="1" hangingPunct="1">
              <a:lnSpc>
                <a:spcPct val="80000"/>
              </a:lnSpc>
              <a:buFontTx/>
              <a:buChar char="•"/>
            </a:pPr>
            <a:r>
              <a:rPr lang="en-GB" sz="300" b="1" smtClean="0">
                <a:latin typeface="HelveticaNeueLTPro-Roman"/>
              </a:rPr>
              <a:t>Flex Timer Module</a:t>
            </a:r>
            <a:r>
              <a:rPr lang="en-GB" sz="300" smtClean="0">
                <a:latin typeface="HelveticaNeueLTPro-Roman"/>
              </a:rPr>
              <a:t>: </a:t>
            </a:r>
            <a:r>
              <a:rPr lang="en-GB" sz="800" smtClean="0"/>
              <a:t>for motor control and power management applications but also retains standard timer features such as output compare or input capture functions. </a:t>
            </a:r>
          </a:p>
          <a:p>
            <a:pPr marL="1600200" lvl="3" indent="-228600" eaLnBrk="1" hangingPunct="1">
              <a:lnSpc>
                <a:spcPct val="80000"/>
              </a:lnSpc>
              <a:buFontTx/>
              <a:buChar char="•"/>
            </a:pPr>
            <a:r>
              <a:rPr lang="en-GB" sz="800" smtClean="0"/>
              <a:t>In motor control environments the FlexTimer provides complementary signal generation, hardware dead time generation, mask, polarity and fault control capabilities – features typical of dedicated PWM modules. </a:t>
            </a:r>
          </a:p>
          <a:p>
            <a:pPr marL="1143000" lvl="2" indent="-228600" eaLnBrk="1" hangingPunct="1">
              <a:lnSpc>
                <a:spcPct val="80000"/>
              </a:lnSpc>
              <a:buFontTx/>
              <a:buChar char="•"/>
            </a:pPr>
            <a:r>
              <a:rPr lang="en-GB" sz="300" b="1" smtClean="0">
                <a:latin typeface="HelveticaNeueLTPro-Roman"/>
              </a:rPr>
              <a:t>eSDHC</a:t>
            </a:r>
            <a:r>
              <a:rPr lang="en-GB" sz="300" smtClean="0">
                <a:latin typeface="HelveticaNeueLTPro-Roman"/>
              </a:rPr>
              <a:t>: connection to SD, SDIO, MMC or CE-ATA cards for in-application software upgrades, file systems or adding Wi-Fi or Bluetooth support</a:t>
            </a:r>
          </a:p>
          <a:p>
            <a:pPr marL="1143000" lvl="2" indent="-228600" eaLnBrk="1" hangingPunct="1">
              <a:lnSpc>
                <a:spcPct val="80000"/>
              </a:lnSpc>
              <a:buFontTx/>
              <a:buChar char="•"/>
            </a:pPr>
            <a:r>
              <a:rPr lang="en-GB" sz="300" b="1" smtClean="0">
                <a:latin typeface="HelveticaNeueLTPro-Roman"/>
              </a:rPr>
              <a:t>RTC</a:t>
            </a:r>
            <a:r>
              <a:rPr lang="en-GB" sz="300" smtClean="0">
                <a:latin typeface="HelveticaNeueLTPro-Roman"/>
              </a:rPr>
              <a:t>: Real Time Clock – </a:t>
            </a:r>
            <a:r>
              <a:rPr lang="en-GB" sz="800" smtClean="0"/>
              <a:t>Independent power supply (allows for separate battery operation), POR and 32 kHz crystal oscillator</a:t>
            </a:r>
          </a:p>
          <a:p>
            <a:pPr marL="1143000" lvl="2" indent="-228600">
              <a:lnSpc>
                <a:spcPct val="80000"/>
              </a:lnSpc>
            </a:pPr>
            <a:endParaRPr lang="en-GB" sz="800" b="1" smtClean="0"/>
          </a:p>
          <a:p>
            <a:pPr marL="1143000" lvl="2" indent="-228600">
              <a:lnSpc>
                <a:spcPct val="80000"/>
              </a:lnSpc>
            </a:pPr>
            <a:r>
              <a:rPr lang="en-GB" sz="800" b="1" smtClean="0"/>
              <a:t>FS</a:t>
            </a:r>
            <a:r>
              <a:rPr lang="en-GB" sz="800" smtClean="0"/>
              <a:t>: Full Speed USB – 12Mbps</a:t>
            </a:r>
          </a:p>
          <a:p>
            <a:pPr marL="1143000" lvl="2" indent="-228600">
              <a:lnSpc>
                <a:spcPct val="80000"/>
              </a:lnSpc>
            </a:pPr>
            <a:r>
              <a:rPr lang="en-GB" sz="800" b="1" smtClean="0"/>
              <a:t>HS</a:t>
            </a:r>
            <a:r>
              <a:rPr lang="en-GB" sz="800" smtClean="0"/>
              <a:t>: High Speed USB – 480Mbps</a:t>
            </a:r>
          </a:p>
          <a:p>
            <a:pPr marL="1143000" lvl="2" indent="-228600">
              <a:lnSpc>
                <a:spcPct val="80000"/>
              </a:lnSpc>
            </a:pPr>
            <a:r>
              <a:rPr lang="en-GB" sz="800" b="1" smtClean="0"/>
              <a:t>CAN</a:t>
            </a:r>
            <a:r>
              <a:rPr lang="en-GB" sz="800" smtClean="0"/>
              <a:t>: Supports the full implementation of the CAN Specification Version 2.0, Part B</a:t>
            </a:r>
          </a:p>
          <a:p>
            <a:pPr marL="1143000" lvl="2" indent="-228600">
              <a:lnSpc>
                <a:spcPct val="80000"/>
              </a:lnSpc>
            </a:pPr>
            <a:r>
              <a:rPr lang="en-GB" sz="800" b="1" smtClean="0"/>
              <a:t>Ethernet: </a:t>
            </a:r>
            <a:r>
              <a:rPr lang="en-GB" sz="800" smtClean="0"/>
              <a:t> capability 10/100 MB/s Ethernet MAC (MII and RMII) with hardware support for IEEE 1588 </a:t>
            </a:r>
          </a:p>
          <a:p>
            <a:pPr marL="1143000" lvl="2" indent="-228600">
              <a:lnSpc>
                <a:spcPct val="80000"/>
              </a:lnSpc>
            </a:pPr>
            <a:r>
              <a:rPr lang="en-GB" sz="800" b="1" smtClean="0"/>
              <a:t>IEEE 1588:</a:t>
            </a:r>
            <a:r>
              <a:rPr lang="en-GB" sz="800" smtClean="0"/>
              <a:t> - </a:t>
            </a:r>
            <a:r>
              <a:rPr lang="en-US" sz="800" smtClean="0"/>
              <a:t>is a high-precision time protocol for synchronization in a local area network (Ethernet). Accuracy in the sub-microsecond range may be achieved with low-cost implementations.</a:t>
            </a:r>
            <a:endParaRPr lang="en-GB" sz="800" smtClean="0"/>
          </a:p>
          <a:p>
            <a:pPr marL="1143000" lvl="2" indent="-228600">
              <a:lnSpc>
                <a:spcPct val="80000"/>
              </a:lnSpc>
            </a:pPr>
            <a:r>
              <a:rPr lang="en-GB" sz="800" b="1" smtClean="0"/>
              <a:t>I2S:</a:t>
            </a:r>
            <a:r>
              <a:rPr lang="en-GB" sz="800" smtClean="0"/>
              <a:t> is a full-duplex, serial port that allows the chip to communicate with a variety of serial devices, such as standard codecs, digital signal processors (DSPs), microprocessors, peripherals, and audio codecs that implement the inter-IC sound bus (I2S) and the Intel® AC97 standards</a:t>
            </a:r>
          </a:p>
          <a:p>
            <a:pPr marL="1143000" lvl="2" indent="-228600">
              <a:lnSpc>
                <a:spcPct val="80000"/>
              </a:lnSpc>
            </a:pPr>
            <a:r>
              <a:rPr lang="en-GB" sz="800" b="1" smtClean="0"/>
              <a:t>I2C</a:t>
            </a:r>
            <a:r>
              <a:rPr lang="en-GB" sz="800" smtClean="0"/>
              <a:t>: Allows communication between a number of devices. Also supports the System Management Bus (SMBus) Specification, version 2.</a:t>
            </a:r>
          </a:p>
          <a:p>
            <a:pPr marL="1143000" lvl="2" indent="-228600">
              <a:lnSpc>
                <a:spcPct val="80000"/>
              </a:lnSpc>
            </a:pPr>
            <a:r>
              <a:rPr lang="en-GB" sz="800" b="1" smtClean="0"/>
              <a:t>USB OTG</a:t>
            </a:r>
            <a:r>
              <a:rPr lang="en-GB" sz="800" smtClean="0"/>
              <a:t>: USB 2.0 compliant module with support for host, device, and On-The-Go modes. Includes an on-chip transceiver (phy) for full and low speeds.</a:t>
            </a:r>
          </a:p>
          <a:p>
            <a:pPr marL="1143000" lvl="2" indent="-228600">
              <a:lnSpc>
                <a:spcPct val="80000"/>
              </a:lnSpc>
            </a:pPr>
            <a:r>
              <a:rPr lang="en-GB" sz="800" b="1" smtClean="0"/>
              <a:t>CAU</a:t>
            </a:r>
            <a:r>
              <a:rPr lang="en-GB" sz="800" smtClean="0"/>
              <a:t>: Cryptographic acceleration unit, Supports DES, 3DES, AES, MD5, SHA-1, and SHA-256 algorithms via simple C calls to optimized security functions provided by Freescale.</a:t>
            </a:r>
          </a:p>
          <a:p>
            <a:pPr marL="1143000" lvl="2" indent="-228600">
              <a:lnSpc>
                <a:spcPct val="80000"/>
              </a:lnSpc>
            </a:pPr>
            <a:r>
              <a:rPr lang="en-GB" sz="800" b="1" smtClean="0"/>
              <a:t>RNG</a:t>
            </a:r>
            <a:r>
              <a:rPr lang="en-GB" sz="800" smtClean="0"/>
              <a:t>: Radom Number Generator, Supports the key generation algorithm defined in the Digital Signature Standard.</a:t>
            </a:r>
          </a:p>
          <a:p>
            <a:pPr marL="1143000" lvl="2" indent="-228600">
              <a:lnSpc>
                <a:spcPct val="80000"/>
              </a:lnSpc>
            </a:pPr>
            <a:r>
              <a:rPr lang="en-GB" sz="800" b="1" smtClean="0"/>
              <a:t>Bundled OS</a:t>
            </a:r>
            <a:r>
              <a:rPr lang="en-GB" sz="800" smtClean="0"/>
              <a:t>: Free Freescale MQX RTOS</a:t>
            </a:r>
          </a:p>
          <a:p>
            <a:pPr marL="1143000" lvl="2" indent="-228600">
              <a:lnSpc>
                <a:spcPct val="80000"/>
              </a:lnSpc>
            </a:pPr>
            <a:r>
              <a:rPr lang="en-GB" sz="800" b="1" smtClean="0"/>
              <a:t>IDE : </a:t>
            </a:r>
            <a:r>
              <a:rPr lang="en-US" sz="800" smtClean="0"/>
              <a:t>An integrated development environment (IDE) used for software development and debug - Code warrior or IAR Embedded WorkBench or Keil ARM MDK (Microcontroller Development Kit)</a:t>
            </a:r>
            <a:endParaRPr lang="en-GB" sz="800" smtClean="0"/>
          </a:p>
          <a:p>
            <a:pPr marL="1143000" lvl="2" indent="-228600">
              <a:lnSpc>
                <a:spcPct val="80000"/>
              </a:lnSpc>
            </a:pPr>
            <a:r>
              <a:rPr lang="en-GB" sz="800" b="1" smtClean="0"/>
              <a:t>Processor Expert : </a:t>
            </a:r>
            <a:r>
              <a:rPr lang="en-GB" sz="800" smtClean="0"/>
              <a:t>used in conjunction with Code Warrior (GUI interface used to define and parameterize hardware peripherals), </a:t>
            </a:r>
            <a:r>
              <a:rPr lang="en-US" sz="800" smtClean="0"/>
              <a:t>Processor Expert creates a Hardware Abstraction Layer (HAL) and hardware-dependent low-level drivers.</a:t>
            </a:r>
          </a:p>
          <a:p>
            <a:pPr marL="1143000" lvl="2" indent="-228600">
              <a:lnSpc>
                <a:spcPct val="80000"/>
              </a:lnSpc>
            </a:pPr>
            <a:r>
              <a:rPr lang="en-US" sz="800" b="1" smtClean="0"/>
              <a:t>HMI</a:t>
            </a:r>
            <a:r>
              <a:rPr lang="en-US" sz="800" smtClean="0"/>
              <a:t>: Human Machine Interface – refers to capacitive touch in Kinetis</a:t>
            </a:r>
            <a:endParaRPr lang="en-GB"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pPr defTabSz="896938">
              <a:lnSpc>
                <a:spcPct val="80000"/>
              </a:lnSpc>
              <a:spcBef>
                <a:spcPct val="0"/>
              </a:spcBef>
            </a:pPr>
            <a:r>
              <a:rPr lang="en-US" sz="600" b="1" smtClean="0"/>
              <a:t>EKG Description (</a:t>
            </a:r>
            <a:r>
              <a:rPr lang="en-US" sz="600" b="1" smtClean="0">
                <a:latin typeface="Calibri" pitchFamily="34" charset="0"/>
                <a:hlinkClick r:id="rId3" tooltip="http://cache.freescale.com/files/analog/doc/app_note/AN4323.pdf?fsrch=1&amp;sr=3"/>
              </a:rPr>
              <a:t>http://cache.freescale.com/files/analog/doc/app_note/AN4323.pdf?fsrch=1&amp;sr=3</a:t>
            </a:r>
            <a:r>
              <a:rPr lang="en-US" sz="600" b="1" smtClean="0">
                <a:latin typeface="Calibri" pitchFamily="34" charset="0"/>
              </a:rPr>
              <a:t>)</a:t>
            </a:r>
            <a:endParaRPr lang="en-US" sz="600" b="1" smtClean="0"/>
          </a:p>
          <a:p>
            <a:pPr defTabSz="896938">
              <a:lnSpc>
                <a:spcPct val="80000"/>
              </a:lnSpc>
              <a:spcBef>
                <a:spcPct val="0"/>
              </a:spcBef>
            </a:pPr>
            <a:r>
              <a:rPr lang="en-US" sz="600" smtClean="0"/>
              <a:t>The heart pumps blood through the body via a sequence of mechanical events . Each mechanical event is controlled by an electrical event. </a:t>
            </a:r>
          </a:p>
          <a:p>
            <a:pPr defTabSz="896938">
              <a:lnSpc>
                <a:spcPct val="80000"/>
              </a:lnSpc>
              <a:spcBef>
                <a:spcPct val="0"/>
              </a:spcBef>
            </a:pPr>
            <a:r>
              <a:rPr lang="en-US" sz="600" smtClean="0"/>
              <a:t>An Electrocardiogram (EKG or ECG) monitors and or records these electrical events through the skin. When an electrical event occurs, an </a:t>
            </a:r>
          </a:p>
          <a:p>
            <a:pPr defTabSz="896938">
              <a:lnSpc>
                <a:spcPct val="80000"/>
              </a:lnSpc>
              <a:spcBef>
                <a:spcPct val="0"/>
              </a:spcBef>
            </a:pPr>
            <a:r>
              <a:rPr lang="en-US" sz="600" smtClean="0"/>
              <a:t>electrical current is conducted to the bodies surface/skin. Electrodes attached to the skin in certain areas of the body (triangle configuration </a:t>
            </a:r>
          </a:p>
          <a:p>
            <a:pPr defTabSz="896938">
              <a:lnSpc>
                <a:spcPct val="80000"/>
              </a:lnSpc>
              <a:spcBef>
                <a:spcPct val="0"/>
              </a:spcBef>
            </a:pPr>
            <a:r>
              <a:rPr lang="en-US" sz="600" smtClean="0"/>
              <a:t>shown in diagram – left  arm, right arm and right leg) measure these currents (pulses). Heart rate in its basic form is based on the time between</a:t>
            </a:r>
          </a:p>
          <a:p>
            <a:pPr defTabSz="896938">
              <a:lnSpc>
                <a:spcPct val="80000"/>
              </a:lnSpc>
              <a:spcBef>
                <a:spcPct val="0"/>
              </a:spcBef>
            </a:pPr>
            <a:r>
              <a:rPr lang="en-US" sz="600" smtClean="0"/>
              <a:t>pulses. EKGs can also monitor blood pressure based on the amplitude of each pulse. High blood pressure tends to increase the amplitude of </a:t>
            </a:r>
          </a:p>
          <a:p>
            <a:pPr defTabSz="896938">
              <a:lnSpc>
                <a:spcPct val="80000"/>
              </a:lnSpc>
              <a:spcBef>
                <a:spcPct val="0"/>
              </a:spcBef>
            </a:pPr>
            <a:r>
              <a:rPr lang="en-US" sz="600" smtClean="0"/>
              <a:t>these pulses significantly. Basic EKG monitoring consists of a minimum of 3 -5 leads. 3-5 lead EKGs tend to be monitored continuously and </a:t>
            </a:r>
          </a:p>
          <a:p>
            <a:pPr defTabSz="896938">
              <a:lnSpc>
                <a:spcPct val="80000"/>
              </a:lnSpc>
              <a:spcBef>
                <a:spcPct val="0"/>
              </a:spcBef>
            </a:pPr>
            <a:r>
              <a:rPr lang="en-US" sz="600" smtClean="0"/>
              <a:t>viewed only on a screen. A typical 3-5 lead device is used during an operation or during transport in an ambulance.  A typical diagnostic EKG </a:t>
            </a:r>
          </a:p>
          <a:p>
            <a:pPr defTabSz="896938">
              <a:lnSpc>
                <a:spcPct val="80000"/>
              </a:lnSpc>
              <a:spcBef>
                <a:spcPct val="0"/>
              </a:spcBef>
            </a:pPr>
            <a:r>
              <a:rPr lang="en-US" sz="600" smtClean="0"/>
              <a:t>has 12 leads. A 12 lead EKG is one in which 12 different electrical signals are recorded at approximately the same time and will often be used </a:t>
            </a:r>
          </a:p>
          <a:p>
            <a:pPr defTabSz="896938">
              <a:lnSpc>
                <a:spcPct val="80000"/>
              </a:lnSpc>
              <a:spcBef>
                <a:spcPct val="0"/>
              </a:spcBef>
            </a:pPr>
            <a:r>
              <a:rPr lang="en-US" sz="600" smtClean="0"/>
              <a:t>as a one-off recording of an EKG for analysis, traditionally printed out as a paper copy. A physician’s assistant performs the EKG which can be</a:t>
            </a:r>
          </a:p>
          <a:p>
            <a:pPr defTabSz="896938">
              <a:lnSpc>
                <a:spcPct val="80000"/>
              </a:lnSpc>
              <a:spcBef>
                <a:spcPct val="0"/>
              </a:spcBef>
            </a:pPr>
            <a:r>
              <a:rPr lang="en-US" sz="600" smtClean="0"/>
              <a:t> reviewed and analyzed by a physician at a later date to determine heart health and condition.</a:t>
            </a:r>
          </a:p>
          <a:p>
            <a:pPr defTabSz="896938">
              <a:lnSpc>
                <a:spcPct val="80000"/>
              </a:lnSpc>
              <a:spcBef>
                <a:spcPct val="0"/>
              </a:spcBef>
            </a:pPr>
            <a:endParaRPr lang="en-US" sz="600" smtClean="0"/>
          </a:p>
          <a:p>
            <a:pPr defTabSz="896938">
              <a:lnSpc>
                <a:spcPct val="80000"/>
              </a:lnSpc>
              <a:spcBef>
                <a:spcPct val="0"/>
              </a:spcBef>
            </a:pPr>
            <a:r>
              <a:rPr lang="en-US" sz="600" b="1" smtClean="0"/>
              <a:t>Embedded vs. External/Discrete</a:t>
            </a:r>
          </a:p>
          <a:p>
            <a:pPr defTabSz="896938">
              <a:lnSpc>
                <a:spcPct val="80000"/>
              </a:lnSpc>
              <a:spcBef>
                <a:spcPct val="0"/>
              </a:spcBef>
            </a:pPr>
            <a:r>
              <a:rPr lang="en-US" sz="600" smtClean="0"/>
              <a:t>Let me first state that the embedded vs. external decision depends on system requirements. There is no wrong answer to this question. </a:t>
            </a:r>
          </a:p>
          <a:p>
            <a:pPr defTabSz="896938">
              <a:lnSpc>
                <a:spcPct val="80000"/>
              </a:lnSpc>
              <a:spcBef>
                <a:spcPct val="0"/>
              </a:spcBef>
            </a:pPr>
            <a:r>
              <a:rPr lang="en-US" sz="600" smtClean="0"/>
              <a:t>The real question is “What’s important to the designer? “ Area? Power? Flexibility? Both the embedded and external solutions require some type</a:t>
            </a:r>
          </a:p>
          <a:p>
            <a:pPr defTabSz="896938">
              <a:lnSpc>
                <a:spcPct val="80000"/>
              </a:lnSpc>
              <a:spcBef>
                <a:spcPct val="0"/>
              </a:spcBef>
            </a:pPr>
            <a:r>
              <a:rPr lang="en-US" sz="600" smtClean="0"/>
              <a:t> of processor to store, display, and process EKG data. Think of the embedded solution as a complete system-on-chip (SOC) .  An SOC like the </a:t>
            </a:r>
          </a:p>
          <a:p>
            <a:pPr defTabSz="896938">
              <a:lnSpc>
                <a:spcPct val="80000"/>
              </a:lnSpc>
              <a:spcBef>
                <a:spcPct val="0"/>
              </a:spcBef>
            </a:pPr>
            <a:r>
              <a:rPr lang="en-US" sz="600" smtClean="0"/>
              <a:t>K50 incorporates the analog components, computation and, communication logic on a single chip. Some suppliers have a partial SOC solution </a:t>
            </a:r>
          </a:p>
          <a:p>
            <a:pPr defTabSz="896938">
              <a:lnSpc>
                <a:spcPct val="80000"/>
              </a:lnSpc>
              <a:spcBef>
                <a:spcPct val="0"/>
              </a:spcBef>
            </a:pPr>
            <a:r>
              <a:rPr lang="en-US" sz="600" smtClean="0"/>
              <a:t>which is just the analog front end (TI and ADI) with an SPI type interface to the processor. There are many factors that make one solution attractive </a:t>
            </a:r>
          </a:p>
          <a:p>
            <a:pPr defTabSz="896938">
              <a:lnSpc>
                <a:spcPct val="80000"/>
              </a:lnSpc>
              <a:spcBef>
                <a:spcPct val="0"/>
              </a:spcBef>
            </a:pPr>
            <a:r>
              <a:rPr lang="en-US" sz="600" smtClean="0"/>
              <a:t>over another. In general the embedded solution reduces component count and area. Portable solutions require low power operation which the K50 </a:t>
            </a:r>
          </a:p>
          <a:p>
            <a:pPr defTabSz="896938">
              <a:lnSpc>
                <a:spcPct val="80000"/>
              </a:lnSpc>
              <a:spcBef>
                <a:spcPct val="0"/>
              </a:spcBef>
            </a:pPr>
            <a:r>
              <a:rPr lang="en-US" sz="600" smtClean="0"/>
              <a:t>is well suited for with its 10 low power modes. The external solution can offer this as well with a low power processor but may be limited by the low</a:t>
            </a:r>
          </a:p>
          <a:p>
            <a:pPr defTabSz="896938">
              <a:lnSpc>
                <a:spcPct val="80000"/>
              </a:lnSpc>
              <a:spcBef>
                <a:spcPct val="0"/>
              </a:spcBef>
            </a:pPr>
            <a:r>
              <a:rPr lang="en-US" sz="600" smtClean="0"/>
              <a:t>power capabilities of the analog components.  Again this would only apply to a system that has a low power requirement like a holster monitor (wear </a:t>
            </a:r>
          </a:p>
          <a:p>
            <a:pPr defTabSz="896938">
              <a:lnSpc>
                <a:spcPct val="80000"/>
              </a:lnSpc>
              <a:spcBef>
                <a:spcPct val="0"/>
              </a:spcBef>
            </a:pPr>
            <a:r>
              <a:rPr lang="en-US" sz="600" smtClean="0"/>
              <a:t>on the body for 24 hours to record and catch abnormal heart beats). The  SOC is flexible in terms of programmability, a real strength or benefit vs. </a:t>
            </a:r>
          </a:p>
          <a:p>
            <a:pPr defTabSz="896938">
              <a:lnSpc>
                <a:spcPct val="80000"/>
              </a:lnSpc>
              <a:spcBef>
                <a:spcPct val="0"/>
              </a:spcBef>
            </a:pPr>
            <a:r>
              <a:rPr lang="en-US" sz="600" smtClean="0"/>
              <a:t>an external solution. As we saw earlier in the presentation the K50 has a ton of programmable functions: Programmable gain amplifiers, programmable </a:t>
            </a:r>
          </a:p>
          <a:p>
            <a:pPr defTabSz="896938">
              <a:lnSpc>
                <a:spcPct val="80000"/>
              </a:lnSpc>
              <a:spcBef>
                <a:spcPct val="0"/>
              </a:spcBef>
            </a:pPr>
            <a:r>
              <a:rPr lang="en-US" sz="600" smtClean="0"/>
              <a:t>hysteresis, and programmable ADC are just a few examples. </a:t>
            </a:r>
          </a:p>
          <a:p>
            <a:pPr defTabSz="896938">
              <a:lnSpc>
                <a:spcPct val="80000"/>
              </a:lnSpc>
              <a:spcBef>
                <a:spcPct val="0"/>
              </a:spcBef>
            </a:pPr>
            <a:endParaRPr lang="en-US" sz="600" smtClean="0"/>
          </a:p>
          <a:p>
            <a:pPr defTabSz="896938">
              <a:lnSpc>
                <a:spcPct val="80000"/>
              </a:lnSpc>
              <a:spcBef>
                <a:spcPct val="0"/>
              </a:spcBef>
            </a:pPr>
            <a:r>
              <a:rPr lang="en-US" sz="600" b="1" smtClean="0"/>
              <a:t>Analog Signal Chain</a:t>
            </a:r>
          </a:p>
          <a:p>
            <a:pPr defTabSz="896938">
              <a:lnSpc>
                <a:spcPct val="80000"/>
              </a:lnSpc>
              <a:spcBef>
                <a:spcPct val="0"/>
              </a:spcBef>
            </a:pPr>
            <a:r>
              <a:rPr lang="en-US" sz="600" smtClean="0"/>
              <a:t>Measurement of the EKG signal is challenging due to the presence of a large electrode DC offset and various interference signals (common mode </a:t>
            </a:r>
          </a:p>
          <a:p>
            <a:pPr defTabSz="896938">
              <a:lnSpc>
                <a:spcPct val="80000"/>
              </a:lnSpc>
              <a:spcBef>
                <a:spcPct val="0"/>
              </a:spcBef>
            </a:pPr>
            <a:r>
              <a:rPr lang="en-US" sz="600" smtClean="0"/>
              <a:t>offset). This potential DC offset can be up to +/- 300mV for a typical electrode offset and up to 1.5V for common mode offset voltage. Both sources </a:t>
            </a:r>
          </a:p>
          <a:p>
            <a:pPr defTabSz="896938">
              <a:lnSpc>
                <a:spcPct val="80000"/>
              </a:lnSpc>
              <a:spcBef>
                <a:spcPct val="0"/>
              </a:spcBef>
            </a:pPr>
            <a:r>
              <a:rPr lang="en-US" sz="600" smtClean="0"/>
              <a:t>of offset are significant compared to the actual signal which ranges from 0.05-10mV. The electrode offset is due to the dynamic resistance of the </a:t>
            </a:r>
          </a:p>
          <a:p>
            <a:pPr defTabSz="896938">
              <a:lnSpc>
                <a:spcPct val="80000"/>
              </a:lnSpc>
              <a:spcBef>
                <a:spcPct val="0"/>
              </a:spcBef>
            </a:pPr>
            <a:r>
              <a:rPr lang="en-US" sz="600" smtClean="0"/>
              <a:t>skin and electrode gel. The interference signals include the 50-/60-Hz interference from the power supplies, motion artifacts due to patient movement,</a:t>
            </a:r>
          </a:p>
          <a:p>
            <a:pPr defTabSz="896938">
              <a:lnSpc>
                <a:spcPct val="80000"/>
              </a:lnSpc>
              <a:spcBef>
                <a:spcPct val="0"/>
              </a:spcBef>
            </a:pPr>
            <a:r>
              <a:rPr lang="en-US" sz="600" smtClean="0"/>
              <a:t>radio frequency interference from electro-surgery equipments, defibrillation pulses, pace maker pulses, other monitoring equipment, etc. The electrode </a:t>
            </a:r>
          </a:p>
          <a:p>
            <a:pPr defTabSz="896938">
              <a:lnSpc>
                <a:spcPct val="80000"/>
              </a:lnSpc>
              <a:spcBef>
                <a:spcPct val="0"/>
              </a:spcBef>
            </a:pPr>
            <a:r>
              <a:rPr lang="en-US" sz="600" smtClean="0"/>
              <a:t>signal sets on top of all this interference. As you can see the K50 (refer to  slide diagram) provides a mixed solution for an EKG system. Not all of the </a:t>
            </a:r>
          </a:p>
          <a:p>
            <a:pPr defTabSz="896938">
              <a:lnSpc>
                <a:spcPct val="80000"/>
              </a:lnSpc>
              <a:spcBef>
                <a:spcPct val="0"/>
              </a:spcBef>
            </a:pPr>
            <a:r>
              <a:rPr lang="en-US" sz="600" smtClean="0"/>
              <a:t>analog components can be satisfied by an embedded solution.  Specifically the low pass and notch filters.  In an earlier slide I referred to filtering but </a:t>
            </a:r>
          </a:p>
          <a:p>
            <a:pPr defTabSz="896938">
              <a:lnSpc>
                <a:spcPct val="80000"/>
              </a:lnSpc>
              <a:spcBef>
                <a:spcPct val="0"/>
              </a:spcBef>
            </a:pPr>
            <a:r>
              <a:rPr lang="en-US" sz="600" smtClean="0"/>
              <a:t>this is tied to the comparators so filtering must be done externally. There are still internal techniques to help remove this noise before the low pass filter. </a:t>
            </a:r>
          </a:p>
          <a:p>
            <a:pPr defTabSz="896938">
              <a:lnSpc>
                <a:spcPct val="80000"/>
              </a:lnSpc>
              <a:spcBef>
                <a:spcPct val="0"/>
              </a:spcBef>
            </a:pPr>
            <a:r>
              <a:rPr lang="en-US" sz="600" smtClean="0"/>
              <a:t>An instrumentation amp is ideal for small inputs that reside in a large common mode environment because of the amplifiers common mode rejection ratio. </a:t>
            </a:r>
          </a:p>
          <a:p>
            <a:pPr defTabSz="896938">
              <a:lnSpc>
                <a:spcPct val="80000"/>
              </a:lnSpc>
              <a:spcBef>
                <a:spcPct val="0"/>
              </a:spcBef>
            </a:pPr>
            <a:r>
              <a:rPr lang="en-US" sz="600" smtClean="0"/>
              <a:t>The instrumentation amp serves two purposes. It amplifies the low level electrode signals and eliminates some of the noise due to its large amount of </a:t>
            </a:r>
          </a:p>
          <a:p>
            <a:pPr defTabSz="896938">
              <a:lnSpc>
                <a:spcPct val="80000"/>
              </a:lnSpc>
              <a:spcBef>
                <a:spcPct val="0"/>
              </a:spcBef>
            </a:pPr>
            <a:r>
              <a:rPr lang="en-US" sz="600" smtClean="0"/>
              <a:t>Common Mode Rejection Ratio. Specifically the  50/60Hz (0-1.5V ) common mode offset voltage is reduced.  The instrumentation amp also has a very </a:t>
            </a:r>
          </a:p>
          <a:p>
            <a:pPr defTabSz="896938">
              <a:lnSpc>
                <a:spcPct val="80000"/>
              </a:lnSpc>
              <a:spcBef>
                <a:spcPct val="0"/>
              </a:spcBef>
            </a:pPr>
            <a:r>
              <a:rPr lang="en-US" sz="600" smtClean="0"/>
              <a:t>low input bias current (+/-300pA) and input voltage noise (90nV/rt-Hz) which is ideal to minimize gain errors and satisfy the dynamic range required for </a:t>
            </a:r>
          </a:p>
          <a:p>
            <a:pPr defTabSz="896938">
              <a:lnSpc>
                <a:spcPct val="80000"/>
              </a:lnSpc>
              <a:spcBef>
                <a:spcPct val="0"/>
              </a:spcBef>
            </a:pPr>
            <a:r>
              <a:rPr lang="en-US" sz="600" smtClean="0"/>
              <a:t>a SAR based ADC. To further reject line power noise, the interference signal is inverted and driven back into the patient through the right leg common </a:t>
            </a:r>
          </a:p>
          <a:p>
            <a:pPr defTabSz="896938">
              <a:lnSpc>
                <a:spcPct val="80000"/>
              </a:lnSpc>
              <a:spcBef>
                <a:spcPct val="0"/>
              </a:spcBef>
            </a:pPr>
            <a:r>
              <a:rPr lang="en-US" sz="600" smtClean="0"/>
              <a:t>mode feedback amplifier. </a:t>
            </a:r>
            <a:r>
              <a:rPr lang="en-US" sz="700" smtClean="0"/>
              <a:t>This circuit applies an inverted version of the common-mode interference to the subject’s right leg, with the intent of canceling </a:t>
            </a:r>
          </a:p>
          <a:p>
            <a:pPr defTabSz="896938">
              <a:lnSpc>
                <a:spcPct val="80000"/>
              </a:lnSpc>
              <a:spcBef>
                <a:spcPct val="0"/>
              </a:spcBef>
            </a:pPr>
            <a:r>
              <a:rPr lang="en-US" sz="700" smtClean="0"/>
              <a:t>the AC interference. </a:t>
            </a:r>
            <a:r>
              <a:rPr lang="en-US" sz="600" smtClean="0"/>
              <a:t>Only a few micro amps or less is required to achieve significant Common Mode Rejection improvement. The LPF filter is a 0.5Hz – 250Hz </a:t>
            </a:r>
          </a:p>
          <a:p>
            <a:pPr defTabSz="896938">
              <a:lnSpc>
                <a:spcPct val="80000"/>
              </a:lnSpc>
              <a:spcBef>
                <a:spcPct val="0"/>
              </a:spcBef>
            </a:pPr>
            <a:r>
              <a:rPr lang="en-US" sz="600" smtClean="0"/>
              <a:t>low pass filter.  Typically most EKGs only require 100Hz of bandwidth. This may vary depending on the type of EKG . 1KHz is required for pacemaker </a:t>
            </a:r>
          </a:p>
          <a:p>
            <a:pPr defTabSz="896938">
              <a:lnSpc>
                <a:spcPct val="80000"/>
              </a:lnSpc>
              <a:spcBef>
                <a:spcPct val="0"/>
              </a:spcBef>
            </a:pPr>
            <a:r>
              <a:rPr lang="en-US" sz="600" smtClean="0"/>
              <a:t>detection. This circuit attenuates the noise outside of this range and provides a cleaner signal. The Op-Amp after the low pass filter amplifies the filtered </a:t>
            </a:r>
          </a:p>
          <a:p>
            <a:pPr defTabSz="896938">
              <a:lnSpc>
                <a:spcPct val="80000"/>
              </a:lnSpc>
              <a:spcBef>
                <a:spcPct val="0"/>
              </a:spcBef>
            </a:pPr>
            <a:r>
              <a:rPr lang="en-US" sz="600" smtClean="0"/>
              <a:t>signal using a non inverting amplifier.  This satisfies the large gain and low noise  requirement in conjunction with the front end instrumentation amp. The </a:t>
            </a:r>
          </a:p>
          <a:p>
            <a:pPr defTabSz="896938">
              <a:lnSpc>
                <a:spcPct val="80000"/>
              </a:lnSpc>
              <a:spcBef>
                <a:spcPct val="0"/>
              </a:spcBef>
            </a:pPr>
            <a:r>
              <a:rPr lang="en-US" sz="600" smtClean="0"/>
              <a:t>Op-amp gain is configurable with16 possible gains. This goes back to the flexibility I mentioned for  the embedded solutions. In addition the 50/60Hz </a:t>
            </a:r>
          </a:p>
          <a:p>
            <a:pPr defTabSz="896938">
              <a:lnSpc>
                <a:spcPct val="80000"/>
              </a:lnSpc>
              <a:spcBef>
                <a:spcPct val="0"/>
              </a:spcBef>
            </a:pPr>
            <a:r>
              <a:rPr lang="en-US" sz="600" smtClean="0"/>
              <a:t>digital notch filters is used to reduce the 50/60Hz interference further. </a:t>
            </a:r>
            <a:r>
              <a:rPr lang="en-US" sz="700" smtClean="0"/>
              <a:t>Finally the 16 bit ADC is used to digitize the amplified and filtered  electrode signals.  </a:t>
            </a:r>
          </a:p>
          <a:p>
            <a:pPr defTabSz="896938">
              <a:lnSpc>
                <a:spcPct val="80000"/>
              </a:lnSpc>
              <a:spcBef>
                <a:spcPct val="0"/>
              </a:spcBef>
            </a:pPr>
            <a:r>
              <a:rPr lang="en-US" sz="700" smtClean="0"/>
              <a:t>Once digitized digital filtering  techniques (software/hardware algorithms) can be applied for additional filtering . The K50calculates the heart rate and is </a:t>
            </a:r>
          </a:p>
          <a:p>
            <a:pPr defTabSz="896938">
              <a:lnSpc>
                <a:spcPct val="80000"/>
              </a:lnSpc>
              <a:spcBef>
                <a:spcPct val="0"/>
              </a:spcBef>
            </a:pPr>
            <a:r>
              <a:rPr lang="en-US" sz="700" smtClean="0"/>
              <a:t>responsible for displaying and recording  and or printing the results.</a:t>
            </a:r>
          </a:p>
          <a:p>
            <a:pPr defTabSz="896938">
              <a:lnSpc>
                <a:spcPct val="80000"/>
              </a:lnSpc>
              <a:spcBef>
                <a:spcPct val="0"/>
              </a:spcBef>
            </a:pPr>
            <a:endParaRPr lang="en-US" sz="700" smtClean="0"/>
          </a:p>
          <a:p>
            <a:pPr defTabSz="896938">
              <a:lnSpc>
                <a:spcPct val="80000"/>
              </a:lnSpc>
              <a:spcBef>
                <a:spcPct val="0"/>
              </a:spcBef>
            </a:pPr>
            <a:r>
              <a:rPr lang="en-US" sz="700" smtClean="0"/>
              <a:t>The requirements for a typical EKG sensor include:</a:t>
            </a:r>
          </a:p>
          <a:p>
            <a:pPr defTabSz="896938">
              <a:lnSpc>
                <a:spcPct val="80000"/>
              </a:lnSpc>
              <a:spcBef>
                <a:spcPct val="0"/>
              </a:spcBef>
            </a:pPr>
            <a:endParaRPr lang="en-US" sz="700" smtClean="0"/>
          </a:p>
          <a:p>
            <a:pPr defTabSz="896938">
              <a:lnSpc>
                <a:spcPct val="80000"/>
              </a:lnSpc>
              <a:spcBef>
                <a:spcPct val="0"/>
              </a:spcBef>
            </a:pPr>
            <a:r>
              <a:rPr lang="en-US" sz="700" smtClean="0"/>
              <a:t>· Very high input impedance, &gt; 5 Mega-ohms</a:t>
            </a:r>
          </a:p>
          <a:p>
            <a:pPr defTabSz="896938">
              <a:lnSpc>
                <a:spcPct val="80000"/>
              </a:lnSpc>
              <a:spcBef>
                <a:spcPct val="0"/>
              </a:spcBef>
            </a:pPr>
            <a:r>
              <a:rPr lang="en-US" sz="700" smtClean="0"/>
              <a:t>· Very low input leakage current, &lt; 1 micro-Amp</a:t>
            </a:r>
          </a:p>
          <a:p>
            <a:pPr defTabSz="896938">
              <a:lnSpc>
                <a:spcPct val="80000"/>
              </a:lnSpc>
              <a:spcBef>
                <a:spcPct val="0"/>
              </a:spcBef>
            </a:pPr>
            <a:r>
              <a:rPr lang="en-US" sz="700" smtClean="0"/>
              <a:t>· Flat frequency response of 0.05 – 150 Hz</a:t>
            </a:r>
          </a:p>
          <a:p>
            <a:pPr defTabSz="896938">
              <a:lnSpc>
                <a:spcPct val="80000"/>
              </a:lnSpc>
              <a:spcBef>
                <a:spcPct val="0"/>
              </a:spcBef>
            </a:pPr>
            <a:r>
              <a:rPr lang="en-US" sz="700" smtClean="0"/>
              <a:t>· High Common Mode Rejection Ratio</a:t>
            </a:r>
            <a:endParaRPr lang="en-US" sz="600" smtClean="0"/>
          </a:p>
          <a:p>
            <a:pPr algn="just" defTabSz="896938">
              <a:lnSpc>
                <a:spcPct val="80000"/>
              </a:lnSpc>
              <a:spcBef>
                <a:spcPct val="0"/>
              </a:spcBef>
            </a:pPr>
            <a:endParaRPr lang="en-US" sz="600" smtClean="0"/>
          </a:p>
          <a:p>
            <a:pPr defTabSz="896938">
              <a:lnSpc>
                <a:spcPct val="80000"/>
              </a:lnSpc>
              <a:spcBef>
                <a:spcPct val="0"/>
              </a:spcBef>
            </a:pPr>
            <a:endParaRPr lang="en-US" sz="600" smtClean="0"/>
          </a:p>
          <a:p>
            <a:pPr defTabSz="896938">
              <a:lnSpc>
                <a:spcPct val="80000"/>
              </a:lnSpc>
              <a:spcBef>
                <a:spcPct val="0"/>
              </a:spcBef>
            </a:pPr>
            <a:endParaRPr lang="en-US" sz="600" smtClean="0"/>
          </a:p>
        </p:txBody>
      </p:sp>
      <p:sp>
        <p:nvSpPr>
          <p:cNvPr id="15155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080" tIns="46540" rIns="93080" bIns="46540" anchor="b"/>
          <a:lstStyle/>
          <a:p>
            <a:pPr algn="r" defTabSz="928688"/>
            <a:fld id="{35467989-E721-4B8C-A481-46AD39DEF20D}" type="slidenum">
              <a:rPr lang="en-US" sz="1200">
                <a:latin typeface="Calibri" pitchFamily="34" charset="0"/>
              </a:rPr>
              <a:pPr algn="r" defTabSz="928688"/>
              <a:t>55</a:t>
            </a:fld>
            <a:endParaRPr lang="en-US"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a:lnSpc>
                <a:spcPct val="80000"/>
              </a:lnSpc>
            </a:pPr>
            <a:r>
              <a:rPr lang="en-US" sz="500" b="1" smtClean="0"/>
              <a:t>Pulse Oximetry (</a:t>
            </a:r>
            <a:r>
              <a:rPr lang="en-US" sz="500" b="1" smtClean="0">
                <a:latin typeface="Calibri" pitchFamily="34" charset="0"/>
                <a:hlinkClick r:id="rId3" tooltip="http://cache.freescale.com/files/32bit/doc/app_note/AN4327.pdf?fsrch=1&amp;sr=1"/>
              </a:rPr>
              <a:t>http://cache.freescale.com/files/32bit/doc/app_note/AN4327.pdf?fsrch=1&amp;sr=1</a:t>
            </a:r>
            <a:r>
              <a:rPr lang="en-US" sz="500" b="1" smtClean="0">
                <a:latin typeface="Calibri" pitchFamily="34" charset="0"/>
              </a:rPr>
              <a:t>)</a:t>
            </a:r>
            <a:endParaRPr lang="en-US" sz="500" b="1" smtClean="0"/>
          </a:p>
          <a:p>
            <a:pPr>
              <a:lnSpc>
                <a:spcPct val="80000"/>
              </a:lnSpc>
            </a:pPr>
            <a:r>
              <a:rPr lang="en-US" sz="500" smtClean="0"/>
              <a:t>Pulse Oximetry is a non-invasive procedure for measuring oxygen content in the blood and heart rate. It’s non-invasive because </a:t>
            </a:r>
          </a:p>
          <a:p>
            <a:pPr>
              <a:lnSpc>
                <a:spcPct val="80000"/>
              </a:lnSpc>
            </a:pPr>
            <a:r>
              <a:rPr lang="en-US" sz="500" smtClean="0"/>
              <a:t>there is no need to break the surface of the skin to take measurements.  How is the percent of oxygen in the blood measured? </a:t>
            </a:r>
          </a:p>
          <a:p>
            <a:pPr>
              <a:lnSpc>
                <a:spcPct val="80000"/>
              </a:lnSpc>
            </a:pPr>
            <a:r>
              <a:rPr lang="en-US" sz="500" smtClean="0"/>
              <a:t>A healthy human should have an oxygen saturation rate of about 95%. Results lower than 90% may be caused by restricted </a:t>
            </a:r>
          </a:p>
          <a:p>
            <a:pPr>
              <a:lnSpc>
                <a:spcPct val="80000"/>
              </a:lnSpc>
            </a:pPr>
            <a:r>
              <a:rPr lang="en-US" sz="500" smtClean="0"/>
              <a:t>air flow, lung disease ,COPD, cigarette smoking or circulatory problems. An optical sensor fits over the index finger as shown in </a:t>
            </a:r>
          </a:p>
          <a:p>
            <a:pPr>
              <a:lnSpc>
                <a:spcPct val="80000"/>
              </a:lnSpc>
            </a:pPr>
            <a:r>
              <a:rPr lang="en-US" sz="500" smtClean="0"/>
              <a:t>the slide. The optical sensor is composed of two LEDs that transmit light through the skin (finger or translucent part of the body) </a:t>
            </a:r>
          </a:p>
          <a:p>
            <a:pPr>
              <a:lnSpc>
                <a:spcPct val="80000"/>
              </a:lnSpc>
            </a:pPr>
            <a:r>
              <a:rPr lang="en-US" sz="500" smtClean="0"/>
              <a:t>to a photodiode (detector). One LED is red with a wavelength of 660 nm and the other is infrared with a wavelength of 910 nm. </a:t>
            </a:r>
          </a:p>
          <a:p>
            <a:pPr>
              <a:lnSpc>
                <a:spcPct val="80000"/>
              </a:lnSpc>
            </a:pPr>
            <a:r>
              <a:rPr lang="en-US" sz="500" smtClean="0"/>
              <a:t>While most of this light is absorbed by tissues within the body, a small portion of the light actually passes through the finger and </a:t>
            </a:r>
          </a:p>
          <a:p>
            <a:pPr>
              <a:lnSpc>
                <a:spcPct val="80000"/>
              </a:lnSpc>
            </a:pPr>
            <a:r>
              <a:rPr lang="en-US" sz="500" smtClean="0"/>
              <a:t>is picked up by the detector.  Based on the level of oxygen in the blood  (hemoglobin) each LED source is absorbed differently. The </a:t>
            </a:r>
          </a:p>
          <a:p>
            <a:pPr>
              <a:lnSpc>
                <a:spcPct val="80000"/>
              </a:lnSpc>
            </a:pPr>
            <a:r>
              <a:rPr lang="en-US" sz="500" smtClean="0"/>
              <a:t>Deoxygenated blood has a higher absorption at 660nm (red LED) and oxygenated blood has higher absorption at 910 nm (Infrared). </a:t>
            </a:r>
          </a:p>
          <a:p>
            <a:pPr>
              <a:lnSpc>
                <a:spcPct val="80000"/>
              </a:lnSpc>
            </a:pPr>
            <a:r>
              <a:rPr lang="en-US" sz="500" smtClean="0"/>
              <a:t>The detector measures the light that passes through the skin for each LED. Based on the ratio of absorbed light the percent of </a:t>
            </a:r>
          </a:p>
          <a:p>
            <a:pPr>
              <a:lnSpc>
                <a:spcPct val="80000"/>
              </a:lnSpc>
            </a:pPr>
            <a:r>
              <a:rPr lang="en-US" sz="500" smtClean="0"/>
              <a:t>oxygen in the blood can be calculated . If you’re wondering how nail polish may affect readings black is the only color that can lead</a:t>
            </a:r>
          </a:p>
          <a:p>
            <a:pPr>
              <a:lnSpc>
                <a:spcPct val="80000"/>
              </a:lnSpc>
            </a:pPr>
            <a:r>
              <a:rPr lang="en-US" sz="500" smtClean="0"/>
              <a:t> to false readings. How is heart rate measured? As the heart pumps blood through the body, the amount of blood within vessels </a:t>
            </a:r>
          </a:p>
          <a:p>
            <a:pPr>
              <a:lnSpc>
                <a:spcPct val="80000"/>
              </a:lnSpc>
            </a:pPr>
            <a:r>
              <a:rPr lang="en-US" sz="500" smtClean="0"/>
              <a:t>will vary. Specifically, during the heart beat, a wave of blood causes the vessels to expand and results in a higher concentration </a:t>
            </a:r>
          </a:p>
          <a:p>
            <a:pPr>
              <a:lnSpc>
                <a:spcPct val="80000"/>
              </a:lnSpc>
            </a:pPr>
            <a:r>
              <a:rPr lang="en-US" sz="500" smtClean="0"/>
              <a:t>of blood. This increased concentration of blood will absorb more infrared light, allowing even less light to pass through to the detector. </a:t>
            </a:r>
          </a:p>
          <a:p>
            <a:pPr>
              <a:lnSpc>
                <a:spcPct val="80000"/>
              </a:lnSpc>
            </a:pPr>
            <a:r>
              <a:rPr lang="en-US" sz="500" smtClean="0"/>
              <a:t>This change in blood concentration can be translated into heart rate.</a:t>
            </a:r>
          </a:p>
          <a:p>
            <a:pPr>
              <a:lnSpc>
                <a:spcPct val="80000"/>
              </a:lnSpc>
            </a:pPr>
            <a:endParaRPr lang="en-US" sz="500" smtClean="0"/>
          </a:p>
          <a:p>
            <a:pPr>
              <a:lnSpc>
                <a:spcPct val="80000"/>
              </a:lnSpc>
            </a:pPr>
            <a:r>
              <a:rPr lang="en-US" sz="500" b="1" smtClean="0"/>
              <a:t>Embedded vs. External/Discrete</a:t>
            </a:r>
          </a:p>
          <a:p>
            <a:pPr>
              <a:lnSpc>
                <a:spcPct val="80000"/>
              </a:lnSpc>
            </a:pPr>
            <a:r>
              <a:rPr lang="en-US" sz="500" smtClean="0"/>
              <a:t>When you first take a look at this slide you may think wow all the analog is embedded. Yes I show the filtering as embedded but </a:t>
            </a:r>
          </a:p>
          <a:p>
            <a:pPr>
              <a:lnSpc>
                <a:spcPct val="80000"/>
              </a:lnSpc>
            </a:pPr>
            <a:r>
              <a:rPr lang="en-US" sz="500" smtClean="0"/>
              <a:t>the reality is there is only one active filter that is internal. There are actually four other passive filters that are external components. </a:t>
            </a:r>
          </a:p>
          <a:p>
            <a:pPr>
              <a:lnSpc>
                <a:spcPct val="80000"/>
              </a:lnSpc>
            </a:pPr>
            <a:r>
              <a:rPr lang="en-US" sz="500" smtClean="0"/>
              <a:t>So just keep that in mind when you look at the filter amplification circuit. As in the EKG use case embedded op-amps are used but </a:t>
            </a:r>
          </a:p>
          <a:p>
            <a:pPr>
              <a:lnSpc>
                <a:spcPct val="80000"/>
              </a:lnSpc>
            </a:pPr>
            <a:r>
              <a:rPr lang="en-US" sz="500" smtClean="0"/>
              <a:t>there is no need for an instrumentation amp. This is mainly due to the fact that the interface is completely different. Optics are used</a:t>
            </a:r>
          </a:p>
          <a:p>
            <a:pPr>
              <a:lnSpc>
                <a:spcPct val="80000"/>
              </a:lnSpc>
            </a:pPr>
            <a:r>
              <a:rPr lang="en-US" sz="500" smtClean="0"/>
              <a:t>instead of sensors attached to the body.  Don’t get me wrong there are still many of the noise components found in the EKG use </a:t>
            </a:r>
          </a:p>
          <a:p>
            <a:pPr>
              <a:lnSpc>
                <a:spcPct val="80000"/>
              </a:lnSpc>
            </a:pPr>
            <a:r>
              <a:rPr lang="en-US" sz="500" smtClean="0"/>
              <a:t>case thus all the filtering. The optic interface requires an I to V conversion and that’s where the transimpedance amp is used. </a:t>
            </a:r>
          </a:p>
          <a:p>
            <a:pPr>
              <a:lnSpc>
                <a:spcPct val="80000"/>
              </a:lnSpc>
            </a:pPr>
            <a:r>
              <a:rPr lang="en-US" sz="500" smtClean="0"/>
              <a:t>The importance of this device is described in the signal chain. Again like any embedded vs. external/discrete decision it all depends </a:t>
            </a:r>
          </a:p>
          <a:p>
            <a:pPr>
              <a:lnSpc>
                <a:spcPct val="80000"/>
              </a:lnSpc>
            </a:pPr>
            <a:r>
              <a:rPr lang="en-US" sz="500" smtClean="0"/>
              <a:t>on the system and designer requirements. This is just one of example on how to implement Pulseoximeters but there are many ways</a:t>
            </a:r>
          </a:p>
          <a:p>
            <a:pPr>
              <a:lnSpc>
                <a:spcPct val="80000"/>
              </a:lnSpc>
            </a:pPr>
            <a:r>
              <a:rPr lang="en-US" sz="500" smtClean="0"/>
              <a:t>to skin a cat</a:t>
            </a:r>
          </a:p>
          <a:p>
            <a:pPr>
              <a:lnSpc>
                <a:spcPct val="80000"/>
              </a:lnSpc>
            </a:pPr>
            <a:endParaRPr lang="en-US" sz="500" smtClean="0"/>
          </a:p>
          <a:p>
            <a:pPr>
              <a:lnSpc>
                <a:spcPct val="80000"/>
              </a:lnSpc>
            </a:pPr>
            <a:r>
              <a:rPr lang="en-US" sz="500" b="1" smtClean="0"/>
              <a:t>Analog Signal Chain</a:t>
            </a:r>
          </a:p>
          <a:p>
            <a:pPr>
              <a:lnSpc>
                <a:spcPct val="80000"/>
              </a:lnSpc>
            </a:pPr>
            <a:endParaRPr lang="en-US" sz="500" b="1" smtClean="0"/>
          </a:p>
          <a:p>
            <a:pPr>
              <a:lnSpc>
                <a:spcPct val="80000"/>
              </a:lnSpc>
            </a:pPr>
            <a:r>
              <a:rPr lang="en-US" sz="500" b="1" smtClean="0"/>
              <a:t>Transmit</a:t>
            </a:r>
          </a:p>
          <a:p>
            <a:pPr>
              <a:lnSpc>
                <a:spcPct val="80000"/>
              </a:lnSpc>
            </a:pPr>
            <a:r>
              <a:rPr lang="en-US" sz="500" smtClean="0"/>
              <a:t>The Pulseoximeter starts with an optical sensor that is composed of two LEDs (optical transmitter) and a photodiode (optical receiver). </a:t>
            </a:r>
          </a:p>
          <a:p>
            <a:pPr>
              <a:lnSpc>
                <a:spcPct val="80000"/>
              </a:lnSpc>
            </a:pPr>
            <a:r>
              <a:rPr lang="en-US" sz="500" smtClean="0"/>
              <a:t>This is accomplished with the LED driver shown in the slide. The PWM controller in the K50 drives each LED but you’ll notice there are </a:t>
            </a:r>
          </a:p>
          <a:p>
            <a:pPr>
              <a:lnSpc>
                <a:spcPct val="80000"/>
              </a:lnSpc>
            </a:pPr>
            <a:r>
              <a:rPr lang="en-US" sz="500" smtClean="0"/>
              <a:t>two enables. Each enable is controlled by a general purpose I/O pin. This ensures that only one LED is on at a time. This is important </a:t>
            </a:r>
          </a:p>
          <a:p>
            <a:pPr>
              <a:lnSpc>
                <a:spcPct val="80000"/>
              </a:lnSpc>
            </a:pPr>
            <a:r>
              <a:rPr lang="en-US" sz="500" smtClean="0"/>
              <a:t>as the photo detector can only detect one light source at a time thus the need for individual control. The PWM controller has a second </a:t>
            </a:r>
          </a:p>
          <a:p>
            <a:pPr>
              <a:lnSpc>
                <a:spcPct val="80000"/>
              </a:lnSpc>
            </a:pPr>
            <a:r>
              <a:rPr lang="en-US" sz="500" smtClean="0"/>
              <a:t>function as well. It controls the light intensity of each LED. One would think that the PWM circuit could drive the LEDs directly but the </a:t>
            </a:r>
          </a:p>
          <a:p>
            <a:pPr>
              <a:lnSpc>
                <a:spcPct val="80000"/>
              </a:lnSpc>
            </a:pPr>
            <a:r>
              <a:rPr lang="en-US" sz="500" smtClean="0"/>
              <a:t>PWM lacks the drive strength to do so thus the external transistor drive circuit. Two internal timers in the K50 are used to control the </a:t>
            </a:r>
          </a:p>
          <a:p>
            <a:pPr>
              <a:lnSpc>
                <a:spcPct val="80000"/>
              </a:lnSpc>
            </a:pPr>
            <a:r>
              <a:rPr lang="en-US" sz="500" smtClean="0"/>
              <a:t>LEDs. The first is used for PWM/intensity control and the other is used to enable the LEDs. Timers are some of the Embedded advantages </a:t>
            </a:r>
          </a:p>
          <a:p>
            <a:pPr>
              <a:lnSpc>
                <a:spcPct val="80000"/>
              </a:lnSpc>
            </a:pPr>
            <a:r>
              <a:rPr lang="en-US" sz="500" smtClean="0"/>
              <a:t>I mentioned in earlier slides.</a:t>
            </a:r>
          </a:p>
          <a:p>
            <a:pPr>
              <a:lnSpc>
                <a:spcPct val="80000"/>
              </a:lnSpc>
            </a:pPr>
            <a:endParaRPr lang="en-US" sz="500" smtClean="0"/>
          </a:p>
          <a:p>
            <a:pPr>
              <a:lnSpc>
                <a:spcPct val="80000"/>
              </a:lnSpc>
            </a:pPr>
            <a:r>
              <a:rPr lang="en-US" sz="500" b="1" smtClean="0"/>
              <a:t>Receive</a:t>
            </a:r>
          </a:p>
          <a:p>
            <a:pPr>
              <a:lnSpc>
                <a:spcPct val="80000"/>
              </a:lnSpc>
            </a:pPr>
            <a:r>
              <a:rPr lang="en-US" sz="500" smtClean="0"/>
              <a:t>The photodiode detects when light is present and converts light into a current proportional to light intensity. The current in this case </a:t>
            </a:r>
          </a:p>
          <a:p>
            <a:pPr>
              <a:lnSpc>
                <a:spcPct val="80000"/>
              </a:lnSpc>
            </a:pPr>
            <a:r>
              <a:rPr lang="en-US" sz="500" smtClean="0"/>
              <a:t>represents the light absorption for each LED. As we move down the signal chain this current needs to be converted into a voltage so it </a:t>
            </a:r>
          </a:p>
          <a:p>
            <a:pPr>
              <a:lnSpc>
                <a:spcPct val="80000"/>
              </a:lnSpc>
            </a:pPr>
            <a:r>
              <a:rPr lang="en-US" sz="500" smtClean="0"/>
              <a:t>can be filtered and read by an ADC. A transimpedance amp is specifically designed to convert current to voltage. Transimpedance amplifiers </a:t>
            </a:r>
          </a:p>
          <a:p>
            <a:pPr>
              <a:lnSpc>
                <a:spcPct val="80000"/>
              </a:lnSpc>
            </a:pPr>
            <a:r>
              <a:rPr lang="en-US" sz="500" smtClean="0"/>
              <a:t>are commonly used in optical  transceivers for high speed communications or X-ray  or light measurement to convert current generated by </a:t>
            </a:r>
          </a:p>
          <a:p>
            <a:pPr>
              <a:lnSpc>
                <a:spcPct val="80000"/>
              </a:lnSpc>
            </a:pPr>
            <a:r>
              <a:rPr lang="en-US" sz="500" smtClean="0"/>
              <a:t>a photodiode into a voltage. The K50 transimpedance amp (TIA) is perfect for this because of its low input offset voltage (+/- 3mV), low </a:t>
            </a:r>
          </a:p>
          <a:p>
            <a:pPr>
              <a:lnSpc>
                <a:spcPct val="80000"/>
              </a:lnSpc>
            </a:pPr>
            <a:r>
              <a:rPr lang="en-US" sz="500" smtClean="0"/>
              <a:t>input offset (+/-300pA) and bias currents (+/-300pA) .  The slide above is a little misleading as the TIA circuit does not show filtering. In </a:t>
            </a:r>
          </a:p>
          <a:p>
            <a:pPr>
              <a:lnSpc>
                <a:spcPct val="80000"/>
              </a:lnSpc>
            </a:pPr>
            <a:r>
              <a:rPr lang="en-US" sz="500" smtClean="0"/>
              <a:t>actuality the TIA circuit combines a current to voltage conversion with a low-pass filter (125Hz)  to improve signal quality. The low-pass </a:t>
            </a:r>
          </a:p>
          <a:p>
            <a:pPr>
              <a:lnSpc>
                <a:spcPct val="80000"/>
              </a:lnSpc>
            </a:pPr>
            <a:r>
              <a:rPr lang="en-US" sz="500" smtClean="0"/>
              <a:t>filter is used to remove high frequency noise from the received signal.  Let’s move onto the filter amplification  circuit. This circuit is divided </a:t>
            </a:r>
          </a:p>
          <a:p>
            <a:pPr>
              <a:lnSpc>
                <a:spcPct val="80000"/>
              </a:lnSpc>
            </a:pPr>
            <a:r>
              <a:rPr lang="en-US" sz="500" smtClean="0"/>
              <a:t>into five filters. Four of them are passive filters and one of them is an active filter (utilizes an op-amp). Both the 660nm and 910nm signals </a:t>
            </a:r>
          </a:p>
          <a:p>
            <a:pPr>
              <a:lnSpc>
                <a:spcPct val="80000"/>
              </a:lnSpc>
            </a:pPr>
            <a:r>
              <a:rPr lang="en-US" sz="500" smtClean="0"/>
              <a:t>are processed using these filters for noise elimination and amplification. The first filter is a low pass filter with a cutoff frequency of 6 Hz </a:t>
            </a:r>
          </a:p>
          <a:p>
            <a:pPr>
              <a:lnSpc>
                <a:spcPct val="80000"/>
              </a:lnSpc>
            </a:pPr>
            <a:r>
              <a:rPr lang="en-US" sz="500" smtClean="0"/>
              <a:t>designed to eliminate high frequency noise. The second filter is a 50/60Hz notch filter. The purpose of this filter is to eliminate the  50/60 Hz</a:t>
            </a:r>
          </a:p>
          <a:p>
            <a:pPr>
              <a:lnSpc>
                <a:spcPct val="80000"/>
              </a:lnSpc>
            </a:pPr>
            <a:r>
              <a:rPr lang="en-US" sz="500" smtClean="0"/>
              <a:t>line interference. Just like EKG the interference signals include the 50-/60-Hz interference from the power supplies,  fluorescent lights, </a:t>
            </a:r>
          </a:p>
          <a:p>
            <a:pPr>
              <a:lnSpc>
                <a:spcPct val="80000"/>
              </a:lnSpc>
            </a:pPr>
            <a:r>
              <a:rPr lang="en-US" sz="500" smtClean="0"/>
              <a:t>motion artifacts due to patient movement, radio frequency interference from electro-surgery equipments, defibrillation pulses, pace maker </a:t>
            </a:r>
          </a:p>
          <a:p>
            <a:pPr>
              <a:lnSpc>
                <a:spcPct val="80000"/>
              </a:lnSpc>
            </a:pPr>
            <a:r>
              <a:rPr lang="en-US" sz="500" smtClean="0"/>
              <a:t>pulses, other monitoring equipment, etc. The notch filter is referenced to Vcc/2 to add an offset voltage. The third filter is a 0.8 Hz high pass </a:t>
            </a:r>
          </a:p>
          <a:p>
            <a:pPr>
              <a:lnSpc>
                <a:spcPct val="80000"/>
              </a:lnSpc>
            </a:pPr>
            <a:r>
              <a:rPr lang="en-US" sz="500" smtClean="0"/>
              <a:t>filter. This filter removes the DC component of the signal. The fourth filter is a first order active 6 Hz low pass filter that also provides a gain </a:t>
            </a:r>
          </a:p>
          <a:p>
            <a:pPr>
              <a:lnSpc>
                <a:spcPct val="80000"/>
              </a:lnSpc>
            </a:pPr>
            <a:r>
              <a:rPr lang="en-US" sz="500" smtClean="0"/>
              <a:t>of 31. This filter uses a K50 internal op-amp. The last one is a 4.8 Hz low pass filter similar to the first one. One sample of the Red and IR </a:t>
            </a:r>
          </a:p>
          <a:p>
            <a:pPr>
              <a:lnSpc>
                <a:spcPct val="80000"/>
              </a:lnSpc>
            </a:pPr>
            <a:r>
              <a:rPr lang="en-US" sz="500" smtClean="0"/>
              <a:t>signal is taken every 1 mS. Samples are captured using the embedded 16-bit ADCs and filtered using a 0.5 Hz to 150 Hz FIR (Finite Impulse Response) </a:t>
            </a:r>
          </a:p>
          <a:p>
            <a:pPr>
              <a:lnSpc>
                <a:spcPct val="80000"/>
              </a:lnSpc>
            </a:pPr>
            <a:r>
              <a:rPr lang="en-US" sz="500" smtClean="0"/>
              <a:t>software filter. This removes the High frequency and DC component by taking advantage of the MAC (Multiply and Accumulate) DSP instruction. </a:t>
            </a:r>
          </a:p>
          <a:p>
            <a:pPr>
              <a:lnSpc>
                <a:spcPct val="80000"/>
              </a:lnSpc>
            </a:pPr>
            <a:r>
              <a:rPr lang="en-US" sz="500" smtClean="0"/>
              <a:t>Samples are stored on a software buffer and averaged. </a:t>
            </a:r>
          </a:p>
          <a:p>
            <a:pPr>
              <a:lnSpc>
                <a:spcPct val="80000"/>
              </a:lnSpc>
            </a:pPr>
            <a:endParaRPr lang="en-US" sz="500" smtClean="0"/>
          </a:p>
          <a:p>
            <a:pPr>
              <a:lnSpc>
                <a:spcPct val="80000"/>
              </a:lnSpc>
            </a:pPr>
            <a:endParaRPr lang="en-US" sz="500" smtClean="0"/>
          </a:p>
        </p:txBody>
      </p:sp>
      <p:sp>
        <p:nvSpPr>
          <p:cNvPr id="152580"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092" tIns="46546" rIns="93092" bIns="46546" anchor="b"/>
          <a:lstStyle/>
          <a:p>
            <a:pPr algn="r" defTabSz="928688"/>
            <a:fld id="{EAA11D79-55E5-4083-A270-9C593DDE710F}" type="slidenum">
              <a:rPr lang="en-US" sz="1200"/>
              <a:pPr algn="r" defTabSz="928688"/>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p:spPr>
        <p:txBody>
          <a:bodyPr/>
          <a:lstStyle/>
          <a:p>
            <a:r>
              <a:rPr lang="en-GB" b="1" u="sng" smtClean="0"/>
              <a:t>Freescale’s Enablement Bundle</a:t>
            </a:r>
          </a:p>
          <a:p>
            <a:r>
              <a:rPr lang="en-US" smtClean="0"/>
              <a:t>We will now demonstrate how Freescale implements these core capabilities through </a:t>
            </a:r>
            <a:r>
              <a:rPr lang="en-US" altLang="ja-JP" smtClean="0"/>
              <a:t>the complimentary Freescale MQX™ Real-Time Operating System (RTOS)</a:t>
            </a:r>
          </a:p>
          <a:p>
            <a:r>
              <a:rPr lang="en-US" altLang="ja-JP" smtClean="0"/>
              <a:t>and the low-cost, modular Tower System Development platform.</a:t>
            </a:r>
          </a:p>
          <a:p>
            <a:r>
              <a:rPr lang="en-US" altLang="ja-JP" smtClean="0"/>
              <a:t>The MQX RTOS is proven, simplifies HW &amp; SW development which, in turn, reduces development cost &amp; time to market.</a:t>
            </a:r>
          </a:p>
          <a:p>
            <a:pPr>
              <a:buFontTx/>
              <a:buChar char="•"/>
            </a:pPr>
            <a:r>
              <a:rPr lang="en-US" altLang="ja-JP" smtClean="0"/>
              <a:t>This bundle includes TCP/IP and USB software stacks and other peripheral drivers. </a:t>
            </a:r>
          </a:p>
          <a:p>
            <a:r>
              <a:rPr lang="en-US" altLang="ja-JP" u="sng" smtClean="0"/>
              <a:t>Tower System</a:t>
            </a:r>
          </a:p>
          <a:p>
            <a:pPr>
              <a:buFontTx/>
              <a:buChar char="•"/>
            </a:pPr>
            <a:r>
              <a:rPr lang="en-US" altLang="ja-JP" smtClean="0"/>
              <a:t>Modular, VERY cost-effective, expandable – supports 8/16/32-bit processors.</a:t>
            </a:r>
          </a:p>
          <a:p>
            <a:pPr>
              <a:buFontTx/>
              <a:buChar char="•"/>
            </a:pPr>
            <a:r>
              <a:rPr lang="en-US" altLang="ja-JP" smtClean="0"/>
              <a:t>Facilitates rapid prototyping and hardware reuse of building blocks from entry-level to advanced applications.</a:t>
            </a:r>
          </a:p>
          <a:p>
            <a:pPr>
              <a:buFontTx/>
              <a:buChar char="•"/>
            </a:pPr>
            <a:r>
              <a:rPr lang="en-US" altLang="ja-JP" smtClean="0"/>
              <a:t>Growing web community</a:t>
            </a:r>
          </a:p>
          <a:p>
            <a:r>
              <a:rPr lang="en-US" u="sng" smtClean="0">
                <a:ea typeface="MS PGothic" pitchFamily="34" charset="-128"/>
              </a:rPr>
              <a:t>CodeWarrior IDE</a:t>
            </a:r>
            <a:endParaRPr lang="en-US" smtClean="0">
              <a:ea typeface="MS PGothic" pitchFamily="34" charset="-128"/>
            </a:endParaRPr>
          </a:p>
          <a:p>
            <a:pPr>
              <a:buFontTx/>
              <a:buChar char="•"/>
            </a:pPr>
            <a:r>
              <a:rPr lang="en-US" smtClean="0">
                <a:ea typeface="MS PGothic" pitchFamily="34" charset="-128"/>
              </a:rPr>
              <a:t>Uses Eclipse environment</a:t>
            </a:r>
          </a:p>
          <a:p>
            <a:pPr>
              <a:buFontTx/>
              <a:buChar char="•"/>
            </a:pPr>
            <a:r>
              <a:rPr lang="en-US" smtClean="0">
                <a:ea typeface="MS PGothic" pitchFamily="34" charset="-128"/>
              </a:rPr>
              <a:t>Processor expert for easy code generation</a:t>
            </a:r>
          </a:p>
          <a:p>
            <a:pPr>
              <a:buFontTx/>
              <a:buChar char="•"/>
            </a:pPr>
            <a:r>
              <a:rPr lang="en-US" smtClean="0">
                <a:ea typeface="MS PGothic" pitchFamily="34" charset="-128"/>
              </a:rPr>
              <a:t>Includes build, debug &amp; Flash tools as well as software analysis &amp; kernal-aware debug</a:t>
            </a:r>
          </a:p>
          <a:p>
            <a:pPr>
              <a:buFontTx/>
              <a:buChar char="•"/>
            </a:pPr>
            <a:endParaRPr lang="en-US" smtClean="0">
              <a:ea typeface="MS PGothic"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pPr>
              <a:lnSpc>
                <a:spcPct val="80000"/>
              </a:lnSpc>
            </a:pPr>
            <a:r>
              <a:rPr lang="en-US" sz="900" b="1" smtClean="0"/>
              <a:t>This slide shows a comparison between using an integrated MQX solution versus rolling your own RTOS solution.</a:t>
            </a:r>
          </a:p>
          <a:p>
            <a:pPr>
              <a:lnSpc>
                <a:spcPct val="80000"/>
              </a:lnSpc>
            </a:pPr>
            <a:endParaRPr lang="en-US" sz="900" b="1" smtClean="0"/>
          </a:p>
          <a:p>
            <a:pPr>
              <a:lnSpc>
                <a:spcPct val="80000"/>
              </a:lnSpc>
            </a:pPr>
            <a:r>
              <a:rPr lang="en-US" sz="900" b="1" smtClean="0"/>
              <a:t>MQX provides a tightly integrated solution, including RTOS, middleware such as USB and TCP/IP stacks, and I/O drivers on the BSP. Traditionally, you would have to put all those pieces together yourself, but with MQX it all comes ready, and complimentary, from Freescale.</a:t>
            </a:r>
          </a:p>
          <a:p>
            <a:pPr>
              <a:lnSpc>
                <a:spcPct val="80000"/>
              </a:lnSpc>
            </a:pPr>
            <a:endParaRPr lang="en-US" sz="900" b="1" smtClean="0"/>
          </a:p>
          <a:p>
            <a:pPr>
              <a:lnSpc>
                <a:spcPct val="80000"/>
              </a:lnSpc>
            </a:pPr>
            <a:r>
              <a:rPr lang="en-US" sz="900" b="1" smtClean="0"/>
              <a:t>MQX has been in the market for over 15 years.</a:t>
            </a:r>
          </a:p>
          <a:p>
            <a:pPr>
              <a:lnSpc>
                <a:spcPct val="80000"/>
              </a:lnSpc>
            </a:pPr>
            <a:endParaRPr lang="en-US" sz="900" b="1" smtClean="0"/>
          </a:p>
          <a:p>
            <a:pPr>
              <a:lnSpc>
                <a:spcPct val="80000"/>
              </a:lnSpc>
            </a:pPr>
            <a:r>
              <a:rPr lang="en-US" sz="900" b="1" smtClean="0"/>
              <a:t>MQX is owned by Embedded Access, Freescale has licensed the rights to modify and distribute free of charge when using Kinetis MCUs (as well as some ColdFire and Power Architecture processors).</a:t>
            </a:r>
          </a:p>
          <a:p>
            <a:pPr>
              <a:lnSpc>
                <a:spcPct val="80000"/>
              </a:lnSpc>
            </a:pPr>
            <a:endParaRPr lang="en-US" sz="900" b="1" smtClean="0"/>
          </a:p>
          <a:p>
            <a:pPr>
              <a:lnSpc>
                <a:spcPct val="80000"/>
              </a:lnSpc>
            </a:pPr>
            <a:endParaRPr lang="en-US" sz="900" b="1" smtClean="0"/>
          </a:p>
          <a:p>
            <a:pPr>
              <a:lnSpc>
                <a:spcPct val="80000"/>
              </a:lnSpc>
            </a:pPr>
            <a:endParaRPr lang="en-US" sz="900" b="1" smtClean="0"/>
          </a:p>
          <a:p>
            <a:pPr>
              <a:lnSpc>
                <a:spcPct val="80000"/>
              </a:lnSpc>
            </a:pPr>
            <a:r>
              <a:rPr lang="en-US" sz="900" b="1" smtClean="0"/>
              <a:t>BACKUP INFORMATION:</a:t>
            </a:r>
          </a:p>
          <a:p>
            <a:pPr>
              <a:lnSpc>
                <a:spcPct val="80000"/>
              </a:lnSpc>
            </a:pPr>
            <a:endParaRPr lang="en-US" sz="900" b="1" smtClean="0"/>
          </a:p>
          <a:p>
            <a:pPr>
              <a:lnSpc>
                <a:spcPct val="80000"/>
              </a:lnSpc>
            </a:pPr>
            <a:r>
              <a:rPr lang="en-US" sz="900" b="1" smtClean="0"/>
              <a:t>PSP: Processor Support Package </a:t>
            </a:r>
          </a:p>
          <a:p>
            <a:pPr>
              <a:lnSpc>
                <a:spcPct val="80000"/>
              </a:lnSpc>
            </a:pPr>
            <a:r>
              <a:rPr lang="en-US" sz="900" b="1" smtClean="0"/>
              <a:t>BSP: Board Support Package</a:t>
            </a:r>
          </a:p>
          <a:p>
            <a:pPr>
              <a:lnSpc>
                <a:spcPct val="80000"/>
              </a:lnSpc>
            </a:pPr>
            <a:r>
              <a:rPr lang="en-US" sz="900" b="1" smtClean="0"/>
              <a:t>Fundamentally a game changing move with our competitors:</a:t>
            </a:r>
          </a:p>
          <a:p>
            <a:pPr>
              <a:lnSpc>
                <a:spcPct val="80000"/>
              </a:lnSpc>
            </a:pPr>
            <a:endParaRPr lang="en-US" sz="900" b="1" smtClean="0"/>
          </a:p>
          <a:p>
            <a:pPr>
              <a:lnSpc>
                <a:spcPct val="80000"/>
              </a:lnSpc>
            </a:pPr>
            <a:r>
              <a:rPr lang="en-US" sz="900" b="1" smtClean="0"/>
              <a:t>Competitors and Past Freescale offer example code, bait and switch, up sell model: interniche stacks, CMX USB stacks or 3rd party software</a:t>
            </a:r>
          </a:p>
          <a:p>
            <a:pPr>
              <a:lnSpc>
                <a:spcPct val="80000"/>
              </a:lnSpc>
            </a:pPr>
            <a:r>
              <a:rPr lang="en-US" sz="900" smtClean="0"/>
              <a:t>The issue with CMX  is that we do not own the code and cannot provide bug fixes. Also there was a huge upscale for extra features.</a:t>
            </a:r>
          </a:p>
          <a:p>
            <a:pPr>
              <a:lnSpc>
                <a:spcPct val="80000"/>
              </a:lnSpc>
            </a:pPr>
            <a:r>
              <a:rPr lang="en-US" sz="900" smtClean="0"/>
              <a:t>Customer would have to go to 3</a:t>
            </a:r>
            <a:r>
              <a:rPr lang="en-US" sz="900" baseline="30000" smtClean="0"/>
              <a:t>rd</a:t>
            </a:r>
            <a:r>
              <a:rPr lang="en-US" sz="900" smtClean="0"/>
              <a:t> party RTOS companies and other 3</a:t>
            </a:r>
            <a:r>
              <a:rPr lang="en-US" sz="900" baseline="30000" smtClean="0"/>
              <a:t>rd</a:t>
            </a:r>
            <a:r>
              <a:rPr lang="en-US" sz="900" smtClean="0"/>
              <a:t> party companies for middleware software. </a:t>
            </a:r>
          </a:p>
          <a:p>
            <a:pPr>
              <a:lnSpc>
                <a:spcPct val="80000"/>
              </a:lnSpc>
            </a:pPr>
            <a:r>
              <a:rPr lang="en-US" sz="900" smtClean="0"/>
              <a:t>BSP and I/O drivers are not supported on day 1.</a:t>
            </a:r>
          </a:p>
          <a:p>
            <a:pPr>
              <a:lnSpc>
                <a:spcPct val="80000"/>
              </a:lnSpc>
            </a:pPr>
            <a:endParaRPr lang="en-US" sz="900" smtClean="0"/>
          </a:p>
          <a:p>
            <a:pPr>
              <a:lnSpc>
                <a:spcPct val="80000"/>
              </a:lnSpc>
            </a:pPr>
            <a:r>
              <a:rPr lang="en-US" sz="1000" b="1" smtClean="0">
                <a:solidFill>
                  <a:schemeClr val="accent1"/>
                </a:solidFill>
              </a:rPr>
              <a:t>Backed by Freescale (Advantage)</a:t>
            </a:r>
          </a:p>
          <a:p>
            <a:pPr lvl="1">
              <a:lnSpc>
                <a:spcPct val="80000"/>
              </a:lnSpc>
            </a:pPr>
            <a:r>
              <a:rPr lang="en-US" sz="900" smtClean="0"/>
              <a:t>Optimize sw and hw</a:t>
            </a:r>
          </a:p>
          <a:p>
            <a:pPr lvl="1">
              <a:lnSpc>
                <a:spcPct val="80000"/>
              </a:lnSpc>
            </a:pPr>
            <a:r>
              <a:rPr lang="en-US" sz="900" smtClean="0"/>
              <a:t>Maintain tested code</a:t>
            </a:r>
          </a:p>
          <a:p>
            <a:pPr lvl="1">
              <a:lnSpc>
                <a:spcPct val="80000"/>
              </a:lnSpc>
            </a:pPr>
            <a:r>
              <a:rPr lang="en-US" sz="900" smtClean="0"/>
              <a:t>Allows to add  Vertical Segment application code like specialized medical stacks (USB PHDC). </a:t>
            </a:r>
          </a:p>
          <a:p>
            <a:pPr lvl="1">
              <a:lnSpc>
                <a:spcPct val="80000"/>
              </a:lnSpc>
            </a:pPr>
            <a:r>
              <a:rPr lang="en-US" sz="900" smtClean="0"/>
              <a:t>Enable HW features for customers migrating up ex: Nucleus (EM) Robust RTC, Flash updater</a:t>
            </a:r>
          </a:p>
          <a:p>
            <a:pPr lvl="1">
              <a:lnSpc>
                <a:spcPct val="80000"/>
              </a:lnSpc>
            </a:pPr>
            <a:r>
              <a:rPr lang="en-US" sz="900" smtClean="0"/>
              <a:t>1</a:t>
            </a:r>
            <a:r>
              <a:rPr lang="en-US" sz="900" baseline="30000" smtClean="0"/>
              <a:t>st</a:t>
            </a:r>
            <a:r>
              <a:rPr lang="en-US" sz="900" smtClean="0"/>
              <a:t> mover advantage =&gt; We are one of the first in the market to provide a proven and full feature software.</a:t>
            </a:r>
          </a:p>
          <a:p>
            <a:pPr lvl="1">
              <a:lnSpc>
                <a:spcPct val="80000"/>
              </a:lnSpc>
            </a:pPr>
            <a:r>
              <a:rPr lang="en-US" sz="1000" smtClean="0">
                <a:solidFill>
                  <a:schemeClr val="accent1"/>
                </a:solidFill>
              </a:rPr>
              <a:t>Freescale MQX experts are growing through global FAE, AE, TIC, and software developers </a:t>
            </a:r>
          </a:p>
          <a:p>
            <a:pPr>
              <a:lnSpc>
                <a:spcPct val="80000"/>
              </a:lnSpc>
            </a:pPr>
            <a:r>
              <a:rPr lang="en-US" sz="1000" b="1" smtClean="0">
                <a:solidFill>
                  <a:schemeClr val="accent1"/>
                </a:solidFill>
              </a:rPr>
              <a:t>Focus on Enablement</a:t>
            </a:r>
            <a:r>
              <a:rPr lang="en-US" sz="1000" b="1" smtClean="0"/>
              <a:t> ( Another options)</a:t>
            </a:r>
          </a:p>
          <a:p>
            <a:pPr lvl="1">
              <a:lnSpc>
                <a:spcPct val="80000"/>
              </a:lnSpc>
            </a:pPr>
            <a:r>
              <a:rPr lang="en-US" sz="900" smtClean="0"/>
              <a:t>Application Software</a:t>
            </a:r>
          </a:p>
          <a:p>
            <a:pPr lvl="1">
              <a:lnSpc>
                <a:spcPct val="80000"/>
              </a:lnSpc>
            </a:pPr>
            <a:r>
              <a:rPr lang="en-US" sz="900" smtClean="0"/>
              <a:t>OS Platform: Linux, MQX, 3</a:t>
            </a:r>
            <a:r>
              <a:rPr lang="en-US" sz="900" baseline="30000" smtClean="0"/>
              <a:t>rd</a:t>
            </a:r>
            <a:r>
              <a:rPr lang="en-US" sz="900" smtClean="0"/>
              <a:t> Party OS</a:t>
            </a:r>
          </a:p>
          <a:p>
            <a:pPr lvl="1">
              <a:lnSpc>
                <a:spcPct val="80000"/>
              </a:lnSpc>
            </a:pPr>
            <a:r>
              <a:rPr lang="en-US" sz="900" smtClean="0"/>
              <a:t>Bare metal/No OS SW</a:t>
            </a:r>
          </a:p>
          <a:p>
            <a:pPr lvl="1">
              <a:lnSpc>
                <a:spcPct val="80000"/>
              </a:lnSpc>
            </a:pPr>
            <a:r>
              <a:rPr lang="en-US" sz="900" smtClean="0"/>
              <a:t>Tools: CW, IAR etc..</a:t>
            </a:r>
          </a:p>
          <a:p>
            <a:pPr lvl="1">
              <a:lnSpc>
                <a:spcPct val="80000"/>
              </a:lnSpc>
            </a:pPr>
            <a:r>
              <a:rPr lang="en-US" sz="900" smtClean="0"/>
              <a:t>Debugger</a:t>
            </a:r>
          </a:p>
          <a:p>
            <a:pPr>
              <a:lnSpc>
                <a:spcPct val="80000"/>
              </a:lnSpc>
            </a:pPr>
            <a:endParaRPr lang="en-US" sz="1000" b="1" smtClean="0">
              <a:solidFill>
                <a:schemeClr val="accent1"/>
              </a:solidFill>
            </a:endParaRPr>
          </a:p>
          <a:p>
            <a:pPr>
              <a:lnSpc>
                <a:spcPct val="80000"/>
              </a:lnSpc>
            </a:pPr>
            <a:r>
              <a:rPr lang="en-US" sz="1000" b="1" smtClean="0">
                <a:solidFill>
                  <a:schemeClr val="accent1"/>
                </a:solidFill>
              </a:rPr>
              <a:t>Provide a window to new opportunities and   silicon $$.</a:t>
            </a:r>
          </a:p>
          <a:p>
            <a:pPr lvl="1">
              <a:lnSpc>
                <a:spcPct val="80000"/>
              </a:lnSpc>
            </a:pPr>
            <a:r>
              <a:rPr lang="en-US" sz="900" smtClean="0"/>
              <a:t>Differentiate product offering</a:t>
            </a:r>
          </a:p>
          <a:p>
            <a:pPr lvl="1">
              <a:lnSpc>
                <a:spcPct val="80000"/>
              </a:lnSpc>
            </a:pPr>
            <a:r>
              <a:rPr lang="en-US" sz="900" smtClean="0"/>
              <a:t>Increase enablement options</a:t>
            </a:r>
          </a:p>
          <a:p>
            <a:pPr lvl="1">
              <a:lnSpc>
                <a:spcPct val="80000"/>
              </a:lnSpc>
            </a:pPr>
            <a:r>
              <a:rPr lang="en-US" sz="900" smtClean="0"/>
              <a:t>Simple – Reduce Time to Market</a:t>
            </a:r>
          </a:p>
          <a:p>
            <a:pPr>
              <a:lnSpc>
                <a:spcPct val="80000"/>
              </a:lnSpc>
            </a:pPr>
            <a:endParaRPr lang="en-US" sz="900" smtClean="0"/>
          </a:p>
          <a:p>
            <a:pPr>
              <a:lnSpc>
                <a:spcPct val="80000"/>
              </a:lnSpc>
            </a:pPr>
            <a:endParaRPr lang="en-US" sz="900" smtClean="0"/>
          </a:p>
          <a:p>
            <a:pPr>
              <a:lnSpc>
                <a:spcPct val="80000"/>
              </a:lnSpc>
            </a:pPr>
            <a:r>
              <a:rPr lang="en-US" sz="900" b="1" smtClean="0"/>
              <a:t>Current Results:</a:t>
            </a:r>
          </a:p>
          <a:p>
            <a:pPr>
              <a:lnSpc>
                <a:spcPct val="80000"/>
              </a:lnSpc>
            </a:pPr>
            <a:r>
              <a:rPr lang="en-US" sz="900" smtClean="0"/>
              <a:t>One of the top downloads at freescale</a:t>
            </a:r>
          </a:p>
          <a:p>
            <a:pPr>
              <a:lnSpc>
                <a:spcPct val="80000"/>
              </a:lnSpc>
            </a:pPr>
            <a:r>
              <a:rPr lang="en-US" sz="900" smtClean="0"/>
              <a:t>Competitors are reacting: </a:t>
            </a:r>
          </a:p>
          <a:p>
            <a:pPr>
              <a:lnSpc>
                <a:spcPct val="80000"/>
              </a:lnSpc>
            </a:pPr>
            <a:r>
              <a:rPr lang="en-US" sz="900" smtClean="0"/>
              <a:t>TI &amp; SafeRTOS =&gt; Free ( But still not comparable. Only Kernel. Missing a lot of stacks and features)</a:t>
            </a:r>
          </a:p>
          <a:p>
            <a:pPr>
              <a:lnSpc>
                <a:spcPct val="80000"/>
              </a:lnSpc>
            </a:pPr>
            <a:r>
              <a:rPr lang="en-US" sz="900" smtClean="0"/>
              <a:t>Renases + micirum =&gt; Free only kernel. Still need to pay for stacks.</a:t>
            </a:r>
          </a:p>
          <a:p>
            <a:pPr>
              <a:lnSpc>
                <a:spcPct val="80000"/>
              </a:lnSpc>
            </a:pPr>
            <a:endParaRPr lang="en-US" sz="900" smtClean="0"/>
          </a:p>
          <a:p>
            <a:pPr eaLnBrk="1" hangingPunct="1">
              <a:lnSpc>
                <a:spcPct val="90000"/>
              </a:lnSpc>
            </a:pPr>
            <a:endParaRPr lang="en-US" b="1" smtClean="0"/>
          </a:p>
          <a:p>
            <a:pPr eaLnBrk="1" hangingPunct="1">
              <a:lnSpc>
                <a:spcPct val="90000"/>
              </a:lnSpc>
            </a:pPr>
            <a:endParaRPr lang="en-US" b="1" smtClean="0"/>
          </a:p>
          <a:p>
            <a:pPr eaLnBrk="1" hangingPunct="1">
              <a:lnSpc>
                <a:spcPct val="90000"/>
              </a:lnSpc>
            </a:pPr>
            <a:r>
              <a:rPr lang="en-US" b="1" smtClean="0"/>
              <a:t>PSP: Processor Support Package    BSP: Board Support Package</a:t>
            </a:r>
          </a:p>
          <a:p>
            <a:pPr eaLnBrk="1" hangingPunct="1">
              <a:lnSpc>
                <a:spcPct val="90000"/>
              </a:lnSpc>
            </a:pPr>
            <a:r>
              <a:rPr lang="en-US" b="1" smtClean="0"/>
              <a:t>Fundamentally game changing:  </a:t>
            </a:r>
            <a:r>
              <a:rPr lang="en-US" smtClean="0"/>
              <a:t>Sometimes providers have example code, and pieces of solutions</a:t>
            </a:r>
          </a:p>
          <a:p>
            <a:pPr eaLnBrk="1" hangingPunct="1">
              <a:lnSpc>
                <a:spcPct val="90000"/>
              </a:lnSpc>
            </a:pPr>
            <a:r>
              <a:rPr lang="en-US" sz="1400" b="1" smtClean="0">
                <a:solidFill>
                  <a:schemeClr val="accent1"/>
                </a:solidFill>
              </a:rPr>
              <a:t>MQX is fully backed by Freescale - </a:t>
            </a:r>
            <a:r>
              <a:rPr lang="en-US" smtClean="0"/>
              <a:t> Optimized, Maintain tested code</a:t>
            </a:r>
          </a:p>
          <a:p>
            <a:pPr eaLnBrk="1" hangingPunct="1">
              <a:lnSpc>
                <a:spcPct val="90000"/>
              </a:lnSpc>
            </a:pPr>
            <a:r>
              <a:rPr lang="en-US" smtClean="0"/>
              <a:t>Allows to add Vertical Segment application code like specialized medical stacks (USB PHDC). </a:t>
            </a:r>
          </a:p>
          <a:p>
            <a:pPr eaLnBrk="1" hangingPunct="1">
              <a:lnSpc>
                <a:spcPct val="90000"/>
              </a:lnSpc>
            </a:pPr>
            <a:r>
              <a:rPr lang="en-US" smtClean="0"/>
              <a:t>Simple &amp; Scalable – Reduce Time to Market</a:t>
            </a:r>
          </a:p>
          <a:p>
            <a:pPr eaLnBrk="1" hangingPunct="1">
              <a:lnSpc>
                <a:spcPct val="90000"/>
              </a:lnSpc>
            </a:pPr>
            <a:r>
              <a:rPr lang="en-US" b="1" smtClean="0"/>
              <a:t>Current Results:</a:t>
            </a:r>
          </a:p>
          <a:p>
            <a:pPr eaLnBrk="1" hangingPunct="1">
              <a:lnSpc>
                <a:spcPct val="90000"/>
              </a:lnSpc>
            </a:pPr>
            <a:r>
              <a:rPr lang="en-US" smtClean="0"/>
              <a:t>One of the top downloads at freescale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967163" y="8824913"/>
            <a:ext cx="3035300" cy="463550"/>
          </a:xfrm>
          <a:prstGeom prst="rect">
            <a:avLst/>
          </a:prstGeom>
          <a:noFill/>
          <a:ln w="9525">
            <a:noFill/>
            <a:miter lim="800000"/>
            <a:headEnd/>
            <a:tailEnd/>
          </a:ln>
        </p:spPr>
        <p:txBody>
          <a:bodyPr lIns="93104" tIns="46552" rIns="93104" bIns="46552" anchor="b"/>
          <a:lstStyle/>
          <a:p>
            <a:pPr algn="r" defTabSz="931863"/>
            <a:fld id="{DCEFF5BA-0CFD-4029-8546-C41E4FD96FE9}" type="slidenum">
              <a:rPr lang="en-US" sz="1300">
                <a:solidFill>
                  <a:srgbClr val="000000"/>
                </a:solidFill>
                <a:cs typeface="Arial" pitchFamily="34" charset="0"/>
              </a:rPr>
              <a:pPr algn="r" defTabSz="931863"/>
              <a:t>59</a:t>
            </a:fld>
            <a:endParaRPr lang="en-US" sz="1300">
              <a:solidFill>
                <a:srgbClr val="000000"/>
              </a:solidFill>
              <a:cs typeface="Arial" pitchFamily="34" charset="0"/>
            </a:endParaRPr>
          </a:p>
        </p:txBody>
      </p:sp>
      <p:sp>
        <p:nvSpPr>
          <p:cNvPr id="155651" name="Rectangle 2"/>
          <p:cNvSpPr>
            <a:spLocks noGrp="1" noRot="1" noChangeAspect="1" noChangeArrowheads="1" noTextEdit="1"/>
          </p:cNvSpPr>
          <p:nvPr>
            <p:ph type="sldImg"/>
          </p:nvPr>
        </p:nvSpPr>
        <p:spPr>
          <a:xfrm>
            <a:off x="1177925" y="696913"/>
            <a:ext cx="4646613" cy="3484562"/>
          </a:xfrm>
          <a:ln/>
        </p:spPr>
      </p:sp>
      <p:sp>
        <p:nvSpPr>
          <p:cNvPr id="155652" name="Rectangle 3"/>
          <p:cNvSpPr>
            <a:spLocks noGrp="1" noChangeArrowheads="1"/>
          </p:cNvSpPr>
          <p:nvPr>
            <p:ph type="body" idx="1"/>
          </p:nvPr>
        </p:nvSpPr>
        <p:spPr>
          <a:noFill/>
          <a:ln/>
        </p:spPr>
        <p:txBody>
          <a:bodyPr/>
          <a:lstStyle/>
          <a:p>
            <a:r>
              <a:rPr lang="en-GB" smtClean="0"/>
              <a:t>The tower system is a low cost evaluation and development system. The modular design allows you to plug</a:t>
            </a:r>
          </a:p>
          <a:p>
            <a:r>
              <a:rPr lang="en-GB" smtClean="0"/>
              <a:t>in different peripheral boards as well as different processor boards. With the tower system, you can start </a:t>
            </a:r>
          </a:p>
          <a:p>
            <a:r>
              <a:rPr lang="en-GB" smtClean="0"/>
              <a:t>your software development before designing your own custom board.</a:t>
            </a:r>
          </a:p>
          <a:p>
            <a:r>
              <a:rPr lang="en-GB" smtClean="0"/>
              <a:t>Open source design files, you can design your own tower module to speed development</a:t>
            </a:r>
          </a:p>
          <a:p>
            <a:endParaRPr lang="en-GB" smtClean="0"/>
          </a:p>
          <a:p>
            <a:r>
              <a:rPr lang="en-GB" smtClean="0"/>
              <a:t>Low cost platform for quick evaluation and development</a:t>
            </a:r>
          </a:p>
          <a:p>
            <a:r>
              <a:rPr lang="en-GB" smtClean="0"/>
              <a:t>Modular design allows for re-use of peripheral boards with different MCU/MPU boards</a:t>
            </a:r>
          </a:p>
          <a:p>
            <a:r>
              <a:rPr lang="en-GB" smtClean="0"/>
              <a:t>Open source design files, you can design your own tower module to speed development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Rot="1" noChangeArrowheads="1" noTextEdit="1"/>
          </p:cNvSpPr>
          <p:nvPr>
            <p:ph type="sldImg"/>
          </p:nvPr>
        </p:nvSpPr>
        <p:spPr>
          <a:xfrm>
            <a:off x="1177925" y="695325"/>
            <a:ext cx="4648200" cy="3486150"/>
          </a:xfrm>
          <a:ln/>
        </p:spPr>
      </p:sp>
      <p:sp>
        <p:nvSpPr>
          <p:cNvPr id="100355" name="Rectangle 3"/>
          <p:cNvSpPr>
            <a:spLocks noGrp="1" noChangeArrowheads="1"/>
          </p:cNvSpPr>
          <p:nvPr>
            <p:ph type="body" idx="1"/>
          </p:nvPr>
        </p:nvSpPr>
        <p:spPr>
          <a:xfrm>
            <a:off x="700088" y="4413250"/>
            <a:ext cx="5603875" cy="4181475"/>
          </a:xfrm>
          <a:noFill/>
          <a:ln/>
        </p:spPr>
        <p:txBody>
          <a:bodyPr/>
          <a:lstStyle/>
          <a:p>
            <a:r>
              <a:rPr lang="en-US" smtClean="0">
                <a:latin typeface="Arial Narrow" pitchFamily="34" charset="0"/>
              </a:rPr>
              <a:t>Here is an example of a 3-bit A/D converter. Because it has 3 bits, there are 23 = 8 possible</a:t>
            </a:r>
          </a:p>
          <a:p>
            <a:r>
              <a:rPr lang="en-US" smtClean="0">
                <a:latin typeface="Arial Narrow" pitchFamily="34" charset="0"/>
              </a:rPr>
              <a:t>output codes. The difference between each output code is VREF / 23.</a:t>
            </a:r>
          </a:p>
          <a:p>
            <a:r>
              <a:rPr lang="en-US" smtClean="0">
                <a:latin typeface="Arial Narrow" pitchFamily="34" charset="0"/>
              </a:rPr>
              <a:t>Assuming that the output response has no errors, every time you increase the voltage at the</a:t>
            </a:r>
          </a:p>
          <a:p>
            <a:r>
              <a:rPr lang="en-US" smtClean="0">
                <a:latin typeface="Arial Narrow" pitchFamily="34" charset="0"/>
              </a:rPr>
              <a:t>input by 1 Volt, the output code will increase by one bit. This means, in this example, that the</a:t>
            </a:r>
          </a:p>
          <a:p>
            <a:r>
              <a:rPr lang="en-US" smtClean="0">
                <a:latin typeface="Arial Narrow" pitchFamily="34" charset="0"/>
              </a:rPr>
              <a:t>least significant bit (LSB) represents 1 Volt, which is the smallest increment that this converter</a:t>
            </a:r>
          </a:p>
          <a:p>
            <a:r>
              <a:rPr lang="en-US" smtClean="0">
                <a:latin typeface="Arial Narrow" pitchFamily="34" charset="0"/>
              </a:rPr>
              <a:t>can resolve. For this reason, we can say that the </a:t>
            </a:r>
            <a:r>
              <a:rPr lang="en-US" i="1" smtClean="0">
                <a:latin typeface="Symbol" pitchFamily="18" charset="2"/>
              </a:rPr>
              <a:t>resolution </a:t>
            </a:r>
            <a:r>
              <a:rPr lang="en-US" smtClean="0">
                <a:latin typeface="Arial Narrow" pitchFamily="34" charset="0"/>
              </a:rPr>
              <a:t>of this converter is 1.0V because</a:t>
            </a:r>
          </a:p>
          <a:p>
            <a:r>
              <a:rPr lang="en-US" smtClean="0">
                <a:latin typeface="Arial Narrow" pitchFamily="34" charset="0"/>
              </a:rPr>
              <a:t>we can </a:t>
            </a:r>
            <a:r>
              <a:rPr lang="en-US" i="1" smtClean="0">
                <a:latin typeface="Symbol" pitchFamily="18" charset="2"/>
              </a:rPr>
              <a:t>resolve </a:t>
            </a:r>
            <a:r>
              <a:rPr lang="en-US" smtClean="0">
                <a:latin typeface="Arial Narrow" pitchFamily="34" charset="0"/>
              </a:rPr>
              <a:t>voltages as small as a volt. </a:t>
            </a:r>
            <a:r>
              <a:rPr lang="en-US" i="1" smtClean="0">
                <a:latin typeface="Symbol" pitchFamily="18" charset="2"/>
              </a:rPr>
              <a:t>Resolution </a:t>
            </a:r>
            <a:r>
              <a:rPr lang="en-US" smtClean="0">
                <a:latin typeface="Arial Narrow" pitchFamily="34" charset="0"/>
              </a:rPr>
              <a:t>may also be stated in </a:t>
            </a:r>
            <a:r>
              <a:rPr lang="en-US" i="1" smtClean="0">
                <a:latin typeface="Symbol" pitchFamily="18" charset="2"/>
              </a:rPr>
              <a:t>bits</a:t>
            </a:r>
            <a:r>
              <a:rPr lang="en-US" smtClean="0">
                <a:latin typeface="Arial Narrow" pitchFamily="34" charset="0"/>
              </a:rPr>
              <a:t>.</a:t>
            </a:r>
          </a:p>
          <a:p>
            <a:r>
              <a:rPr lang="en-US" smtClean="0">
                <a:latin typeface="Arial Narrow" pitchFamily="34" charset="0"/>
              </a:rPr>
              <a:t>Note that if you reduce the reference voltage to 0.8V, the LSB would then represent 100mV,</a:t>
            </a:r>
          </a:p>
          <a:p>
            <a:r>
              <a:rPr lang="en-US" smtClean="0">
                <a:latin typeface="Arial Narrow" pitchFamily="34" charset="0"/>
              </a:rPr>
              <a:t>allowing you to measure a smaller range of voltages (0 to 0.8V) with greater accuracy. This is</a:t>
            </a:r>
          </a:p>
          <a:p>
            <a:r>
              <a:rPr lang="en-US" smtClean="0">
                <a:latin typeface="Arial Narrow" pitchFamily="34" charset="0"/>
              </a:rPr>
              <a:t>a common way for our customers to get better precision from a converter without buying a</a:t>
            </a:r>
          </a:p>
          <a:p>
            <a:r>
              <a:rPr lang="en-US" smtClean="0">
                <a:latin typeface="Arial Narrow" pitchFamily="34" charset="0"/>
              </a:rPr>
              <a:t>more expensive, higher resolution converter.</a:t>
            </a:r>
          </a:p>
          <a:p>
            <a:r>
              <a:rPr lang="en-US" smtClean="0">
                <a:latin typeface="Arial Narrow" pitchFamily="34" charset="0"/>
              </a:rPr>
              <a:t>The Resolution of an A/D converter is the number of output bits it has (3 bits, in this example).</a:t>
            </a:r>
          </a:p>
          <a:p>
            <a:r>
              <a:rPr lang="en-US" smtClean="0">
                <a:latin typeface="Arial Narrow" pitchFamily="34" charset="0"/>
              </a:rPr>
              <a:t>Resolution may also be defined as the size of the LSB (Least Significant Bit) or one count (1</a:t>
            </a:r>
          </a:p>
          <a:p>
            <a:r>
              <a:rPr lang="en-US" smtClean="0">
                <a:latin typeface="Arial Narrow" pitchFamily="34" charset="0"/>
              </a:rPr>
              <a:t>Volt, in this example).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n-US" smtClean="0"/>
              <a:t>The TWR-K53N512-KIT is a development tool for the K53 family of Kinetis microcontrollers. This kit is part of the Freescale </a:t>
            </a:r>
          </a:p>
          <a:p>
            <a:r>
              <a:rPr lang="en-US" smtClean="0"/>
              <a:t>Tower System, a modular, reusable development platform that allows designers to get to market faster with packaged evaluation </a:t>
            </a:r>
          </a:p>
          <a:p>
            <a:r>
              <a:rPr lang="en-US" smtClean="0"/>
              <a:t>boards, tools and runtime software. The TWR-K53N512 microcontroller module can operate as a standalone debug tool .</a:t>
            </a:r>
          </a:p>
          <a:p>
            <a:r>
              <a:rPr lang="en-US" smtClean="0"/>
              <a:t>The module provides an interface to the medical expansion connector and TWRPI-SLCD modules. This board can be purchased </a:t>
            </a:r>
          </a:p>
          <a:p>
            <a:r>
              <a:rPr lang="en-US" smtClean="0"/>
              <a:t>separately or as part of  a complete tower system</a:t>
            </a:r>
          </a:p>
        </p:txBody>
      </p:sp>
      <p:sp>
        <p:nvSpPr>
          <p:cNvPr id="15667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7B4FE146-E0A1-481B-832E-9B4C2E16BC31}" type="slidenum">
              <a:rPr lang="en-US" sz="1200"/>
              <a:pPr algn="r" defTabSz="930275"/>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p:spPr>
        <p:txBody>
          <a:bodyPr/>
          <a:lstStyle/>
          <a:p>
            <a:pPr>
              <a:defRPr/>
            </a:pPr>
            <a:r>
              <a:rPr lang="en-GB" dirty="0" err="1" smtClean="0"/>
              <a:t>Kinetis</a:t>
            </a:r>
            <a:r>
              <a:rPr lang="en-GB" dirty="0" smtClean="0"/>
              <a:t> </a:t>
            </a:r>
            <a:r>
              <a:rPr lang="en-GB" dirty="0" err="1" smtClean="0"/>
              <a:t>KwikStik</a:t>
            </a:r>
            <a:r>
              <a:rPr lang="en-GB" dirty="0" smtClean="0"/>
              <a:t> </a:t>
            </a:r>
            <a:endParaRPr lang="en-US" dirty="0" smtClean="0"/>
          </a:p>
          <a:p>
            <a:pPr>
              <a:defRPr/>
            </a:pPr>
            <a:r>
              <a:rPr lang="en-GB" dirty="0" smtClean="0"/>
              <a:t>This is the free board customers will receive for attending today's seminar. </a:t>
            </a:r>
            <a:r>
              <a:rPr lang="en-US" dirty="0" smtClean="0"/>
              <a:t>The </a:t>
            </a:r>
            <a:r>
              <a:rPr lang="en-US" dirty="0" err="1" smtClean="0"/>
              <a:t>KwikStik</a:t>
            </a:r>
            <a:r>
              <a:rPr lang="en-US" dirty="0" smtClean="0"/>
              <a:t> development tool is a </a:t>
            </a:r>
          </a:p>
          <a:p>
            <a:pPr>
              <a:defRPr/>
            </a:pPr>
            <a:r>
              <a:rPr lang="en-US" dirty="0" smtClean="0"/>
              <a:t>low-cost, all-in-one development tool for evaluating, developing and debugging </a:t>
            </a:r>
            <a:r>
              <a:rPr lang="en-US" dirty="0" err="1" smtClean="0"/>
              <a:t>Kinetis</a:t>
            </a:r>
            <a:r>
              <a:rPr lang="en-US" dirty="0" smtClean="0"/>
              <a:t> MCUs. It features the </a:t>
            </a:r>
          </a:p>
          <a:p>
            <a:pPr>
              <a:defRPr/>
            </a:pPr>
            <a:r>
              <a:rPr lang="en-US" dirty="0" smtClean="0"/>
              <a:t>K40X256VLQ100 (144LQFP) MCU with USB, Touch Sensing and Segment LCD functionality. The </a:t>
            </a:r>
            <a:r>
              <a:rPr lang="en-US" dirty="0" err="1" smtClean="0"/>
              <a:t>KwikStik</a:t>
            </a:r>
            <a:r>
              <a:rPr lang="en-US" dirty="0" smtClean="0"/>
              <a:t> development </a:t>
            </a:r>
          </a:p>
          <a:p>
            <a:pPr>
              <a:defRPr/>
            </a:pPr>
            <a:r>
              <a:rPr lang="en-US" dirty="0" smtClean="0"/>
              <a:t>tool can be used standalone or integrated with the Freescale Tower System. The on-board </a:t>
            </a:r>
            <a:r>
              <a:rPr lang="en-US" dirty="0" err="1" smtClean="0"/>
              <a:t>Segger</a:t>
            </a:r>
            <a:r>
              <a:rPr lang="en-US" dirty="0" smtClean="0"/>
              <a:t>™ J-Link™ debug </a:t>
            </a:r>
          </a:p>
          <a:p>
            <a:pPr>
              <a:defRPr/>
            </a:pPr>
            <a:r>
              <a:rPr lang="en-US" dirty="0" smtClean="0"/>
              <a:t>interface allows the user to evaluate the features of the on-board </a:t>
            </a:r>
            <a:r>
              <a:rPr lang="en-US" dirty="0" err="1" smtClean="0"/>
              <a:t>Kinetis</a:t>
            </a:r>
            <a:r>
              <a:rPr lang="en-US" dirty="0" smtClean="0"/>
              <a:t> K40 MCU or to develop, debug and </a:t>
            </a:r>
          </a:p>
          <a:p>
            <a:pPr>
              <a:defRPr/>
            </a:pPr>
            <a:r>
              <a:rPr lang="en-US" dirty="0" smtClean="0"/>
              <a:t>program their own target hardware based on any </a:t>
            </a:r>
            <a:r>
              <a:rPr lang="en-US" dirty="0" err="1" smtClean="0"/>
              <a:t>Kinetis</a:t>
            </a:r>
            <a:r>
              <a:rPr lang="en-US" dirty="0" smtClean="0"/>
              <a:t> MCU.</a:t>
            </a:r>
          </a:p>
          <a:p>
            <a:pPr>
              <a:defRPr/>
            </a:pPr>
            <a:r>
              <a:rPr lang="en-US" b="1" dirty="0" smtClean="0"/>
              <a:t> </a:t>
            </a:r>
            <a:endParaRPr lang="en-US" dirty="0" smtClean="0"/>
          </a:p>
          <a:p>
            <a:pPr>
              <a:defRPr/>
            </a:pPr>
            <a:r>
              <a:rPr lang="en-US" dirty="0" smtClean="0"/>
              <a:t>The </a:t>
            </a:r>
            <a:r>
              <a:rPr lang="en-US" dirty="0" err="1" smtClean="0"/>
              <a:t>KwikStik</a:t>
            </a:r>
            <a:r>
              <a:rPr lang="en-US" dirty="0" smtClean="0"/>
              <a:t> development tool comes pre-flashed with demonstration software to exercise a small portion </a:t>
            </a:r>
          </a:p>
          <a:p>
            <a:pPr>
              <a:defRPr/>
            </a:pPr>
            <a:r>
              <a:rPr lang="en-US" dirty="0" smtClean="0"/>
              <a:t>of the capabilities of the </a:t>
            </a:r>
            <a:r>
              <a:rPr lang="en-US" dirty="0" err="1" smtClean="0"/>
              <a:t>Kinetis</a:t>
            </a:r>
            <a:r>
              <a:rPr lang="en-US" dirty="0" smtClean="0"/>
              <a:t> K40X256 device and the </a:t>
            </a:r>
            <a:r>
              <a:rPr lang="en-US" dirty="0" err="1" smtClean="0"/>
              <a:t>KwikStik</a:t>
            </a:r>
            <a:r>
              <a:rPr lang="en-US" dirty="0" smtClean="0"/>
              <a:t> hardware. </a:t>
            </a:r>
          </a:p>
          <a:p>
            <a:pPr marL="114300" indent="-114300">
              <a:lnSpc>
                <a:spcPct val="85000"/>
              </a:lnSpc>
              <a:buFont typeface="Arial" pitchFamily="34" charset="0"/>
              <a:buNone/>
              <a:defRPr/>
            </a:pPr>
            <a:r>
              <a:rPr lang="en-GB" dirty="0" smtClean="0"/>
              <a:t>Free </a:t>
            </a:r>
            <a:r>
              <a:rPr lang="en-US" dirty="0" smtClean="0"/>
              <a:t>CodeWarrior 10.1 Eclipse-based support with IDE and complimentary C compiler up to 128KB</a:t>
            </a:r>
            <a:endParaRPr lang="en-GB" dirty="0" smtClean="0"/>
          </a:p>
          <a:p>
            <a:pPr marL="114300" indent="-114300">
              <a:lnSpc>
                <a:spcPct val="85000"/>
              </a:lnSpc>
              <a:buFont typeface="Arial" pitchFamily="34" charset="0"/>
              <a:buNone/>
              <a:defRPr/>
            </a:pPr>
            <a:endParaRPr lang="en-GB" dirty="0" smtClean="0">
              <a:solidFill>
                <a:srgbClr val="FF0000"/>
              </a:solidFill>
            </a:endParaRPr>
          </a:p>
          <a:p>
            <a:pPr marL="114300" indent="-114300">
              <a:lnSpc>
                <a:spcPct val="85000"/>
              </a:lnSpc>
              <a:defRPr/>
            </a:pPr>
            <a:endParaRPr lang="en-GB" b="1" dirty="0" smtClean="0">
              <a:solidFill>
                <a:srgbClr val="FF0000"/>
              </a:solidFill>
            </a:endParaRPr>
          </a:p>
        </p:txBody>
      </p:sp>
      <p:sp>
        <p:nvSpPr>
          <p:cNvPr id="157700"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28688"/>
            <a:fld id="{7607CDC2-0F5E-4A17-998B-AA857EFD1559}" type="slidenum">
              <a:rPr lang="en-US" sz="1200"/>
              <a:pPr algn="r" defTabSz="928688"/>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endParaRPr lang="en-US" smtClean="0">
              <a:ea typeface="MS PGothic"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r>
              <a:rPr lang="en-US" sz="2800" smtClean="0">
                <a:solidFill>
                  <a:srgbClr val="0000FF"/>
                </a:solidFill>
                <a:cs typeface="Arial" pitchFamily="34" charset="0"/>
              </a:rPr>
              <a:t>http://faewiki.arrow.com/@api/deki/files/13229/=Kinetis_internal_analog_evaluation.mov</a:t>
            </a:r>
          </a:p>
        </p:txBody>
      </p:sp>
      <p:sp>
        <p:nvSpPr>
          <p:cNvPr id="159748"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655E06DD-868A-44B8-AA74-6E86D5389DCF}" type="slidenum">
              <a:rPr lang="en-US" sz="1200"/>
              <a:pPr algn="r" defTabSz="930275"/>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89038" y="701675"/>
            <a:ext cx="4630737" cy="3473450"/>
          </a:xfrm>
          <a:ln/>
        </p:spPr>
      </p:sp>
      <p:sp>
        <p:nvSpPr>
          <p:cNvPr id="160771" name="Rectangle 3"/>
          <p:cNvSpPr>
            <a:spLocks noGrp="1" noChangeArrowheads="1"/>
          </p:cNvSpPr>
          <p:nvPr>
            <p:ph type="body" idx="1"/>
          </p:nvPr>
        </p:nvSpPr>
        <p:spPr>
          <a:xfrm>
            <a:off x="700088" y="4413250"/>
            <a:ext cx="5603875" cy="4181475"/>
          </a:xfrm>
          <a:noFill/>
          <a:ln/>
        </p:spPr>
        <p:txBody>
          <a:bodyPr lIns="93832" tIns="46918" rIns="93832" bIns="46918"/>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77925" y="695325"/>
            <a:ext cx="4648200" cy="3486150"/>
          </a:xfrm>
          <a:ln/>
        </p:spPr>
      </p:sp>
      <p:sp>
        <p:nvSpPr>
          <p:cNvPr id="161795" name="Notes Placeholder 2"/>
          <p:cNvSpPr>
            <a:spLocks noGrp="1"/>
          </p:cNvSpPr>
          <p:nvPr>
            <p:ph type="body" idx="1"/>
          </p:nvPr>
        </p:nvSpPr>
        <p:spPr>
          <a:xfrm>
            <a:off x="700088" y="4413250"/>
            <a:ext cx="5603875" cy="4181475"/>
          </a:xfrm>
          <a:noFill/>
          <a:ln/>
        </p:spPr>
        <p:txBody>
          <a:bodyPr lIns="93832" tIns="46918" rIns="93832" bIns="46918"/>
          <a:lstStyle/>
          <a:p>
            <a:pPr>
              <a:buFontTx/>
              <a:buChar char="-"/>
            </a:pPr>
            <a:r>
              <a:rPr lang="en-US" smtClean="0"/>
              <a:t> The LTC Analog Playground Board contains four mixed signal devices from Linear Technology</a:t>
            </a:r>
          </a:p>
          <a:p>
            <a:pPr>
              <a:buFontTx/>
              <a:buChar char="-"/>
            </a:pPr>
            <a:r>
              <a:rPr lang="en-US" smtClean="0"/>
              <a:t> Also contains a boost converter to generate the board suplies and a voltage reference for the ADC and DACs </a:t>
            </a:r>
          </a:p>
        </p:txBody>
      </p:sp>
      <p:sp>
        <p:nvSpPr>
          <p:cNvPr id="16179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1430" tIns="45714" rIns="91430" bIns="45714"/>
          <a:lstStyle/>
          <a:p>
            <a:pPr defTabSz="927100"/>
            <a:fld id="{01C64F14-6743-451E-A3A8-3F63AA048B6E}" type="slidenum">
              <a:rPr lang="en-US" sz="1600">
                <a:solidFill>
                  <a:schemeClr val="bg1"/>
                </a:solidFill>
                <a:latin typeface="Linear Avant Garde" pitchFamily="50" charset="0"/>
              </a:rPr>
              <a:pPr defTabSz="927100"/>
              <a:t>65</a:t>
            </a:fld>
            <a:endParaRPr lang="en-US" sz="1600">
              <a:solidFill>
                <a:schemeClr val="bg1"/>
              </a:solidFill>
              <a:latin typeface="Linear Avant Garde" pitchFamily="50"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Rot="1" noChangeArrowheads="1" noTextEdit="1"/>
          </p:cNvSpPr>
          <p:nvPr>
            <p:ph type="sldImg"/>
          </p:nvPr>
        </p:nvSpPr>
        <p:spPr>
          <a:xfrm>
            <a:off x="1177925" y="695325"/>
            <a:ext cx="4648200" cy="3486150"/>
          </a:xfrm>
          <a:ln/>
        </p:spPr>
      </p:sp>
      <p:sp>
        <p:nvSpPr>
          <p:cNvPr id="162819" name="Rectangle 3"/>
          <p:cNvSpPr>
            <a:spLocks noGrp="1" noChangeArrowheads="1"/>
          </p:cNvSpPr>
          <p:nvPr>
            <p:ph type="body" idx="1"/>
          </p:nvPr>
        </p:nvSpPr>
        <p:spPr>
          <a:xfrm>
            <a:off x="700088" y="4413250"/>
            <a:ext cx="5603875" cy="4181475"/>
          </a:xfrm>
          <a:noFill/>
          <a:ln/>
        </p:spPr>
        <p:txBody>
          <a:bodyPr lIns="93832" tIns="46918" rIns="93832" bIns="46918"/>
          <a:lstStyle/>
          <a:p>
            <a:r>
              <a:rPr lang="en-US" smtClean="0"/>
              <a:t>Emphasize that any quickeval board can be connected to the four quickeval connectors on the board.</a:t>
            </a:r>
          </a:p>
          <a:p>
            <a:endParaRPr lang="en-US" smtClean="0"/>
          </a:p>
          <a:p>
            <a:r>
              <a:rPr lang="en-US" smtClean="0"/>
              <a:t>www.linear.com/quikevaldemo (CHECK THIS LINK!)</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77925" y="695325"/>
            <a:ext cx="4648200" cy="3486150"/>
          </a:xfrm>
          <a:ln/>
        </p:spPr>
      </p:sp>
      <p:sp>
        <p:nvSpPr>
          <p:cNvPr id="163843" name="Notes Placeholder 2"/>
          <p:cNvSpPr>
            <a:spLocks noGrp="1"/>
          </p:cNvSpPr>
          <p:nvPr>
            <p:ph type="body" idx="1"/>
          </p:nvPr>
        </p:nvSpPr>
        <p:spPr>
          <a:xfrm>
            <a:off x="700088" y="4413250"/>
            <a:ext cx="5603875" cy="4181475"/>
          </a:xfrm>
          <a:noFill/>
          <a:ln/>
        </p:spPr>
        <p:txBody>
          <a:bodyPr lIns="93820" tIns="46912" rIns="93820" bIns="46912"/>
          <a:lstStyle/>
          <a:p>
            <a:pPr>
              <a:spcBef>
                <a:spcPct val="0"/>
              </a:spcBef>
            </a:pPr>
            <a:r>
              <a:rPr lang="en-US" sz="800" smtClean="0"/>
              <a:t>Vast Selection of Linear Technology Boards that can Plug-N-Play into the LTC Peripheral Plug-in Module. You can order those board through Arrow &amp; LTC. </a:t>
            </a:r>
          </a:p>
        </p:txBody>
      </p:sp>
      <p:sp>
        <p:nvSpPr>
          <p:cNvPr id="163844"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1418" tIns="45708" rIns="91418" bIns="45708"/>
          <a:lstStyle/>
          <a:p>
            <a:pPr defTabSz="925513"/>
            <a:fld id="{3E0C6215-71E5-423D-9AEA-1F4398DFDE25}" type="slidenum">
              <a:rPr lang="en-US" sz="1600">
                <a:solidFill>
                  <a:schemeClr val="bg1"/>
                </a:solidFill>
                <a:latin typeface="Linear Avant Garde" pitchFamily="50" charset="0"/>
              </a:rPr>
              <a:pPr defTabSz="925513"/>
              <a:t>67</a:t>
            </a:fld>
            <a:endParaRPr lang="en-US" sz="1600">
              <a:solidFill>
                <a:schemeClr val="bg1"/>
              </a:solidFill>
              <a:latin typeface="Linear Avant Garde" pitchFamily="50"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79513" y="696913"/>
            <a:ext cx="4646612" cy="3484562"/>
          </a:xfrm>
          <a:ln/>
        </p:spPr>
      </p:sp>
      <p:sp>
        <p:nvSpPr>
          <p:cNvPr id="164867" name="Notes Placeholder 2"/>
          <p:cNvSpPr>
            <a:spLocks noGrp="1"/>
          </p:cNvSpPr>
          <p:nvPr>
            <p:ph type="body" idx="1"/>
          </p:nvPr>
        </p:nvSpPr>
        <p:spPr>
          <a:xfrm>
            <a:off x="933450" y="4413250"/>
            <a:ext cx="5137150" cy="4179888"/>
          </a:xfrm>
          <a:noFill/>
          <a:ln/>
        </p:spPr>
        <p:txBody>
          <a:bodyPr lIns="92784" tIns="46392" rIns="92784" bIns="46392"/>
          <a:lstStyle/>
          <a:p>
            <a:pPr eaLnBrk="1" hangingPunct="1"/>
            <a:r>
              <a:rPr lang="en-US" smtClean="0"/>
              <a:t>This slide talks about the Ics from LTC on the playground board. The LTC2498 is part of a family of 1-16 channel, 16-bit and 24-bit delta-sigma ADCs. Perfect for portable medical applications.</a:t>
            </a:r>
          </a:p>
          <a:p>
            <a:pPr eaLnBrk="1" hangingPunct="1"/>
            <a:endParaRPr lang="en-US" smtClean="0"/>
          </a:p>
        </p:txBody>
      </p:sp>
      <p:sp>
        <p:nvSpPr>
          <p:cNvPr id="164868" name="Slide Number Placeholder 3"/>
          <p:cNvSpPr txBox="1">
            <a:spLocks noGrp="1"/>
          </p:cNvSpPr>
          <p:nvPr/>
        </p:nvSpPr>
        <p:spPr bwMode="auto">
          <a:xfrm>
            <a:off x="3968750" y="8824913"/>
            <a:ext cx="3035300" cy="465137"/>
          </a:xfrm>
          <a:prstGeom prst="rect">
            <a:avLst/>
          </a:prstGeom>
          <a:noFill/>
          <a:ln w="9525">
            <a:noFill/>
            <a:miter lim="800000"/>
            <a:headEnd/>
            <a:tailEnd/>
          </a:ln>
        </p:spPr>
        <p:txBody>
          <a:bodyPr lIns="92784" tIns="46392" rIns="92784" bIns="46392" anchor="b"/>
          <a:lstStyle/>
          <a:p>
            <a:pPr algn="r" defTabSz="927100"/>
            <a:fld id="{E47C2590-F5DA-44ED-8D52-5E01C286F079}" type="slidenum">
              <a:rPr lang="en-US" sz="1200"/>
              <a:pPr algn="r" defTabSz="927100"/>
              <a:t>68</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179513" y="696913"/>
            <a:ext cx="4646612" cy="3484562"/>
          </a:xfrm>
          <a:ln/>
        </p:spPr>
      </p:sp>
      <p:sp>
        <p:nvSpPr>
          <p:cNvPr id="165891" name="Notes Placeholder 2"/>
          <p:cNvSpPr>
            <a:spLocks noGrp="1"/>
          </p:cNvSpPr>
          <p:nvPr>
            <p:ph type="body" idx="1"/>
          </p:nvPr>
        </p:nvSpPr>
        <p:spPr>
          <a:xfrm>
            <a:off x="933450" y="4413250"/>
            <a:ext cx="5137150" cy="4179888"/>
          </a:xfrm>
          <a:noFill/>
          <a:ln/>
        </p:spPr>
        <p:txBody>
          <a:bodyPr lIns="92784" tIns="46392" rIns="92784" bIns="46392"/>
          <a:lstStyle/>
          <a:p>
            <a:pPr eaLnBrk="1" hangingPunct="1"/>
            <a:r>
              <a:rPr lang="en-US" smtClean="0"/>
              <a:t>The LTC2498 is part of a family of 1-16 channel, 16-bit and 24-bit delta-sigma ADCs. Perfect for portable medical applications.</a:t>
            </a:r>
          </a:p>
          <a:p>
            <a:pPr eaLnBrk="1" hangingPunct="1"/>
            <a:endParaRPr lang="en-US" smtClean="0"/>
          </a:p>
          <a:p>
            <a:pPr eaLnBrk="1" hangingPunct="1"/>
            <a:r>
              <a:rPr lang="en-US" smtClean="0"/>
              <a:t>The LTC2498 features the Easy Drive technology from Linear Technology which enables rail to rail inputs with zero differential input current.</a:t>
            </a:r>
          </a:p>
          <a:p>
            <a:pPr eaLnBrk="1" hangingPunct="1"/>
            <a:endParaRPr lang="en-US" smtClean="0"/>
          </a:p>
          <a:p>
            <a:pPr eaLnBrk="1" hangingPunct="1"/>
            <a:r>
              <a:rPr lang="en-US" smtClean="0"/>
              <a:t>Also includes an internal temperature sensor.  A thermocouple can also be attached for external measurements.</a:t>
            </a:r>
          </a:p>
          <a:p>
            <a:pPr eaLnBrk="1" hangingPunct="1"/>
            <a:endParaRPr lang="en-US" smtClean="0"/>
          </a:p>
          <a:p>
            <a:pPr eaLnBrk="1" hangingPunct="1"/>
            <a:r>
              <a:rPr lang="en-US" smtClean="0"/>
              <a:t>Where used: Spectometer, Chromotography, Oxygen Sensor , RTD Instrument, Moisture Analyzer, Datalogger , Industrial oven, Medical bed, Temp Controller, Building automation, Hydrid fuel cell, Solar Charger, Injector System, Strain Gauge, Heat Tracer Controller , CRYOCOOLER, Liquifier , Gas Meter, Flight Sim , 4-20mA LOOP, Ultra Low Temperature Freezer, Pressure sensor </a:t>
            </a:r>
          </a:p>
          <a:p>
            <a:pPr eaLnBrk="1" hangingPunct="1"/>
            <a:endParaRPr lang="en-US" smtClean="0"/>
          </a:p>
          <a:p>
            <a:pPr eaLnBrk="1" hangingPunct="1"/>
            <a:endParaRPr lang="en-US" smtClean="0"/>
          </a:p>
        </p:txBody>
      </p:sp>
      <p:sp>
        <p:nvSpPr>
          <p:cNvPr id="165892" name="Slide Number Placeholder 3"/>
          <p:cNvSpPr txBox="1">
            <a:spLocks noGrp="1"/>
          </p:cNvSpPr>
          <p:nvPr/>
        </p:nvSpPr>
        <p:spPr bwMode="auto">
          <a:xfrm>
            <a:off x="3968750" y="8824913"/>
            <a:ext cx="3035300" cy="465137"/>
          </a:xfrm>
          <a:prstGeom prst="rect">
            <a:avLst/>
          </a:prstGeom>
          <a:noFill/>
          <a:ln w="9525">
            <a:noFill/>
            <a:miter lim="800000"/>
            <a:headEnd/>
            <a:tailEnd/>
          </a:ln>
        </p:spPr>
        <p:txBody>
          <a:bodyPr lIns="92784" tIns="46392" rIns="92784" bIns="46392" anchor="b"/>
          <a:lstStyle/>
          <a:p>
            <a:pPr algn="r" defTabSz="927100"/>
            <a:fld id="{BB842860-9C95-4B2D-A26D-4984771D0A47}" type="slidenum">
              <a:rPr lang="en-US" sz="1200"/>
              <a:pPr algn="r" defTabSz="927100"/>
              <a:t>69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Rot="1" noChangeArrowheads="1" noTextEdit="1"/>
          </p:cNvSpPr>
          <p:nvPr>
            <p:ph type="sldImg"/>
          </p:nvPr>
        </p:nvSpPr>
        <p:spPr>
          <a:xfrm>
            <a:off x="1177925" y="695325"/>
            <a:ext cx="4648200" cy="3486150"/>
          </a:xfrm>
          <a:ln/>
        </p:spPr>
      </p:sp>
      <p:sp>
        <p:nvSpPr>
          <p:cNvPr id="101379" name="Rectangle 3"/>
          <p:cNvSpPr>
            <a:spLocks noGrp="1" noChangeArrowheads="1"/>
          </p:cNvSpPr>
          <p:nvPr>
            <p:ph type="body" idx="1"/>
          </p:nvPr>
        </p:nvSpPr>
        <p:spPr>
          <a:xfrm>
            <a:off x="700088" y="4413250"/>
            <a:ext cx="5603875" cy="4181475"/>
          </a:xfrm>
          <a:noFill/>
          <a:ln/>
        </p:spPr>
        <p:txBody>
          <a:bodyPr/>
          <a:lstStyle/>
          <a:p>
            <a:r>
              <a:rPr lang="en-US" smtClean="0">
                <a:latin typeface="Courier New" pitchFamily="49" charset="0"/>
                <a:cs typeface="Courier New" pitchFamily="49" charset="0"/>
              </a:rPr>
              <a:t>A DAC converts an </a:t>
            </a:r>
            <a:r>
              <a:rPr lang="en-US" smtClean="0">
                <a:latin typeface="Courier New" pitchFamily="49" charset="0"/>
                <a:cs typeface="Courier New" pitchFamily="49" charset="0"/>
                <a:hlinkClick r:id="rId3" tooltip="Abstract object"/>
              </a:rPr>
              <a:t>abstract</a:t>
            </a:r>
            <a:r>
              <a:rPr lang="en-US" smtClean="0">
                <a:latin typeface="Courier New" pitchFamily="49" charset="0"/>
                <a:cs typeface="Courier New" pitchFamily="49" charset="0"/>
              </a:rPr>
              <a:t> finite-precision number (usually a </a:t>
            </a:r>
            <a:r>
              <a:rPr lang="en-US" smtClean="0">
                <a:latin typeface="Courier New" pitchFamily="49" charset="0"/>
                <a:cs typeface="Courier New" pitchFamily="49" charset="0"/>
                <a:hlinkClick r:id="rId4" tooltip="Fixed-point arithmetic"/>
              </a:rPr>
              <a:t>fixed-point</a:t>
            </a:r>
            <a:r>
              <a:rPr lang="en-US" smtClean="0">
                <a:latin typeface="Courier New" pitchFamily="49" charset="0"/>
                <a:cs typeface="Courier New" pitchFamily="49" charset="0"/>
              </a:rPr>
              <a:t> </a:t>
            </a:r>
            <a:r>
              <a:rPr lang="en-US" smtClean="0">
                <a:solidFill>
                  <a:srgbClr val="FFFFFF"/>
                </a:solidFill>
                <a:latin typeface="Courier New" pitchFamily="49" charset="0"/>
                <a:cs typeface="Courier New" pitchFamily="49" charset="0"/>
                <a:hlinkClick r:id="rId5" tooltip="Binary number"/>
              </a:rPr>
              <a:t>binary number</a:t>
            </a:r>
            <a:r>
              <a:rPr lang="en-US" smtClean="0">
                <a:latin typeface="Courier New" pitchFamily="49" charset="0"/>
                <a:cs typeface="Courier New" pitchFamily="49" charset="0"/>
              </a:rPr>
              <a:t>) into a physical quantity (e.g., a </a:t>
            </a:r>
            <a:r>
              <a:rPr lang="en-US" smtClean="0">
                <a:latin typeface="Courier New" pitchFamily="49" charset="0"/>
                <a:cs typeface="Courier New" pitchFamily="49" charset="0"/>
                <a:hlinkClick r:id="rId6" tooltip="Voltage"/>
              </a:rPr>
              <a:t>voltage</a:t>
            </a:r>
            <a:r>
              <a:rPr lang="en-US" smtClean="0">
                <a:latin typeface="Courier New" pitchFamily="49" charset="0"/>
                <a:cs typeface="Courier New" pitchFamily="49" charset="0"/>
              </a:rPr>
              <a:t> or a </a:t>
            </a:r>
            <a:r>
              <a:rPr lang="en-US" smtClean="0">
                <a:latin typeface="Courier New" pitchFamily="49" charset="0"/>
                <a:cs typeface="Courier New" pitchFamily="49" charset="0"/>
                <a:hlinkClick r:id="rId7" tooltip="Pressure"/>
              </a:rPr>
              <a:t>pressure</a:t>
            </a:r>
            <a:r>
              <a:rPr lang="en-US" smtClean="0">
                <a:latin typeface="Courier New" pitchFamily="49" charset="0"/>
                <a:cs typeface="Courier New" pitchFamily="49" charset="0"/>
              </a:rPr>
              <a:t>). In particular, DACs are often used to convert finite-precision </a:t>
            </a:r>
            <a:r>
              <a:rPr lang="en-US" smtClean="0">
                <a:latin typeface="Courier New" pitchFamily="49" charset="0"/>
                <a:cs typeface="Courier New" pitchFamily="49" charset="0"/>
                <a:hlinkClick r:id="rId8" tooltip="Time series"/>
              </a:rPr>
              <a:t>time series</a:t>
            </a:r>
            <a:r>
              <a:rPr lang="en-US" smtClean="0">
                <a:latin typeface="Courier New" pitchFamily="49" charset="0"/>
                <a:cs typeface="Courier New" pitchFamily="49" charset="0"/>
              </a:rPr>
              <a:t> data to a continually varying physical </a:t>
            </a:r>
            <a:r>
              <a:rPr lang="en-US" smtClean="0">
                <a:latin typeface="Courier New" pitchFamily="49" charset="0"/>
                <a:cs typeface="Courier New" pitchFamily="49" charset="0"/>
                <a:hlinkClick r:id="rId9" tooltip="Signal (electronics)"/>
              </a:rPr>
              <a:t>signal</a:t>
            </a:r>
            <a:r>
              <a:rPr lang="en-US" smtClean="0">
                <a:latin typeface="Courier New" pitchFamily="49" charset="0"/>
                <a:cs typeface="Courier New" pitchFamily="49" charset="0"/>
              </a:rPr>
              <a:t>.</a:t>
            </a:r>
          </a:p>
          <a:p>
            <a:r>
              <a:rPr lang="en-US" smtClean="0">
                <a:latin typeface="Courier New" pitchFamily="49" charset="0"/>
                <a:cs typeface="Courier New" pitchFamily="49" charset="0"/>
              </a:rPr>
              <a:t>The most common types of electronic DACs:</a:t>
            </a:r>
          </a:p>
          <a:p>
            <a:pPr>
              <a:buFontTx/>
              <a:buChar char="•"/>
            </a:pPr>
            <a:r>
              <a:rPr lang="en-US" smtClean="0">
                <a:latin typeface="Courier New" pitchFamily="49" charset="0"/>
                <a:cs typeface="Courier New" pitchFamily="49" charset="0"/>
              </a:rPr>
              <a:t>The </a:t>
            </a:r>
            <a:r>
              <a:rPr lang="en-US" smtClean="0">
                <a:latin typeface="Courier New" pitchFamily="49" charset="0"/>
                <a:cs typeface="Courier New" pitchFamily="49" charset="0"/>
                <a:hlinkClick r:id="rId10" tooltip="Pulse-width modulation"/>
              </a:rPr>
              <a:t>pulse-width modulator</a:t>
            </a:r>
            <a:r>
              <a:rPr lang="en-US" smtClean="0">
                <a:latin typeface="Courier New" pitchFamily="49" charset="0"/>
                <a:cs typeface="Courier New" pitchFamily="49" charset="0"/>
              </a:rPr>
              <a:t>, the simplest DAC type. A stable </a:t>
            </a:r>
            <a:r>
              <a:rPr lang="en-US" smtClean="0">
                <a:solidFill>
                  <a:srgbClr val="FFFFFF"/>
                </a:solidFill>
                <a:latin typeface="Courier New" pitchFamily="49" charset="0"/>
                <a:cs typeface="Courier New" pitchFamily="49" charset="0"/>
                <a:hlinkClick r:id="rId11" tooltip="Current (electricity)"/>
              </a:rPr>
              <a:t>current</a:t>
            </a:r>
            <a:r>
              <a:rPr lang="en-US" smtClean="0">
                <a:latin typeface="Courier New" pitchFamily="49" charset="0"/>
                <a:cs typeface="Courier New" pitchFamily="49" charset="0"/>
              </a:rPr>
              <a:t> or </a:t>
            </a:r>
            <a:r>
              <a:rPr lang="en-US" smtClean="0">
                <a:latin typeface="Courier New" pitchFamily="49" charset="0"/>
                <a:cs typeface="Courier New" pitchFamily="49" charset="0"/>
                <a:hlinkClick r:id="rId6" tooltip="Voltage"/>
              </a:rPr>
              <a:t>voltage</a:t>
            </a:r>
            <a:r>
              <a:rPr lang="en-US" smtClean="0">
                <a:latin typeface="Courier New" pitchFamily="49" charset="0"/>
                <a:cs typeface="Courier New" pitchFamily="49" charset="0"/>
              </a:rPr>
              <a:t> is switched into a low-pass </a:t>
            </a:r>
            <a:r>
              <a:rPr lang="en-US" smtClean="0">
                <a:solidFill>
                  <a:srgbClr val="FFFFFF"/>
                </a:solidFill>
                <a:latin typeface="Courier New" pitchFamily="49" charset="0"/>
                <a:cs typeface="Courier New" pitchFamily="49" charset="0"/>
                <a:hlinkClick r:id="rId12" tooltip="Analog filter"/>
              </a:rPr>
              <a:t>analog filter</a:t>
            </a:r>
            <a:r>
              <a:rPr lang="en-US" smtClean="0">
                <a:latin typeface="Courier New" pitchFamily="49" charset="0"/>
                <a:cs typeface="Courier New" pitchFamily="49" charset="0"/>
              </a:rPr>
              <a:t> with a duration determined by the digital input code. This technique is often used for electric motor speed control, but has many other applications as well.</a:t>
            </a:r>
          </a:p>
          <a:p>
            <a:endParaRPr lang="en-US" smtClean="0">
              <a:latin typeface="Arial Narrow"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E77EE894-45FF-4A46-808B-6EB44FCDE6C6}" type="slidenum">
              <a:rPr lang="en-US" sz="1200">
                <a:cs typeface="Arial" pitchFamily="34" charset="0"/>
              </a:rPr>
              <a:pPr algn="r" defTabSz="930275"/>
              <a:t>70</a:t>
            </a:fld>
            <a:endParaRPr lang="en-US" sz="1200">
              <a:cs typeface="Arial" pitchFamily="34" charset="0"/>
            </a:endParaRPr>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US" smtClean="0"/>
              <a:t>This slide gives you an overview LTC Delta Sigma ADCs family offering. The LTC2498 belongs to the Easy drive delta sigma ADC family.</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FCCF18F1-69AA-4B80-A628-1B422CAEF4D6}" type="slidenum">
              <a:rPr lang="en-US" sz="1200">
                <a:cs typeface="Arial" pitchFamily="34" charset="0"/>
              </a:rPr>
              <a:pPr algn="r" defTabSz="930275"/>
              <a:t>71</a:t>
            </a:fld>
            <a:endParaRPr lang="en-US" sz="1200">
              <a:cs typeface="Arial" pitchFamily="34" charset="0"/>
            </a:endParaRPr>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en-US" smtClean="0"/>
              <a:t>This slide gives an overview of the entire Easy Drive 1-channel to 16-channel Delta Sigma ADCs. The LTC2498 is a 8-/16-channel Differential or Single-Ended 24-bit Delta Sigma ADC.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12049125" y="-11985625"/>
            <a:ext cx="12039600" cy="12682538"/>
          </a:xfrm>
          <a:prstGeom prst="rect">
            <a:avLst/>
          </a:prstGeom>
          <a:solidFill>
            <a:srgbClr val="FFFFFF"/>
          </a:solidFill>
          <a:ln w="9360">
            <a:solidFill>
              <a:srgbClr val="000000"/>
            </a:solidFill>
            <a:miter lim="800000"/>
            <a:headEnd/>
            <a:tailEnd/>
          </a:ln>
        </p:spPr>
        <p:txBody>
          <a:bodyPr wrap="none" lIns="92784" tIns="46392" rIns="92784" bIns="46392" anchor="ctr"/>
          <a:lstStyle/>
          <a:p>
            <a:pPr defTabSz="927100"/>
            <a:endParaRPr lang="en-US" sz="1600">
              <a:solidFill>
                <a:schemeClr val="bg1"/>
              </a:solidFill>
              <a:latin typeface="Linear Avant Garde" pitchFamily="50" charset="0"/>
            </a:endParaRPr>
          </a:p>
        </p:txBody>
      </p:sp>
      <p:sp>
        <p:nvSpPr>
          <p:cNvPr id="168963" name="Rectangle 3"/>
          <p:cNvSpPr>
            <a:spLocks noChangeArrowheads="1"/>
          </p:cNvSpPr>
          <p:nvPr>
            <p:ph type="body"/>
          </p:nvPr>
        </p:nvSpPr>
        <p:spPr>
          <a:xfrm>
            <a:off x="700088" y="4413250"/>
            <a:ext cx="5589587" cy="4167188"/>
          </a:xfrm>
          <a:noFill/>
          <a:ln/>
        </p:spPr>
        <p:txBody>
          <a:bodyPr wrap="none" lIns="93832" tIns="46918" rIns="93832" bIns="46918" anchor="ctr"/>
          <a:lstStyle/>
          <a:p>
            <a:r>
              <a:rPr lang="en-US" smtClean="0"/>
              <a:t>Additional circuitry for conditioning not needed for easy drive delta sigmas anymore.</a:t>
            </a:r>
          </a:p>
          <a:p>
            <a:endParaRPr lang="en-US" smtClean="0"/>
          </a:p>
          <a:p>
            <a:r>
              <a:rPr lang="en-US" smtClean="0">
                <a:solidFill>
                  <a:srgbClr val="000000"/>
                </a:solidFill>
                <a:latin typeface="Linear Helv Cond" charset="0"/>
              </a:rPr>
              <a:t>The LTC2498 combines a high precision delta-sigma ADC with an automatic, differential, input current cancellation front end. A proprietary front end passive sampling network transparently removes the differential input current. This enables external RC networks and high impedance sensors to directly interface to the LTC2498 without external amplifiers. The remaining common mode input current is eliminated by either balancing the differential input impedances or setting the common mode input equal to the common mode reference (see the Automatic Differential Input Current Cancellation section). This unique architecture does not require on-chip buffers thereby enabling signals to swing beyond ground or up to VCC. Moreover, the cancellation does not interfere with the transparent offset and full-scale auto-calibration and the absolute accuracy (full-scale + offset + linearity + drift) is maintained even with external RC networks.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Rot="1" noChangeArrowheads="1" noTextEdit="1"/>
          </p:cNvSpPr>
          <p:nvPr>
            <p:ph type="sldImg"/>
          </p:nvPr>
        </p:nvSpPr>
        <p:spPr>
          <a:xfrm>
            <a:off x="1189038" y="701675"/>
            <a:ext cx="4630737" cy="3473450"/>
          </a:xfrm>
          <a:ln/>
        </p:spPr>
      </p:sp>
      <p:sp>
        <p:nvSpPr>
          <p:cNvPr id="169987" name="Rectangle 3"/>
          <p:cNvSpPr>
            <a:spLocks noGrp="1" noChangeArrowheads="1"/>
          </p:cNvSpPr>
          <p:nvPr>
            <p:ph type="body" idx="1"/>
          </p:nvPr>
        </p:nvSpPr>
        <p:spPr>
          <a:xfrm>
            <a:off x="933450" y="4413250"/>
            <a:ext cx="5137150" cy="4181475"/>
          </a:xfrm>
          <a:noFill/>
          <a:ln/>
        </p:spPr>
        <p:txBody>
          <a:bodyPr/>
          <a:lstStyle/>
          <a:p>
            <a:r>
              <a:rPr lang="en-US" smtClean="0"/>
              <a:t>The LTC1859 allows the user to select from four different input ranges using software. This gets rid of the need for expensive amp/resistor networks or manually switching jumpers to change input ranges. </a:t>
            </a:r>
          </a:p>
          <a:p>
            <a:endParaRPr lang="en-US" smtClean="0"/>
          </a:p>
          <a:p>
            <a:r>
              <a:rPr lang="en-US" sz="800" smtClean="0"/>
              <a:t>Best DC spec is INL (3LSB max)</a:t>
            </a:r>
          </a:p>
          <a:p>
            <a:r>
              <a:rPr lang="en-US" sz="800" smtClean="0"/>
              <a:t>millivolts of offset (2mV in 5V range)</a:t>
            </a:r>
          </a:p>
          <a:p>
            <a:r>
              <a:rPr lang="en-US" sz="800" smtClean="0"/>
              <a:t>0.1% gain accuracy</a:t>
            </a:r>
          </a:p>
          <a:p>
            <a:r>
              <a:rPr lang="en-US" sz="800" smtClean="0"/>
              <a:t>Good AC performance to 10kHz (“full linear bandwidth”)</a:t>
            </a:r>
          </a:p>
          <a:p>
            <a:r>
              <a:rPr lang="en-US" sz="800" smtClean="0"/>
              <a:t>1MHz “full power bandwidth” – must consider noise to this frequency and beyond.</a:t>
            </a:r>
          </a:p>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54BA171D-03A5-4870-83E1-63481ED7F5A2}" type="slidenum">
              <a:rPr lang="en-US" sz="1200">
                <a:cs typeface="Arial" pitchFamily="34" charset="0"/>
              </a:rPr>
              <a:pPr algn="r" defTabSz="930275"/>
              <a:t>74</a:t>
            </a:fld>
            <a:endParaRPr lang="en-US" sz="1200">
              <a:cs typeface="Arial" pitchFamily="34" charset="0"/>
            </a:endParaRPr>
          </a:p>
        </p:txBody>
      </p:sp>
      <p:sp>
        <p:nvSpPr>
          <p:cNvPr id="171011" name="Slide Image Placeholder 1"/>
          <p:cNvSpPr>
            <a:spLocks noGrp="1" noRot="1" noChangeAspect="1" noTextEdit="1"/>
          </p:cNvSpPr>
          <p:nvPr>
            <p:ph type="sldImg"/>
          </p:nvPr>
        </p:nvSpPr>
        <p:spPr>
          <a:xfrm>
            <a:off x="1177925" y="695325"/>
            <a:ext cx="4648200" cy="3486150"/>
          </a:xfrm>
          <a:ln/>
        </p:spPr>
      </p:sp>
      <p:sp>
        <p:nvSpPr>
          <p:cNvPr id="171012" name="Notes Placeholder 2"/>
          <p:cNvSpPr>
            <a:spLocks noGrp="1"/>
          </p:cNvSpPr>
          <p:nvPr>
            <p:ph type="body" idx="1"/>
          </p:nvPr>
        </p:nvSpPr>
        <p:spPr>
          <a:xfrm>
            <a:off x="700088" y="4413250"/>
            <a:ext cx="5603875" cy="4181475"/>
          </a:xfrm>
          <a:noFill/>
          <a:ln/>
        </p:spPr>
        <p:txBody>
          <a:bodyPr lIns="93820" tIns="46912" rIns="93820" bIns="46912"/>
          <a:lstStyle/>
          <a:p>
            <a:pPr eaLnBrk="1" hangingPunct="1"/>
            <a:r>
              <a:rPr lang="en-US" smtClean="0"/>
              <a:t>This slides gives you an overview the 12-bit to 18-bit SAR ADC portfolio that LTC has to offer to customers.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1192213" y="701675"/>
            <a:ext cx="4625975" cy="3473450"/>
          </a:xfrm>
          <a:prstGeom prst="rect">
            <a:avLst/>
          </a:prstGeom>
          <a:solidFill>
            <a:srgbClr val="FFFFFF"/>
          </a:solidFill>
          <a:ln w="9525">
            <a:solidFill>
              <a:srgbClr val="000000"/>
            </a:solidFill>
            <a:miter lim="800000"/>
            <a:headEnd/>
            <a:tailEnd/>
          </a:ln>
        </p:spPr>
        <p:txBody>
          <a:bodyPr wrap="none" lIns="92784" tIns="46392" rIns="92784" bIns="46392" anchor="ctr"/>
          <a:lstStyle/>
          <a:p>
            <a:pPr defTabSz="927100"/>
            <a:endParaRPr lang="en-US" sz="1600">
              <a:solidFill>
                <a:schemeClr val="bg1"/>
              </a:solidFill>
              <a:latin typeface="Linear Avant Garde" pitchFamily="50" charset="0"/>
            </a:endParaRPr>
          </a:p>
        </p:txBody>
      </p:sp>
      <p:sp>
        <p:nvSpPr>
          <p:cNvPr id="172035" name="Text Box 3"/>
          <p:cNvSpPr>
            <a:spLocks noChangeArrowheads="1"/>
          </p:cNvSpPr>
          <p:nvPr>
            <p:ph type="body"/>
          </p:nvPr>
        </p:nvSpPr>
        <p:spPr>
          <a:xfrm>
            <a:off x="933450" y="4414838"/>
            <a:ext cx="5138738" cy="4179887"/>
          </a:xfrm>
          <a:noFill/>
          <a:ln/>
        </p:spPr>
        <p:txBody>
          <a:bodyPr lIns="93726" tIns="46681" rIns="93726" bIns="46681"/>
          <a:lstStyle/>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mtClean="0">
                <a:ea typeface="MS PGothic" pitchFamily="34" charset="-128"/>
              </a:rPr>
              <a:t>The LTC2600 is a family of DACs ideal for closed loop systems. Pin-compatible choices include 16, 14, or 12 bits of resolution, SPI and I2C interfaces, and one, two, four, or eight DACs in a small package. All of these DACs are 16-bit, 14-bit, and 12-bit monotonic as pointed out by the red arrow. A differential nonlinearity of +/-1LSB maximum guarantees the DAC’s monotonicity, meaning the analog output always increases or stays the same with an increase in the digital code, but never decreases. The 16-bit DACs in the LTC2600 family offer +/-64LSB INL. We’ll discuss the differences in INL in more detail a bit later.</a:t>
            </a: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mtClean="0">
              <a:ea typeface="MS PGothic" pitchFamily="34" charset="-128"/>
            </a:endParaRPr>
          </a:p>
          <a:p>
            <a:pPr defTabSz="457200" eaLnBrk="1" hangingPunct="1">
              <a:spcBef>
                <a:spcPts val="625"/>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smtClean="0">
                <a:solidFill>
                  <a:srgbClr val="000000"/>
                </a:solidFill>
                <a:latin typeface="Linear Avant Garde" pitchFamily="50" charset="0"/>
                <a:ea typeface="MS PGothic" pitchFamily="34" charset="-128"/>
              </a:rPr>
              <a:t>Ultralow Crosstalk Between DACs: 10µV</a:t>
            </a:r>
          </a:p>
          <a:p>
            <a:pPr defTabSz="457200" eaLnBrk="1" hangingPunct="1">
              <a:spcBef>
                <a:spcPts val="625"/>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smtClean="0">
                <a:solidFill>
                  <a:srgbClr val="000000"/>
                </a:solidFill>
                <a:latin typeface="Linear Avant Garde" pitchFamily="50" charset="0"/>
                <a:ea typeface="MS PGothic" pitchFamily="34" charset="-128"/>
              </a:rPr>
              <a:t>2.5V to 5.5V Supply Range</a:t>
            </a:r>
          </a:p>
          <a:p>
            <a:pPr marL="742950" lvl="1" indent="-285750" defTabSz="457200" eaLnBrk="1" hangingPunct="1">
              <a:spcBef>
                <a:spcPts val="500"/>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smtClean="0">
                <a:solidFill>
                  <a:srgbClr val="000000"/>
                </a:solidFill>
                <a:latin typeface="Linear Avant Garde" pitchFamily="50" charset="0"/>
                <a:ea typeface="MS PGothic" pitchFamily="34" charset="-128"/>
              </a:rPr>
              <a:t>2600 :INL ±64LSB, DNL ±1LSB</a:t>
            </a:r>
          </a:p>
          <a:p>
            <a:pPr marL="742950" lvl="1" indent="-285750" defTabSz="457200" eaLnBrk="1" hangingPunct="1">
              <a:spcBef>
                <a:spcPts val="500"/>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smtClean="0">
                <a:solidFill>
                  <a:srgbClr val="000000"/>
                </a:solidFill>
                <a:latin typeface="Linear Avant Garde" pitchFamily="50" charset="0"/>
                <a:ea typeface="MS PGothic" pitchFamily="34" charset="-128"/>
              </a:rPr>
              <a:t>2610: INL ±16LSB, DNL ±1LSB</a:t>
            </a:r>
          </a:p>
          <a:p>
            <a:pPr marL="742950" lvl="1" indent="-285750" defTabSz="457200" eaLnBrk="1" hangingPunct="1">
              <a:spcBef>
                <a:spcPts val="500"/>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smtClean="0">
                <a:solidFill>
                  <a:srgbClr val="000000"/>
                </a:solidFill>
                <a:latin typeface="Linear Avant Garde" pitchFamily="50" charset="0"/>
                <a:ea typeface="MS PGothic" pitchFamily="34" charset="-128"/>
              </a:rPr>
              <a:t>2620 INL ±4LSB, DNL ±0.5LSB</a:t>
            </a:r>
          </a:p>
          <a:p>
            <a:pPr marL="742950" lvl="1" indent="-285750" defTabSz="457200" eaLnBrk="1" hangingPunct="1">
              <a:spcBef>
                <a:spcPts val="500"/>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smtClean="0">
              <a:solidFill>
                <a:srgbClr val="000000"/>
              </a:solidFill>
              <a:latin typeface="Linear Avant Garde" pitchFamily="50" charset="0"/>
              <a:ea typeface="MS PGothic" pitchFamily="34" charset="-128"/>
            </a:endParaRPr>
          </a:p>
          <a:p>
            <a:pPr marL="742950" lvl="1" indent="-285750" defTabSz="457200" eaLnBrk="1" hangingPunct="1">
              <a:spcBef>
                <a:spcPts val="500"/>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smtClean="0">
              <a:solidFill>
                <a:srgbClr val="000000"/>
              </a:solidFill>
              <a:latin typeface="Linear Avant Garde" pitchFamily="50" charset="0"/>
              <a:ea typeface="MS PGothic" pitchFamily="34" charset="-128"/>
            </a:endParaRPr>
          </a:p>
          <a:p>
            <a:pPr defTabSz="457200" eaLnBrk="1" hangingPunct="1">
              <a:spcBef>
                <a:spcPts val="625"/>
              </a:spcBef>
              <a:buClr>
                <a:srgbClr val="000000"/>
              </a:buClr>
              <a:buFont typeface="Linear Avant Garde" pitchFamily="50"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smtClean="0">
              <a:solidFill>
                <a:srgbClr val="000000"/>
              </a:solidFill>
              <a:latin typeface="Linear Avant Garde" pitchFamily="50" charset="0"/>
              <a:ea typeface="MS PGothic" pitchFamily="34" charset="-128"/>
            </a:endParaRPr>
          </a:p>
          <a:p>
            <a:pPr defTabSz="457200" eaLnBrk="1" hangingPunct="1">
              <a:spcBef>
                <a:spcPts val="625"/>
              </a:spcBef>
              <a:buClr>
                <a:srgbClr val="000000"/>
              </a:buClr>
              <a:buFont typeface="Linear Avant Garde" pitchFamily="50"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smtClean="0">
              <a:solidFill>
                <a:srgbClr val="000000"/>
              </a:solidFill>
              <a:latin typeface="Linear Avant Garde" pitchFamily="50" charset="0"/>
              <a:ea typeface="MS PGothic" pitchFamily="34" charset="-128"/>
            </a:endParaRP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mtClean="0">
              <a:ea typeface="MS PGothic"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D6966F69-A590-4E6C-8EBE-4762602450DF}" type="slidenum">
              <a:rPr lang="en-US" sz="1200">
                <a:cs typeface="Arial" pitchFamily="34" charset="0"/>
              </a:rPr>
              <a:pPr algn="r" defTabSz="930275"/>
              <a:t>76</a:t>
            </a:fld>
            <a:endParaRPr lang="en-US" sz="1200">
              <a:cs typeface="Arial" pitchFamily="34" charset="0"/>
            </a:endParaRPr>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US" smtClean="0"/>
              <a:t>This Slide give you an overview of the multichannel 8-bit to 16-bit DACs offered by LTC. The LTC2600 is an Octal 16-bit VOUT DAC.</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7096716F-8501-43C5-8161-7A74DBCEAEEF}" type="slidenum">
              <a:rPr lang="en-US" sz="1200">
                <a:cs typeface="Arial" pitchFamily="34" charset="0"/>
              </a:rPr>
              <a:pPr algn="r" defTabSz="930275"/>
              <a:t>77</a:t>
            </a:fld>
            <a:endParaRPr lang="en-US" sz="1200">
              <a:cs typeface="Arial" pitchFamily="34" charset="0"/>
            </a:endParaRPr>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3968750" y="8824913"/>
            <a:ext cx="3035300" cy="465137"/>
          </a:xfrm>
          <a:prstGeom prst="rect">
            <a:avLst/>
          </a:prstGeom>
          <a:noFill/>
          <a:ln w="9525">
            <a:noFill/>
            <a:miter lim="800000"/>
            <a:headEnd/>
            <a:tailEnd/>
          </a:ln>
        </p:spPr>
        <p:txBody>
          <a:bodyPr lIns="92784" tIns="46392" rIns="92784" bIns="46392" anchor="b"/>
          <a:lstStyle/>
          <a:p>
            <a:pPr algn="r" defTabSz="927100"/>
            <a:fld id="{51DB1D3D-911D-4CF0-A4FD-A32FF8A5A3C6}" type="slidenum">
              <a:rPr lang="en-US" sz="1200"/>
              <a:pPr algn="r" defTabSz="927100"/>
              <a:t>78</a:t>
            </a:fld>
            <a:endParaRPr lang="en-US" sz="1200"/>
          </a:p>
        </p:txBody>
      </p:sp>
      <p:sp>
        <p:nvSpPr>
          <p:cNvPr id="175107" name="Rectangle 2"/>
          <p:cNvSpPr>
            <a:spLocks noRot="1" noChangeArrowheads="1" noTextEdit="1"/>
          </p:cNvSpPr>
          <p:nvPr>
            <p:ph type="sldImg"/>
          </p:nvPr>
        </p:nvSpPr>
        <p:spPr>
          <a:xfrm>
            <a:off x="1177925" y="696913"/>
            <a:ext cx="4646613" cy="3484562"/>
          </a:xfrm>
          <a:ln/>
        </p:spPr>
      </p:sp>
      <p:sp>
        <p:nvSpPr>
          <p:cNvPr id="175108" name="Rectangle 3"/>
          <p:cNvSpPr>
            <a:spLocks noGrp="1" noChangeArrowheads="1"/>
          </p:cNvSpPr>
          <p:nvPr>
            <p:ph type="body" idx="1"/>
          </p:nvPr>
        </p:nvSpPr>
        <p:spPr>
          <a:xfrm>
            <a:off x="933450" y="4413250"/>
            <a:ext cx="5137150" cy="4179888"/>
          </a:xfrm>
          <a:noFill/>
          <a:ln/>
        </p:spPr>
        <p:txBody>
          <a:bodyPr lIns="92784" tIns="46392" rIns="92784" bIns="46392"/>
          <a:lstStyle/>
          <a:p>
            <a:pPr eaLnBrk="1" hangingPunct="1"/>
            <a:r>
              <a:rPr lang="en-US" b="1" smtClean="0"/>
              <a:t>Features</a:t>
            </a:r>
          </a:p>
          <a:p>
            <a:pPr eaLnBrk="1" hangingPunct="1">
              <a:buFontTx/>
              <a:buChar char="•"/>
            </a:pPr>
            <a:r>
              <a:rPr lang="en-US" b="1" smtClean="0"/>
              <a:t>Six Programmable Output Ranges:</a:t>
            </a:r>
            <a:br>
              <a:rPr lang="en-US" b="1" smtClean="0"/>
            </a:br>
            <a:r>
              <a:rPr lang="en-US" b="1" smtClean="0"/>
              <a:t>Unipolar: 0V to 5V, 0V to 10V </a:t>
            </a:r>
            <a:br>
              <a:rPr lang="en-US" b="1" smtClean="0"/>
            </a:br>
            <a:r>
              <a:rPr lang="en-US" b="1" smtClean="0"/>
              <a:t>Bipolar: ±5V, ±10V, ±2.5V, –2.5V to 7.5V</a:t>
            </a:r>
            <a:endParaRPr lang="en-US" smtClean="0"/>
          </a:p>
          <a:p>
            <a:pPr eaLnBrk="1" hangingPunct="1">
              <a:buFontTx/>
              <a:buChar char="•"/>
            </a:pPr>
            <a:r>
              <a:rPr lang="en-US" b="1" smtClean="0"/>
              <a:t>Serial Readback of All On-Chip Registers</a:t>
            </a:r>
            <a:endParaRPr lang="en-US" smtClean="0"/>
          </a:p>
          <a:p>
            <a:pPr eaLnBrk="1" hangingPunct="1">
              <a:buFontTx/>
              <a:buChar char="•"/>
            </a:pPr>
            <a:r>
              <a:rPr lang="en-US" b="1" smtClean="0"/>
              <a:t>1LSB INL and DNL Over the Industrial Temperature Range (LTC2704-14/LTC2704-12)</a:t>
            </a:r>
            <a:endParaRPr lang="en-US" smtClean="0"/>
          </a:p>
          <a:p>
            <a:pPr eaLnBrk="1" hangingPunct="1">
              <a:buFontTx/>
              <a:buChar char="•"/>
            </a:pPr>
            <a:r>
              <a:rPr lang="en-US" b="1" smtClean="0"/>
              <a:t>Force/Sense Outputs Enable Remote Sensing</a:t>
            </a:r>
            <a:endParaRPr lang="en-US" smtClean="0"/>
          </a:p>
          <a:p>
            <a:pPr eaLnBrk="1" hangingPunct="1">
              <a:buFontTx/>
              <a:buChar char="•"/>
            </a:pPr>
            <a:r>
              <a:rPr lang="en-US" b="1" smtClean="0"/>
              <a:t>Glitch Impulse: &lt; 2nV-sec</a:t>
            </a:r>
            <a:endParaRPr lang="en-US" smtClean="0"/>
          </a:p>
          <a:p>
            <a:pPr eaLnBrk="1" hangingPunct="1">
              <a:buFontTx/>
              <a:buChar char="•"/>
            </a:pPr>
            <a:r>
              <a:rPr lang="en-US" smtClean="0"/>
              <a:t>Outputs Drive ±5mA</a:t>
            </a:r>
          </a:p>
          <a:p>
            <a:pPr eaLnBrk="1" hangingPunct="1">
              <a:buFontTx/>
              <a:buChar char="•"/>
            </a:pPr>
            <a:r>
              <a:rPr lang="en-US" smtClean="0"/>
              <a:t>Pin Compatible 12-, 14- and 16-Bit Parts</a:t>
            </a:r>
          </a:p>
          <a:p>
            <a:pPr eaLnBrk="1" hangingPunct="1">
              <a:buFontTx/>
              <a:buChar char="•"/>
            </a:pPr>
            <a:r>
              <a:rPr lang="en-US" smtClean="0"/>
              <a:t>Power-On and Clear to Zero Volts</a:t>
            </a:r>
          </a:p>
          <a:p>
            <a:pPr eaLnBrk="1" hangingPunct="1">
              <a:buFontTx/>
              <a:buChar char="•"/>
            </a:pPr>
            <a:r>
              <a:rPr lang="en-US" smtClean="0"/>
              <a:t>44-Lead SSOP Package</a:t>
            </a:r>
          </a:p>
          <a:p>
            <a:pPr eaLnBrk="1" hangingPunct="1"/>
            <a:endParaRPr lang="en-US" smtClean="0"/>
          </a:p>
          <a:p>
            <a:pPr eaLnBrk="1" hangingPunct="1"/>
            <a:endParaRPr lang="en-US" smtClean="0"/>
          </a:p>
          <a:p>
            <a:pPr eaLnBrk="1" hangingPunct="1"/>
            <a:r>
              <a:rPr lang="en-US" smtClean="0"/>
              <a:t>High resolution, precision DACs are used extensively in industrial, medical and instrumentation applications. The are often used in open loop control systems to set levels, adjust comparator trip levels, provide analog output signals (chart recorders, data acquisition boards, etc.) and to provide feedback information during system debugging. </a:t>
            </a:r>
          </a:p>
          <a:p>
            <a:pPr eaLnBrk="1" hangingPunct="1"/>
            <a:endParaRPr lang="en-US" smtClean="0"/>
          </a:p>
          <a:p>
            <a:pPr eaLnBrk="1" hangingPunct="1"/>
            <a:endParaRPr lang="en-US" smtClean="0"/>
          </a:p>
          <a:p>
            <a:pPr eaLnBrk="1" hangingPunct="1"/>
            <a:r>
              <a:rPr lang="en-US" smtClean="0"/>
              <a:t>Apps: Digital Exciter, Data Acquisition , Pressure Transducer, Heating  Pump Control , Robot for marine investigation , PLC, ATE, VXI Test Bench, VME bus I/O board, Motion control board, Iris Scanner , Actuator, DSL Router, Thermocouple Node, vacuum cleaner control , Air analyser, precision drilling machine-tool , PC based oscilloscope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xfrm>
            <a:off x="1189038" y="701675"/>
            <a:ext cx="4630737" cy="3473450"/>
          </a:xfrm>
          <a:ln/>
        </p:spPr>
      </p:sp>
      <p:sp>
        <p:nvSpPr>
          <p:cNvPr id="176131" name="Rectangle 3"/>
          <p:cNvSpPr>
            <a:spLocks noGrp="1" noChangeArrowheads="1"/>
          </p:cNvSpPr>
          <p:nvPr>
            <p:ph type="body" idx="1"/>
          </p:nvPr>
        </p:nvSpPr>
        <p:spPr>
          <a:xfrm>
            <a:off x="700088" y="4413250"/>
            <a:ext cx="5603875" cy="4181475"/>
          </a:xfrm>
          <a:noFill/>
          <a:ln/>
        </p:spPr>
        <p:txBody>
          <a:bodyPr lIns="93832" tIns="46918" rIns="93832" bIns="46918"/>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89038" y="701675"/>
            <a:ext cx="4630737" cy="3473450"/>
          </a:xfrm>
          <a:ln/>
        </p:spPr>
      </p:sp>
      <p:sp>
        <p:nvSpPr>
          <p:cNvPr id="102403" name="Rectangle 3"/>
          <p:cNvSpPr>
            <a:spLocks noGrp="1" noChangeArrowheads="1"/>
          </p:cNvSpPr>
          <p:nvPr>
            <p:ph type="body" idx="1"/>
          </p:nvPr>
        </p:nvSpPr>
        <p:spPr>
          <a:xfrm>
            <a:off x="700088" y="4413250"/>
            <a:ext cx="5603875" cy="4181475"/>
          </a:xfrm>
          <a:noFill/>
          <a:ln/>
        </p:spPr>
        <p:txBody>
          <a:bodyPr lIns="93832" tIns="46918" rIns="93832" bIns="46918"/>
          <a:lstStyle/>
          <a:p>
            <a:r>
              <a:rPr lang="en-US" b="1" smtClean="0">
                <a:solidFill>
                  <a:srgbClr val="000000"/>
                </a:solidFill>
                <a:latin typeface="Helvetica-Oblique" charset="0"/>
              </a:rPr>
              <a:t>ADC Mixed-Signal Device</a:t>
            </a:r>
          </a:p>
          <a:p>
            <a:r>
              <a:rPr lang="en-US" smtClean="0">
                <a:solidFill>
                  <a:srgbClr val="FFCD66"/>
                </a:solidFill>
              </a:rPr>
              <a:t>–</a:t>
            </a:r>
            <a:r>
              <a:rPr lang="en-US" smtClean="0">
                <a:solidFill>
                  <a:srgbClr val="FFCD66"/>
                </a:solidFill>
                <a:latin typeface="Arial Narrow" pitchFamily="34" charset="0"/>
              </a:rPr>
              <a:t> </a:t>
            </a:r>
            <a:r>
              <a:rPr lang="en-US" b="1" smtClean="0">
                <a:solidFill>
                  <a:srgbClr val="000000"/>
                </a:solidFill>
                <a:latin typeface="Helvetica-Oblique" charset="0"/>
              </a:rPr>
              <a:t>Analog Input</a:t>
            </a:r>
          </a:p>
          <a:p>
            <a:r>
              <a:rPr lang="en-US" smtClean="0">
                <a:solidFill>
                  <a:srgbClr val="FFCD66"/>
                </a:solidFill>
              </a:rPr>
              <a:t>–</a:t>
            </a:r>
            <a:r>
              <a:rPr lang="en-US" smtClean="0">
                <a:solidFill>
                  <a:srgbClr val="FFCD66"/>
                </a:solidFill>
                <a:latin typeface="Arial Narrow" pitchFamily="34" charset="0"/>
              </a:rPr>
              <a:t> </a:t>
            </a:r>
            <a:r>
              <a:rPr lang="en-US" b="1" smtClean="0">
                <a:solidFill>
                  <a:srgbClr val="000000"/>
                </a:solidFill>
                <a:latin typeface="Helvetica-Oblique" charset="0"/>
              </a:rPr>
              <a:t>Digital Output</a:t>
            </a:r>
          </a:p>
          <a:p>
            <a:r>
              <a:rPr lang="en-US" smtClean="0">
                <a:solidFill>
                  <a:srgbClr val="FF3300"/>
                </a:solidFill>
              </a:rPr>
              <a:t>•</a:t>
            </a:r>
            <a:r>
              <a:rPr lang="en-US" smtClean="0">
                <a:solidFill>
                  <a:srgbClr val="FF3300"/>
                </a:solidFill>
                <a:latin typeface="Arial Narrow" pitchFamily="34" charset="0"/>
              </a:rPr>
              <a:t> </a:t>
            </a:r>
            <a:r>
              <a:rPr lang="en-US" b="1" smtClean="0">
                <a:solidFill>
                  <a:srgbClr val="000000"/>
                </a:solidFill>
                <a:latin typeface="Helvetica-Oblique" charset="0"/>
              </a:rPr>
              <a:t>May be Considered to be a Divider</a:t>
            </a:r>
          </a:p>
          <a:p>
            <a:r>
              <a:rPr lang="en-US" smtClean="0">
                <a:solidFill>
                  <a:srgbClr val="FFCD66"/>
                </a:solidFill>
              </a:rPr>
              <a:t>–</a:t>
            </a:r>
            <a:r>
              <a:rPr lang="en-US" smtClean="0">
                <a:solidFill>
                  <a:srgbClr val="FFCD66"/>
                </a:solidFill>
                <a:latin typeface="Arial Narrow" pitchFamily="34" charset="0"/>
              </a:rPr>
              <a:t> </a:t>
            </a:r>
            <a:r>
              <a:rPr lang="en-US" b="1" smtClean="0">
                <a:solidFill>
                  <a:srgbClr val="000000"/>
                </a:solidFill>
                <a:latin typeface="Helvetica-Oblique" charset="0"/>
              </a:rPr>
              <a:t>Output says: Input is What Fraction of VREF?</a:t>
            </a:r>
          </a:p>
          <a:p>
            <a:r>
              <a:rPr lang="en-US" smtClean="0">
                <a:solidFill>
                  <a:srgbClr val="FFCD66"/>
                </a:solidFill>
              </a:rPr>
              <a:t>–</a:t>
            </a:r>
            <a:r>
              <a:rPr lang="en-US" smtClean="0">
                <a:solidFill>
                  <a:srgbClr val="FFCD66"/>
                </a:solidFill>
                <a:latin typeface="Arial Narrow" pitchFamily="34" charset="0"/>
              </a:rPr>
              <a:t> </a:t>
            </a:r>
            <a:r>
              <a:rPr lang="en-US" b="1" smtClean="0">
                <a:solidFill>
                  <a:srgbClr val="000000"/>
                </a:solidFill>
                <a:latin typeface="Helvetica-Oblique" charset="0"/>
              </a:rPr>
              <a:t>Output = 2n x G x AIN / VREF</a:t>
            </a:r>
          </a:p>
          <a:p>
            <a:r>
              <a:rPr lang="en-US" smtClean="0">
                <a:solidFill>
                  <a:srgbClr val="FF3300"/>
                </a:solidFill>
              </a:rPr>
              <a:t>•</a:t>
            </a:r>
            <a:r>
              <a:rPr lang="en-US" smtClean="0">
                <a:solidFill>
                  <a:srgbClr val="FF3300"/>
                </a:solidFill>
                <a:latin typeface="Arial Narrow" pitchFamily="34" charset="0"/>
              </a:rPr>
              <a:t> </a:t>
            </a:r>
            <a:r>
              <a:rPr lang="en-US" b="1" smtClean="0">
                <a:solidFill>
                  <a:srgbClr val="000000"/>
                </a:solidFill>
                <a:latin typeface="Helvetica-Oblique" charset="0"/>
              </a:rPr>
              <a:t>n = # of Output Bits (Resolution)</a:t>
            </a:r>
          </a:p>
          <a:p>
            <a:r>
              <a:rPr lang="en-US" smtClean="0">
                <a:solidFill>
                  <a:srgbClr val="FF3300"/>
                </a:solidFill>
              </a:rPr>
              <a:t>•</a:t>
            </a:r>
            <a:r>
              <a:rPr lang="en-US" smtClean="0">
                <a:solidFill>
                  <a:srgbClr val="FF3300"/>
                </a:solidFill>
                <a:latin typeface="Arial Narrow" pitchFamily="34" charset="0"/>
              </a:rPr>
              <a:t> </a:t>
            </a:r>
            <a:r>
              <a:rPr lang="en-US" b="1" smtClean="0">
                <a:solidFill>
                  <a:srgbClr val="000000"/>
                </a:solidFill>
                <a:latin typeface="Helvetica-Oblique" charset="0"/>
              </a:rPr>
              <a:t>G = Gain Factor (usually </a:t>
            </a:r>
            <a:r>
              <a:rPr lang="en-US" b="1" smtClean="0">
                <a:solidFill>
                  <a:srgbClr val="000000"/>
                </a:solidFill>
              </a:rPr>
              <a:t>“</a:t>
            </a:r>
            <a:r>
              <a:rPr lang="en-US" b="1" smtClean="0">
                <a:solidFill>
                  <a:srgbClr val="000000"/>
                </a:solidFill>
                <a:latin typeface="Helvetica-Oblique" charset="0"/>
              </a:rPr>
              <a:t>1</a:t>
            </a:r>
            <a:r>
              <a:rPr lang="en-US" b="1" smtClean="0">
                <a:solidFill>
                  <a:srgbClr val="000000"/>
                </a:solidFill>
              </a:rPr>
              <a:t>”</a:t>
            </a:r>
            <a:r>
              <a:rPr lang="en-US" b="1" smtClean="0">
                <a:solidFill>
                  <a:srgbClr val="000000"/>
                </a:solidFill>
                <a:latin typeface="Helvetica-Oblique" charset="0"/>
              </a:rPr>
              <a:t>)</a:t>
            </a:r>
          </a:p>
          <a:p>
            <a:r>
              <a:rPr lang="en-US" smtClean="0">
                <a:solidFill>
                  <a:srgbClr val="FF3300"/>
                </a:solidFill>
              </a:rPr>
              <a:t>•</a:t>
            </a:r>
            <a:r>
              <a:rPr lang="en-US" smtClean="0">
                <a:solidFill>
                  <a:srgbClr val="FF3300"/>
                </a:solidFill>
                <a:latin typeface="Arial Narrow" pitchFamily="34" charset="0"/>
              </a:rPr>
              <a:t> </a:t>
            </a:r>
            <a:r>
              <a:rPr lang="en-US" b="1" smtClean="0">
                <a:solidFill>
                  <a:srgbClr val="000000"/>
                </a:solidFill>
                <a:latin typeface="Helvetica-Oblique" charset="0"/>
              </a:rPr>
              <a:t>AIN = Analog Input Voltage (or Current)</a:t>
            </a:r>
          </a:p>
          <a:p>
            <a:r>
              <a:rPr lang="en-US" smtClean="0">
                <a:solidFill>
                  <a:srgbClr val="FF3300"/>
                </a:solidFill>
              </a:rPr>
              <a:t>•</a:t>
            </a:r>
            <a:r>
              <a:rPr lang="en-US" smtClean="0">
                <a:solidFill>
                  <a:srgbClr val="FF3300"/>
                </a:solidFill>
                <a:latin typeface="Arial Narrow" pitchFamily="34" charset="0"/>
              </a:rPr>
              <a:t> </a:t>
            </a:r>
            <a:r>
              <a:rPr lang="en-US" b="1" smtClean="0">
                <a:solidFill>
                  <a:srgbClr val="000000"/>
                </a:solidFill>
                <a:latin typeface="Helvetica-Oblique" charset="0"/>
              </a:rPr>
              <a:t>VREF (IREF)= Reference Voltage (or Current)</a:t>
            </a:r>
          </a:p>
          <a:p>
            <a:endParaRPr lang="en-US" b="1" smtClean="0">
              <a:solidFill>
                <a:srgbClr val="000000"/>
              </a:solidFill>
              <a:latin typeface="Helvetica-Oblique" charset="0"/>
            </a:endParaRPr>
          </a:p>
          <a:p>
            <a:r>
              <a:rPr lang="en-US" smtClean="0">
                <a:solidFill>
                  <a:srgbClr val="000000"/>
                </a:solidFill>
                <a:latin typeface="Arial Narrow" pitchFamily="34" charset="0"/>
              </a:rPr>
              <a:t>Because the Analog-to-Digital Converter (A/D Converter or ADC) has both analog and digital</a:t>
            </a:r>
          </a:p>
          <a:p>
            <a:r>
              <a:rPr lang="en-US" smtClean="0">
                <a:solidFill>
                  <a:srgbClr val="000000"/>
                </a:solidFill>
                <a:latin typeface="Arial Narrow" pitchFamily="34" charset="0"/>
              </a:rPr>
              <a:t>functions, it is a mixed-signal device. Many of us consider the ADC to be a mysterious device.</a:t>
            </a:r>
          </a:p>
          <a:p>
            <a:r>
              <a:rPr lang="en-US" smtClean="0">
                <a:solidFill>
                  <a:srgbClr val="000000"/>
                </a:solidFill>
                <a:latin typeface="Arial Narrow" pitchFamily="34" charset="0"/>
              </a:rPr>
              <a:t>It can, however, be considered very simply to be the instrument that it is: a device that</a:t>
            </a:r>
          </a:p>
          <a:p>
            <a:r>
              <a:rPr lang="en-US" smtClean="0">
                <a:solidFill>
                  <a:srgbClr val="000000"/>
                </a:solidFill>
                <a:latin typeface="Arial Narrow" pitchFamily="34" charset="0"/>
              </a:rPr>
              <a:t>provides an output that digitally represents the input voltage or current level.</a:t>
            </a:r>
          </a:p>
          <a:p>
            <a:r>
              <a:rPr lang="en-US" smtClean="0">
                <a:solidFill>
                  <a:srgbClr val="000000"/>
                </a:solidFill>
                <a:latin typeface="Arial Narrow" pitchFamily="34" charset="0"/>
              </a:rPr>
              <a:t>Notice I said </a:t>
            </a:r>
            <a:r>
              <a:rPr lang="en-US" b="1" smtClean="0">
                <a:solidFill>
                  <a:srgbClr val="000000"/>
                </a:solidFill>
                <a:latin typeface="Helvetica-Oblique" charset="0"/>
              </a:rPr>
              <a:t>voltage </a:t>
            </a:r>
            <a:r>
              <a:rPr lang="en-US" smtClean="0">
                <a:solidFill>
                  <a:srgbClr val="000000"/>
                </a:solidFill>
                <a:latin typeface="Arial Narrow" pitchFamily="34" charset="0"/>
              </a:rPr>
              <a:t>or </a:t>
            </a:r>
            <a:r>
              <a:rPr lang="en-US" b="1" smtClean="0">
                <a:solidFill>
                  <a:srgbClr val="000000"/>
                </a:solidFill>
                <a:latin typeface="Helvetica-Oblique" charset="0"/>
              </a:rPr>
              <a:t>current</a:t>
            </a:r>
            <a:r>
              <a:rPr lang="en-US" smtClean="0">
                <a:solidFill>
                  <a:srgbClr val="000000"/>
                </a:solidFill>
                <a:latin typeface="Arial Narrow" pitchFamily="34" charset="0"/>
              </a:rPr>
              <a:t>. Most ADCs convert an input voltage to a digital word, but the</a:t>
            </a:r>
          </a:p>
          <a:p>
            <a:r>
              <a:rPr lang="en-US" smtClean="0">
                <a:solidFill>
                  <a:srgbClr val="000000"/>
                </a:solidFill>
                <a:latin typeface="Arial Narrow" pitchFamily="34" charset="0"/>
              </a:rPr>
              <a:t>true definition of an ADC does include the possibility of an input current.</a:t>
            </a:r>
          </a:p>
          <a:p>
            <a:r>
              <a:rPr lang="en-US" smtClean="0">
                <a:solidFill>
                  <a:srgbClr val="000000"/>
                </a:solidFill>
                <a:latin typeface="Arial Narrow" pitchFamily="34" charset="0"/>
              </a:rPr>
              <a:t>An ADC has an analog </a:t>
            </a:r>
            <a:r>
              <a:rPr lang="en-US" b="1" smtClean="0">
                <a:solidFill>
                  <a:srgbClr val="000000"/>
                </a:solidFill>
                <a:latin typeface="Helvetica-Oblique" charset="0"/>
              </a:rPr>
              <a:t>reference </a:t>
            </a:r>
            <a:r>
              <a:rPr lang="en-US" smtClean="0">
                <a:solidFill>
                  <a:srgbClr val="000000"/>
                </a:solidFill>
                <a:latin typeface="Arial Narrow" pitchFamily="34" charset="0"/>
              </a:rPr>
              <a:t>voltage or current against which the analog input is</a:t>
            </a:r>
          </a:p>
          <a:p>
            <a:r>
              <a:rPr lang="en-US" smtClean="0">
                <a:solidFill>
                  <a:srgbClr val="000000"/>
                </a:solidFill>
                <a:latin typeface="Arial Narrow" pitchFamily="34" charset="0"/>
              </a:rPr>
              <a:t>compared. The digital output word tells us what fraction of the reference voltage or current is</a:t>
            </a:r>
          </a:p>
          <a:p>
            <a:r>
              <a:rPr lang="en-US" smtClean="0">
                <a:solidFill>
                  <a:srgbClr val="000000"/>
                </a:solidFill>
                <a:latin typeface="Arial Narrow" pitchFamily="34" charset="0"/>
              </a:rPr>
              <a:t>the input voltage or current. So, basically, the ADC is a divider.</a:t>
            </a:r>
          </a:p>
          <a:p>
            <a:r>
              <a:rPr lang="en-US" smtClean="0">
                <a:solidFill>
                  <a:srgbClr val="000000"/>
                </a:solidFill>
                <a:latin typeface="Arial Narrow" pitchFamily="34" charset="0"/>
              </a:rPr>
              <a:t>The Input/Output transfer function is given by the formula indicated here. If you have seen this</a:t>
            </a:r>
          </a:p>
          <a:p>
            <a:r>
              <a:rPr lang="en-US" smtClean="0">
                <a:solidFill>
                  <a:srgbClr val="000000"/>
                </a:solidFill>
                <a:latin typeface="Arial Narrow" pitchFamily="34" charset="0"/>
              </a:rPr>
              <a:t>formula before, you probably did not see the </a:t>
            </a:r>
            <a:r>
              <a:rPr lang="en-US" smtClean="0">
                <a:solidFill>
                  <a:srgbClr val="000000"/>
                </a:solidFill>
              </a:rPr>
              <a:t>“</a:t>
            </a:r>
            <a:r>
              <a:rPr lang="en-US" smtClean="0">
                <a:solidFill>
                  <a:srgbClr val="000000"/>
                </a:solidFill>
                <a:latin typeface="Arial Narrow" pitchFamily="34" charset="0"/>
              </a:rPr>
              <a:t>G</a:t>
            </a:r>
            <a:r>
              <a:rPr lang="en-US" smtClean="0">
                <a:solidFill>
                  <a:srgbClr val="000000"/>
                </a:solidFill>
              </a:rPr>
              <a:t>”</a:t>
            </a:r>
            <a:r>
              <a:rPr lang="en-US" smtClean="0">
                <a:solidFill>
                  <a:srgbClr val="000000"/>
                </a:solidFill>
                <a:latin typeface="Arial Narrow" pitchFamily="34" charset="0"/>
              </a:rPr>
              <a:t> term (gain factor). This is because we</a:t>
            </a:r>
          </a:p>
          <a:p>
            <a:r>
              <a:rPr lang="en-US" smtClean="0">
                <a:solidFill>
                  <a:srgbClr val="000000"/>
                </a:solidFill>
                <a:latin typeface="Arial Narrow" pitchFamily="34" charset="0"/>
              </a:rPr>
              <a:t>generally consider this to be unity. However, National Semiconductor has introduced ADCs</a:t>
            </a:r>
          </a:p>
          <a:p>
            <a:r>
              <a:rPr lang="en-US" smtClean="0">
                <a:solidFill>
                  <a:srgbClr val="000000"/>
                </a:solidFill>
                <a:latin typeface="Arial Narrow" pitchFamily="34" charset="0"/>
              </a:rPr>
              <a:t>with other gain factors, so it is important to understand that this factor is present.</a:t>
            </a:r>
            <a:endParaRPr lang="en-US" b="1" smtClean="0">
              <a:solidFill>
                <a:srgbClr val="000000"/>
              </a:solidFill>
              <a:latin typeface="Helvetica-Oblique" charset="0"/>
            </a:endParaRPr>
          </a:p>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2784" tIns="46392" rIns="92784" bIns="46392"/>
          <a:lstStyle/>
          <a:p>
            <a:pPr defTabSz="927100"/>
            <a:fld id="{C8114C20-30AD-41CC-916F-2BBF1089E77F}" type="slidenum">
              <a:rPr lang="en-US" sz="1600">
                <a:solidFill>
                  <a:schemeClr val="bg1"/>
                </a:solidFill>
                <a:latin typeface="Linear Avant Garde" pitchFamily="50" charset="0"/>
              </a:rPr>
              <a:pPr defTabSz="927100"/>
              <a:t>80</a:t>
            </a:fld>
            <a:endParaRPr lang="en-US" sz="1600">
              <a:solidFill>
                <a:schemeClr val="bg1"/>
              </a:solidFill>
              <a:latin typeface="Linear Avant Garde" pitchFamily="50" charset="0"/>
            </a:endParaRPr>
          </a:p>
        </p:txBody>
      </p:sp>
      <p:sp>
        <p:nvSpPr>
          <p:cNvPr id="177155" name="Rectangle 2"/>
          <p:cNvSpPr>
            <a:spLocks noRot="1" noChangeArrowheads="1" noTextEdit="1"/>
          </p:cNvSpPr>
          <p:nvPr>
            <p:ph type="sldImg"/>
          </p:nvPr>
        </p:nvSpPr>
        <p:spPr>
          <a:xfrm>
            <a:off x="1187450" y="701675"/>
            <a:ext cx="4630738" cy="3473450"/>
          </a:xfrm>
          <a:ln/>
        </p:spPr>
      </p:sp>
      <p:sp>
        <p:nvSpPr>
          <p:cNvPr id="177156" name="Rectangle 3"/>
          <p:cNvSpPr>
            <a:spLocks noGrp="1" noChangeArrowheads="1"/>
          </p:cNvSpPr>
          <p:nvPr>
            <p:ph type="body" idx="1"/>
          </p:nvPr>
        </p:nvSpPr>
        <p:spPr>
          <a:xfrm>
            <a:off x="933450" y="4413250"/>
            <a:ext cx="5137150" cy="4181475"/>
          </a:xfrm>
          <a:noFill/>
          <a:ln/>
        </p:spPr>
        <p:txBody>
          <a:bodyPr lIns="93832" tIns="46918" rIns="93832" bIns="46918"/>
          <a:lstStyle/>
          <a:p>
            <a:pPr eaLnBrk="1" hangingPunct="1"/>
            <a:r>
              <a:rPr lang="en-US" smtClean="0"/>
              <a:t>The idea here is to generate a voltage (Fluke Source) and use the DUT to measure it.  The same measurement will also be performed by a 6-digit Digital Voltmeter (DVM).  Both the DUT and the DVM will be interfacing with the PC.  A simple PC program can data log and compare the measurements from the DUT and the DVM allowing us to look at the accuracy of the ADC vs. the DVM.  The assumption here is that the DVM is much more accurate than the DUT and any errors in the ADC will be revealed from this comparison.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2784" tIns="46392" rIns="92784" bIns="46392"/>
          <a:lstStyle/>
          <a:p>
            <a:pPr defTabSz="927100"/>
            <a:fld id="{2A04B64A-997A-4391-9E7F-467BB24520AD}" type="slidenum">
              <a:rPr lang="en-US" sz="1600">
                <a:solidFill>
                  <a:schemeClr val="bg1"/>
                </a:solidFill>
                <a:latin typeface="Linear Avant Garde" pitchFamily="50" charset="0"/>
              </a:rPr>
              <a:pPr defTabSz="927100"/>
              <a:t>81</a:t>
            </a:fld>
            <a:endParaRPr lang="en-US" sz="1600">
              <a:solidFill>
                <a:schemeClr val="bg1"/>
              </a:solidFill>
              <a:latin typeface="Linear Avant Garde" pitchFamily="50" charset="0"/>
            </a:endParaRPr>
          </a:p>
        </p:txBody>
      </p:sp>
      <p:sp>
        <p:nvSpPr>
          <p:cNvPr id="178179" name="Rectangle 2"/>
          <p:cNvSpPr>
            <a:spLocks noRot="1" noChangeArrowheads="1" noTextEdit="1"/>
          </p:cNvSpPr>
          <p:nvPr>
            <p:ph type="sldImg"/>
          </p:nvPr>
        </p:nvSpPr>
        <p:spPr>
          <a:xfrm>
            <a:off x="1187450" y="701675"/>
            <a:ext cx="4630738" cy="3473450"/>
          </a:xfrm>
          <a:ln/>
        </p:spPr>
      </p:sp>
      <p:sp>
        <p:nvSpPr>
          <p:cNvPr id="178180" name="Rectangle 3"/>
          <p:cNvSpPr>
            <a:spLocks noGrp="1" noChangeArrowheads="1"/>
          </p:cNvSpPr>
          <p:nvPr>
            <p:ph type="body" idx="1"/>
          </p:nvPr>
        </p:nvSpPr>
        <p:spPr>
          <a:xfrm>
            <a:off x="933450" y="4413250"/>
            <a:ext cx="5137150" cy="4181475"/>
          </a:xfrm>
          <a:noFill/>
          <a:ln/>
        </p:spPr>
        <p:txBody>
          <a:bodyPr lIns="93832" tIns="46918" rIns="93832" bIns="46918"/>
          <a:lstStyle/>
          <a:p>
            <a:pPr eaLnBrk="1" hangingPunct="1"/>
            <a:r>
              <a:rPr lang="en-US" smtClean="0"/>
              <a:t>The setup with the Tower Platform:</a:t>
            </a:r>
          </a:p>
          <a:p>
            <a:pPr eaLnBrk="1" hangingPunct="1"/>
            <a:endParaRPr lang="en-US" smtClean="0"/>
          </a:p>
          <a:p>
            <a:pPr eaLnBrk="1" hangingPunct="1">
              <a:buFontTx/>
              <a:buAutoNum type="arabicPeriod"/>
            </a:pPr>
            <a:r>
              <a:rPr lang="en-US" smtClean="0"/>
              <a:t>Create a “loop back connection” between the DAC on the Analog Playground Board and the ADC (either on board or off board).  The next few slides talk about how to achieve this for the ADCs on the tower board.  Other ADCs from Linear Technology can be connected via the QUICKEVAL connectors.</a:t>
            </a:r>
          </a:p>
          <a:p>
            <a:pPr eaLnBrk="1" hangingPunct="1">
              <a:buFontTx/>
              <a:buAutoNum type="arabicPeriod"/>
            </a:pPr>
            <a:r>
              <a:rPr lang="en-US" smtClean="0"/>
              <a:t>Generate a “Sweep” with the DAC and sense with both the ADC and the external DVM.  We will compare the result from the ADC and the DVM to evaluate the performance of the ADC</a:t>
            </a:r>
          </a:p>
          <a:p>
            <a:pPr eaLnBrk="1" hangingPunct="1"/>
            <a:endParaRPr lang="en-US" smtClean="0"/>
          </a:p>
          <a:p>
            <a:pPr eaLnBrk="1" hangingPunct="1"/>
            <a:endParaRPr lang="en-US" smtClean="0"/>
          </a:p>
          <a:p>
            <a:pPr eaLnBrk="1" hangingPunct="1"/>
            <a:r>
              <a:rPr lang="en-US" smtClean="0"/>
              <a:t>There are two test cases here:</a:t>
            </a:r>
          </a:p>
          <a:p>
            <a:pPr eaLnBrk="1" hangingPunct="1"/>
            <a:endParaRPr lang="en-US" smtClean="0"/>
          </a:p>
          <a:p>
            <a:pPr eaLnBrk="1" hangingPunct="1">
              <a:buFontTx/>
              <a:buAutoNum type="arabicPeriod"/>
            </a:pPr>
            <a:r>
              <a:rPr lang="en-US" smtClean="0"/>
              <a:t>Testing the external ADC: There are two ADCs on the Analog Playground board: LTC2498 or LTC1859.  Additionally, other ADCs connected to the QUICKEVAL connector can also be tested.</a:t>
            </a:r>
          </a:p>
          <a:p>
            <a:pPr eaLnBrk="1" hangingPunct="1">
              <a:buFontTx/>
              <a:buAutoNum type="arabicPeriod"/>
            </a:pPr>
            <a:endParaRPr lang="en-US" smtClean="0"/>
          </a:p>
          <a:p>
            <a:pPr eaLnBrk="1" hangingPunct="1">
              <a:buFontTx/>
              <a:buAutoNum type="arabicPeriod"/>
            </a:pPr>
            <a:r>
              <a:rPr lang="en-US" smtClean="0"/>
              <a:t>Testing the embedded ADC: Make the same connections from the DAC to the embedded ADC.  Then use the DVM to measure the sweep voltage.  Then compare the results of the “ideal” measurement form the DVM and the measurements from the embedded ADC</a:t>
            </a:r>
          </a:p>
          <a:p>
            <a:pPr eaLnBrk="1" hangingPunct="1">
              <a:buFontTx/>
              <a:buAutoNum type="arabicPeriod"/>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2784" tIns="46392" rIns="92784" bIns="46392"/>
          <a:lstStyle/>
          <a:p>
            <a:pPr defTabSz="927100"/>
            <a:fld id="{DE1C8A1E-C118-4997-9CBA-989F8DCF4868}" type="slidenum">
              <a:rPr lang="en-US" sz="1600">
                <a:solidFill>
                  <a:schemeClr val="bg1"/>
                </a:solidFill>
                <a:latin typeface="Linear Avant Garde" pitchFamily="50" charset="0"/>
              </a:rPr>
              <a:pPr defTabSz="927100"/>
              <a:t>82</a:t>
            </a:fld>
            <a:endParaRPr lang="en-US" sz="1600">
              <a:solidFill>
                <a:schemeClr val="bg1"/>
              </a:solidFill>
              <a:latin typeface="Linear Avant Garde" pitchFamily="50" charset="0"/>
            </a:endParaRPr>
          </a:p>
        </p:txBody>
      </p:sp>
      <p:sp>
        <p:nvSpPr>
          <p:cNvPr id="179203" name="Rectangle 2"/>
          <p:cNvSpPr>
            <a:spLocks noRot="1" noChangeArrowheads="1" noTextEdit="1"/>
          </p:cNvSpPr>
          <p:nvPr>
            <p:ph type="sldImg"/>
          </p:nvPr>
        </p:nvSpPr>
        <p:spPr>
          <a:xfrm>
            <a:off x="1187450" y="701675"/>
            <a:ext cx="4630738" cy="3473450"/>
          </a:xfrm>
          <a:ln/>
        </p:spPr>
      </p:sp>
      <p:sp>
        <p:nvSpPr>
          <p:cNvPr id="179204" name="Rectangle 3"/>
          <p:cNvSpPr>
            <a:spLocks noGrp="1" noChangeArrowheads="1"/>
          </p:cNvSpPr>
          <p:nvPr>
            <p:ph type="body" idx="1"/>
          </p:nvPr>
        </p:nvSpPr>
        <p:spPr>
          <a:xfrm>
            <a:off x="933450" y="4413250"/>
            <a:ext cx="5137150" cy="4181475"/>
          </a:xfrm>
          <a:noFill/>
          <a:ln/>
        </p:spPr>
        <p:txBody>
          <a:bodyPr lIns="93832" tIns="46918" rIns="93832" bIns="46918"/>
          <a:lstStyle/>
          <a:p>
            <a:pPr eaLnBrk="1" hangingPunct="1"/>
            <a:r>
              <a:rPr lang="en-US" smtClean="0"/>
              <a:t>The setup with the Tower Platform:</a:t>
            </a:r>
          </a:p>
          <a:p>
            <a:pPr eaLnBrk="1" hangingPunct="1"/>
            <a:endParaRPr lang="en-US" smtClean="0"/>
          </a:p>
          <a:p>
            <a:pPr eaLnBrk="1" hangingPunct="1">
              <a:buFontTx/>
              <a:buAutoNum type="arabicPeriod"/>
            </a:pPr>
            <a:r>
              <a:rPr lang="en-US" smtClean="0"/>
              <a:t>Create a “loop back connection” between the DAC on the Analog Playground Board and the ADC (either on board or off board).  The next few slides talk about how to achieve this for the ADCs on the tower board.  Other ADCs from Linear Technology can be connected via the QUICKEVAL connectors.</a:t>
            </a:r>
          </a:p>
          <a:p>
            <a:pPr eaLnBrk="1" hangingPunct="1">
              <a:buFontTx/>
              <a:buAutoNum type="arabicPeriod"/>
            </a:pPr>
            <a:r>
              <a:rPr lang="en-US" smtClean="0"/>
              <a:t>Generate a “Sweep” with the DAC and sense with both the ADC and the external DVM.  We will compare the result from the ADC and the DVM to evaluate the performance of the ADC</a:t>
            </a:r>
          </a:p>
          <a:p>
            <a:pPr eaLnBrk="1" hangingPunct="1"/>
            <a:endParaRPr lang="en-US" smtClean="0"/>
          </a:p>
          <a:p>
            <a:pPr eaLnBrk="1" hangingPunct="1"/>
            <a:endParaRPr lang="en-US" smtClean="0"/>
          </a:p>
          <a:p>
            <a:pPr eaLnBrk="1" hangingPunct="1"/>
            <a:r>
              <a:rPr lang="en-US" smtClean="0"/>
              <a:t>There are two test cases here:</a:t>
            </a:r>
          </a:p>
          <a:p>
            <a:pPr eaLnBrk="1" hangingPunct="1"/>
            <a:endParaRPr lang="en-US" smtClean="0"/>
          </a:p>
          <a:p>
            <a:pPr eaLnBrk="1" hangingPunct="1">
              <a:buFontTx/>
              <a:buAutoNum type="arabicPeriod"/>
            </a:pPr>
            <a:r>
              <a:rPr lang="en-US" smtClean="0"/>
              <a:t>Testing the external ADC: There are two ADCs on the Analog Playground board: LTC2498 or LTC1859.  Additionally, other ADCs connected to the QUICKEVAL connector can also be tested.</a:t>
            </a:r>
          </a:p>
          <a:p>
            <a:pPr eaLnBrk="1" hangingPunct="1">
              <a:buFontTx/>
              <a:buAutoNum type="arabicPeriod"/>
            </a:pPr>
            <a:endParaRPr lang="en-US" smtClean="0"/>
          </a:p>
          <a:p>
            <a:pPr eaLnBrk="1" hangingPunct="1">
              <a:buFontTx/>
              <a:buAutoNum type="arabicPeriod"/>
            </a:pPr>
            <a:r>
              <a:rPr lang="en-US" smtClean="0"/>
              <a:t>Testing the embedded ADC: Make the same connections from the DAC to the embedded ADC.  Then use the DVM to measure the sweep voltage.  Then compare the results of the “ideal” measurement form the DVM and the measurements from the embedded ADC</a:t>
            </a:r>
          </a:p>
          <a:p>
            <a:pPr eaLnBrk="1" hangingPunct="1">
              <a:buFontTx/>
              <a:buAutoNum type="arabicPeriod"/>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en-US" smtClean="0"/>
          </a:p>
          <a:p>
            <a:r>
              <a:rPr lang="en-US" smtClean="0">
                <a:latin typeface="Vani"/>
              </a:rPr>
              <a:t>The LTW-TWR-PLOT program plots the measurements from the ADC and the DVM on a plot.</a:t>
            </a:r>
            <a:endParaRPr lang="en-US" smtClean="0">
              <a:latin typeface="Calibri" pitchFamily="34" charset="0"/>
            </a:endParaRPr>
          </a:p>
          <a:p>
            <a:r>
              <a:rPr lang="en-US" smtClean="0">
                <a:latin typeface="Vani"/>
              </a:rPr>
              <a:t>The red plot is the measurement from the ADC on the Analog Playground Board and the purple plot is the measurement form the DVM.</a:t>
            </a:r>
            <a:r>
              <a:rPr lang="en-US" smtClean="0"/>
              <a:t> </a:t>
            </a:r>
            <a:r>
              <a:rPr lang="en-US" smtClean="0">
                <a:latin typeface="Vani"/>
              </a:rPr>
              <a:t> The DAC generates a ramp signal that is used to plot the transfer function of the ADC.</a:t>
            </a:r>
            <a:r>
              <a:rPr lang="en-US" smtClean="0"/>
              <a:t> </a:t>
            </a:r>
            <a:r>
              <a:rPr lang="en-US" smtClean="0">
                <a:latin typeface="Vani"/>
              </a:rPr>
              <a:t> The transfer function is also measured by the DVM.</a:t>
            </a:r>
            <a:endParaRPr lang="en-US" smtClean="0">
              <a:latin typeface="Calibri" pitchFamily="34" charset="0"/>
            </a:endParaRPr>
          </a:p>
          <a:p>
            <a:r>
              <a:rPr lang="en-US" smtClean="0">
                <a:latin typeface="Vani"/>
              </a:rPr>
              <a:t>The plot currently shows the voltages form the DAC generated randomly; however, the command set to plot the transfer function will provide a ramp voltage source that will be used to create the transfer function.</a:t>
            </a:r>
            <a:endParaRPr lang="en-US" smtClean="0">
              <a:latin typeface="Calibri" pitchFamily="34" charset="0"/>
            </a:endParaRPr>
          </a:p>
          <a:p>
            <a:r>
              <a:rPr lang="en-US" smtClean="0">
                <a:latin typeface="Vani"/>
              </a:rPr>
              <a:t>These two measurements will be saved in a comma separated value (csv) file that can be opened with Excel or other spreadsheet program.</a:t>
            </a:r>
            <a:r>
              <a:rPr lang="en-US" smtClean="0"/>
              <a:t> </a:t>
            </a:r>
            <a:r>
              <a:rPr lang="en-US" smtClean="0">
                <a:latin typeface="Vani"/>
              </a:rPr>
              <a:t> Then the DNL, INL and other error terms can be calculated from this transfer function.</a:t>
            </a:r>
            <a:r>
              <a:rPr lang="en-US" smtClean="0"/>
              <a:t> </a:t>
            </a:r>
            <a:r>
              <a:rPr lang="en-US" smtClean="0">
                <a:latin typeface="Vani"/>
              </a:rPr>
              <a:t> A cursory observation can also reveal the error from the ADC measurement by comparing it to accurate measurements from the 6-digit DVM.</a:t>
            </a:r>
            <a:endParaRPr lang="en-US" smtClean="0">
              <a:latin typeface="Calibri" pitchFamily="34" charset="0"/>
            </a:endParaRPr>
          </a:p>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smtClean="0">
                <a:cs typeface="Arial" pitchFamily="34" charset="0"/>
              </a:rPr>
              <a:t>http://faewiki.arrow.com/@api/deki/files/13232/=ltc_demo.zip</a:t>
            </a:r>
          </a:p>
        </p:txBody>
      </p:sp>
      <p:sp>
        <p:nvSpPr>
          <p:cNvPr id="181252"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39434759-5225-48CE-A425-274D7282802B}" type="slidenum">
              <a:rPr lang="en-US" sz="1200"/>
              <a:pPr algn="r" defTabSz="930275"/>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smtClean="0"/>
          </a:p>
        </p:txBody>
      </p:sp>
      <p:sp>
        <p:nvSpPr>
          <p:cNvPr id="182276" name="Slide Number Placeholder 3"/>
          <p:cNvSpPr txBox="1">
            <a:spLocks noGrp="1"/>
          </p:cNvSpPr>
          <p:nvPr/>
        </p:nvSpPr>
        <p:spPr bwMode="auto">
          <a:xfrm>
            <a:off x="3967163" y="8823325"/>
            <a:ext cx="3035300" cy="465138"/>
          </a:xfrm>
          <a:prstGeom prst="rect">
            <a:avLst/>
          </a:prstGeom>
          <a:noFill/>
          <a:ln w="9525">
            <a:noFill/>
            <a:miter lim="800000"/>
            <a:headEnd/>
            <a:tailEnd/>
          </a:ln>
        </p:spPr>
        <p:txBody>
          <a:bodyPr lIns="93104" tIns="46552" rIns="93104" bIns="46552" anchor="b"/>
          <a:lstStyle/>
          <a:p>
            <a:pPr algn="r" defTabSz="930275"/>
            <a:fld id="{2A5BEC70-6BC1-4E9D-9805-A348EBA1C3BF}" type="slidenum">
              <a:rPr lang="en-US" sz="1200"/>
              <a:pPr algn="r" defTabSz="930275"/>
              <a:t>85</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189038" y="701675"/>
            <a:ext cx="4630737" cy="3473450"/>
          </a:xfrm>
          <a:ln/>
        </p:spPr>
      </p:sp>
      <p:sp>
        <p:nvSpPr>
          <p:cNvPr id="184323" name="Rectangle 3"/>
          <p:cNvSpPr>
            <a:spLocks noGrp="1" noChangeArrowheads="1"/>
          </p:cNvSpPr>
          <p:nvPr>
            <p:ph type="body" idx="1"/>
          </p:nvPr>
        </p:nvSpPr>
        <p:spPr>
          <a:xfrm>
            <a:off x="700088" y="4413250"/>
            <a:ext cx="5603875" cy="4181475"/>
          </a:xfrm>
          <a:noFill/>
          <a:ln/>
        </p:spPr>
        <p:txBody>
          <a:bodyPr lIns="93832" tIns="46918" rIns="93832" bIns="46918"/>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smtClean="0"/>
          </a:p>
        </p:txBody>
      </p:sp>
      <p:sp>
        <p:nvSpPr>
          <p:cNvPr id="185348" name="Slide Number Placeholder 3"/>
          <p:cNvSpPr>
            <a:spLocks noGrp="1"/>
          </p:cNvSpPr>
          <p:nvPr>
            <p:ph type="sldNum" sz="quarter" idx="5"/>
          </p:nvPr>
        </p:nvSpPr>
        <p:spPr>
          <a:noFill/>
        </p:spPr>
        <p:txBody>
          <a:bodyPr/>
          <a:lstStyle/>
          <a:p>
            <a:fld id="{D760DC79-F506-45D6-AB4D-718B8213ACE9}"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endParaRPr lang="en-US" smtClean="0"/>
          </a:p>
        </p:txBody>
      </p:sp>
      <p:sp>
        <p:nvSpPr>
          <p:cNvPr id="186372" name="Slide Number Placeholder 3"/>
          <p:cNvSpPr>
            <a:spLocks noGrp="1"/>
          </p:cNvSpPr>
          <p:nvPr>
            <p:ph type="sldNum" sz="quarter" idx="5"/>
          </p:nvPr>
        </p:nvSpPr>
        <p:spPr>
          <a:noFill/>
        </p:spPr>
        <p:txBody>
          <a:bodyPr/>
          <a:lstStyle/>
          <a:p>
            <a:fld id="{14383B8E-D358-4522-8FBC-1256ED0F30F9}" type="slidenum">
              <a:rPr lang="en-US" smtClean="0"/>
              <a:pPr/>
              <a:t>88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2784" tIns="46392" rIns="92784" bIns="46392"/>
          <a:lstStyle/>
          <a:p>
            <a:pPr defTabSz="927100"/>
            <a:fld id="{6CC8DCA3-3AFA-4683-832A-CA35B3ED8EB9}" type="slidenum">
              <a:rPr lang="en-US" sz="1600">
                <a:solidFill>
                  <a:schemeClr val="bg1"/>
                </a:solidFill>
                <a:latin typeface="Linear Avant Garde" pitchFamily="50" charset="0"/>
              </a:rPr>
              <a:pPr defTabSz="927100"/>
              <a:t>9</a:t>
            </a:fld>
            <a:endParaRPr lang="en-US" sz="1600">
              <a:solidFill>
                <a:schemeClr val="bg1"/>
              </a:solidFill>
              <a:latin typeface="Linear Avant Garde" pitchFamily="50" charset="0"/>
            </a:endParaRPr>
          </a:p>
        </p:txBody>
      </p:sp>
      <p:sp>
        <p:nvSpPr>
          <p:cNvPr id="103427"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lIns="92784" tIns="46392" rIns="92784" bIns="46392" anchor="b"/>
          <a:lstStyle/>
          <a:p>
            <a:pPr algn="r" defTabSz="927100"/>
            <a:fld id="{292A234D-95A3-40FF-AEAE-599C97B696E1}" type="slidenum">
              <a:rPr lang="en-US" sz="1200">
                <a:solidFill>
                  <a:schemeClr val="bg1"/>
                </a:solidFill>
                <a:latin typeface="Linear Avant Garde" pitchFamily="50" charset="0"/>
              </a:rPr>
              <a:pPr algn="r" defTabSz="927100"/>
              <a:t>9</a:t>
            </a:fld>
            <a:endParaRPr lang="en-US" sz="1200">
              <a:solidFill>
                <a:schemeClr val="bg1"/>
              </a:solidFill>
              <a:latin typeface="Linear Avant Garde" pitchFamily="50" charset="0"/>
            </a:endParaRPr>
          </a:p>
        </p:txBody>
      </p:sp>
      <p:sp>
        <p:nvSpPr>
          <p:cNvPr id="103428" name="Rectangle 2"/>
          <p:cNvSpPr>
            <a:spLocks noRot="1" noChangeArrowheads="1" noTextEdit="1"/>
          </p:cNvSpPr>
          <p:nvPr>
            <p:ph type="sldImg"/>
          </p:nvPr>
        </p:nvSpPr>
        <p:spPr>
          <a:xfrm>
            <a:off x="1187450" y="701675"/>
            <a:ext cx="4630738" cy="3473450"/>
          </a:xfrm>
          <a:ln/>
        </p:spPr>
      </p:sp>
      <p:sp>
        <p:nvSpPr>
          <p:cNvPr id="103429" name="Rectangle 3"/>
          <p:cNvSpPr>
            <a:spLocks noGrp="1" noChangeArrowheads="1"/>
          </p:cNvSpPr>
          <p:nvPr>
            <p:ph type="body" idx="1"/>
          </p:nvPr>
        </p:nvSpPr>
        <p:spPr>
          <a:xfrm>
            <a:off x="933450" y="4413250"/>
            <a:ext cx="5137150" cy="4181475"/>
          </a:xfrm>
          <a:noFill/>
          <a:ln/>
        </p:spPr>
        <p:txBody>
          <a:bodyPr lIns="93832" tIns="46918" rIns="93832" bIns="46918"/>
          <a:lstStyle/>
          <a:p>
            <a:endParaRPr lang="en-US" smtClean="0"/>
          </a:p>
          <a:p>
            <a:r>
              <a:rPr lang="en-US" smtClean="0"/>
              <a:t>The most measured parameter in the world is temperature.  Most temperature measurements do not require high resolution.  However, in handheld meters and industrial process control applications, there is a need for greater than 16-bit resolution of thermocouple outputs.  Certain chemical processing applications need to resolve fractions of a degree while the range may be a thousand degrees.  Depending on the application, this may require a differential input ADC or in other cases a single-ended ADC is acceptable.</a:t>
            </a:r>
          </a:p>
          <a:p>
            <a:endParaRPr lang="en-US" smtClean="0"/>
          </a:p>
          <a:p>
            <a:r>
              <a:rPr lang="en-US" smtClean="0"/>
              <a:t>Flow meters generally contain multiple measurements of low-level sensors.  Our multi-channel ADCs are perfect in these applications.  Typically, it will be the higher speed series, LTC2440.  But other times, the low power of the LTC2410 series is critical.</a:t>
            </a:r>
          </a:p>
          <a:p>
            <a:endParaRPr lang="en-US" smtClean="0"/>
          </a:p>
          <a:p>
            <a:r>
              <a:rPr lang="en-US" smtClean="0"/>
              <a:t>Pressure transducers and any type of bridge measurement needs both a differential input for the bridge as well as a differential reference input to deal with offsets.  For most applications, our ADC can be directly driven by the bridge.</a:t>
            </a:r>
          </a:p>
          <a:p>
            <a:endParaRPr lang="en-US" smtClean="0"/>
          </a:p>
          <a:p>
            <a:r>
              <a:rPr lang="en-US" smtClean="0"/>
              <a:t>Voltage and current monitoring is found in nearly every application.  Digital voltmeters (DVMs) and digital multimeters (DMMs) are but one application.  Our 16-bit devices have great performance and a low price, making them acceptable in network switching equipment and servers to monitor power.  We’ve even worked with Power over Ethernet (PoE) customers – floating the LTC2433-1 from the –48V supply to monitor load current.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linear.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Text Box 5"/>
          <p:cNvSpPr txBox="1">
            <a:spLocks noChangeArrowheads="1"/>
          </p:cNvSpPr>
          <p:nvPr/>
        </p:nvSpPr>
        <p:spPr bwMode="auto">
          <a:xfrm>
            <a:off x="6726238" y="6330950"/>
            <a:ext cx="663575" cy="33655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fld id="{DF736054-C1FA-4F47-85AF-8927F9A85747}" type="slidenum">
              <a:rPr lang="en-US" sz="1600"/>
              <a:pPr>
                <a:spcBef>
                  <a:spcPct val="50000"/>
                </a:spcBef>
                <a:defRPr/>
              </a:pPr>
              <a:t>‹#›</a:t>
            </a:fld>
            <a:endParaRPr lang="en-US" sz="1600"/>
          </a:p>
        </p:txBody>
      </p:sp>
      <p:sp>
        <p:nvSpPr>
          <p:cNvPr id="3080" name="Rectangle 8"/>
          <p:cNvSpPr>
            <a:spLocks noChangeArrowheads="1"/>
          </p:cNvSpPr>
          <p:nvPr/>
        </p:nvSpPr>
        <p:spPr bwMode="auto">
          <a:xfrm>
            <a:off x="3878263" y="6259513"/>
            <a:ext cx="1512887" cy="425450"/>
          </a:xfrm>
          <a:prstGeom prst="rect">
            <a:avLst/>
          </a:prstGeom>
          <a:solidFill>
            <a:schemeClr val="bg1"/>
          </a:solidFill>
          <a:ln w="9525">
            <a:noFill/>
            <a:miter lim="800000"/>
            <a:headEnd/>
            <a:tailEnd/>
          </a:ln>
          <a:effectLst/>
        </p:spPr>
        <p:txBody>
          <a:bodyPr wrap="none" anchor="ctr"/>
          <a:lstStyle/>
          <a:p>
            <a:pPr>
              <a:defRPr/>
            </a:pPr>
            <a:endParaRPr lang="en-US"/>
          </a:p>
        </p:txBody>
      </p:sp>
      <p:pic>
        <p:nvPicPr>
          <p:cNvPr id="9222" name="Picture 10" descr="Linear Technology">
            <a:hlinkClick r:id="rId14"/>
          </p:cNvPr>
          <p:cNvPicPr>
            <a:picLocks noChangeAspect="1" noChangeArrowheads="1"/>
          </p:cNvPicPr>
          <p:nvPr/>
        </p:nvPicPr>
        <p:blipFill>
          <a:blip r:embed="rId15" cstate="print"/>
          <a:srcRect/>
          <a:stretch>
            <a:fillRect/>
          </a:stretch>
        </p:blipFill>
        <p:spPr bwMode="auto">
          <a:xfrm>
            <a:off x="2359025" y="6311900"/>
            <a:ext cx="1635125" cy="377825"/>
          </a:xfrm>
          <a:prstGeom prst="rect">
            <a:avLst/>
          </a:prstGeom>
          <a:noFill/>
          <a:ln w="9525">
            <a:noFill/>
            <a:miter lim="800000"/>
            <a:headEnd/>
            <a:tailEnd/>
          </a:ln>
        </p:spPr>
      </p:pic>
      <p:sp>
        <p:nvSpPr>
          <p:cNvPr id="3085" name="Rectangle 13"/>
          <p:cNvSpPr>
            <a:spLocks noChangeArrowheads="1"/>
          </p:cNvSpPr>
          <p:nvPr/>
        </p:nvSpPr>
        <p:spPr bwMode="auto">
          <a:xfrm>
            <a:off x="0" y="6223000"/>
            <a:ext cx="1870075" cy="635000"/>
          </a:xfrm>
          <a:prstGeom prst="rect">
            <a:avLst/>
          </a:prstGeom>
          <a:solidFill>
            <a:schemeClr val="bg1"/>
          </a:solidFill>
          <a:ln w="9525">
            <a:noFill/>
            <a:miter lim="800000"/>
            <a:headEnd/>
            <a:tailEnd/>
          </a:ln>
          <a:effectLst/>
        </p:spPr>
        <p:txBody>
          <a:bodyPr wrap="none" anchor="ctr"/>
          <a:lstStyle/>
          <a:p>
            <a:pPr>
              <a:defRPr/>
            </a:pPr>
            <a:endParaRPr lang="en-US"/>
          </a:p>
        </p:txBody>
      </p:sp>
      <p:pic>
        <p:nvPicPr>
          <p:cNvPr id="9224" name="Picture 12" descr="C:\Documents and Settings\a32330\Desktop\FS_COLOR_LOGOSM_JPG.jpg"/>
          <p:cNvPicPr>
            <a:picLocks noChangeAspect="1" noChangeArrowheads="1"/>
          </p:cNvPicPr>
          <p:nvPr/>
        </p:nvPicPr>
        <p:blipFill>
          <a:blip r:embed="rId16" cstate="print"/>
          <a:srcRect/>
          <a:stretch>
            <a:fillRect/>
          </a:stretch>
        </p:blipFill>
        <p:spPr bwMode="auto">
          <a:xfrm>
            <a:off x="188913" y="6197600"/>
            <a:ext cx="1679575" cy="5365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comments" Target="../comments/comment1.xml"/><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notesSlide" Target="../notesSlides/notesSlide43.xml"/><Relationship Id="rId7" Type="http://schemas.openxmlformats.org/officeDocument/2006/relationships/oleObject" Target="../embeddings/oleObject12.bin"/><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53.png"/><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48.png"/><Relationship Id="rId5" Type="http://schemas.openxmlformats.org/officeDocument/2006/relationships/oleObject" Target="../embeddings/oleObject10.bin"/><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oleObject" Target="../embeddings/oleObject9.bin"/><Relationship Id="rId9" Type="http://schemas.openxmlformats.org/officeDocument/2006/relationships/image" Target="../media/image46.png"/><Relationship Id="rId1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www.freescale.com/webapp/sps/site/overview.jsp?code=ADC_CALCULATOR&amp;tid=mKhp"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eg"/><Relationship Id="rId7"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1.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2.emf"/><Relationship Id="rId5" Type="http://schemas.openxmlformats.org/officeDocument/2006/relationships/image" Target="../media/image81.emf"/><Relationship Id="rId10" Type="http://schemas.openxmlformats.org/officeDocument/2006/relationships/image" Target="../media/image86.emf"/><Relationship Id="rId4" Type="http://schemas.openxmlformats.org/officeDocument/2006/relationships/image" Target="../media/image80.emf"/><Relationship Id="rId9" Type="http://schemas.openxmlformats.org/officeDocument/2006/relationships/image" Target="../media/image8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www.freescale.com/TWR-K53N512"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www.freescale.com/productlongevity"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Videos/vidoe_2_OutsidetheBOX.wmv"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Videos/ArrowTowerDemoRick4500s.wmv"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hyperlink" Target="http://www.google.com/imgres?imgurl=http://www.beckmancoulter.com/eCatalogRes/static/images/productimages/LA58734.jpg&amp;imgrefurl=http://www.beckmancoulter.com/products/instrument/analytical/phmeters/phi_400_ph_meter.asp&amp;h=600&amp;w=600&amp;sz=57&amp;tbnid=BO0dDhiFasBqpM:&amp;tbnh=135&amp;tbnw=135&amp;prev=/images%3Fq%3Dpicture%2Bof%2Bhand%2Bheld%2Bmeters&amp;zoom=1&amp;q=picture+of+hand+held+meters&amp;usg=__vkWI4Nxm-SDZPfXxd07wjHw36ng=&amp;sa=X&amp;ei=ltj3TNLnMJK4sAOq_sjTAQ&amp;ved=0CDIQ9QEwB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hyperlink" Target="http://www.linear.com/1859"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03.wmf"/><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Videos/Analog_Playground_Demos.wmv"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4.wmf"/></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14.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Videos/ltc_demo.avi"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rmauro@arrow.com"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mailto:Carl.joubert@freescal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 y="214313"/>
            <a:ext cx="8991600" cy="762000"/>
          </a:xfrm>
        </p:spPr>
        <p:txBody>
          <a:bodyPr/>
          <a:lstStyle/>
          <a:p>
            <a:r>
              <a:rPr lang="en-US" sz="3600" b="1" smtClean="0"/>
              <a:t>Data Converter Design Techniques </a:t>
            </a:r>
          </a:p>
        </p:txBody>
      </p:sp>
      <p:sp>
        <p:nvSpPr>
          <p:cNvPr id="10243" name="Rectangle 3"/>
          <p:cNvSpPr>
            <a:spLocks noGrp="1" noChangeArrowheads="1"/>
          </p:cNvSpPr>
          <p:nvPr>
            <p:ph type="body" idx="1"/>
          </p:nvPr>
        </p:nvSpPr>
        <p:spPr>
          <a:xfrm>
            <a:off x="217488" y="1470025"/>
            <a:ext cx="8229600" cy="838200"/>
          </a:xfrm>
        </p:spPr>
        <p:txBody>
          <a:bodyPr/>
          <a:lstStyle/>
          <a:p>
            <a:pPr lvl="1" algn="ctr">
              <a:buFontTx/>
              <a:buNone/>
            </a:pPr>
            <a:r>
              <a:rPr lang="en-US" sz="4000" smtClean="0">
                <a:solidFill>
                  <a:srgbClr val="008000"/>
                </a:solidFill>
              </a:rPr>
              <a:t>Brought to you by</a:t>
            </a:r>
          </a:p>
        </p:txBody>
      </p:sp>
      <p:pic>
        <p:nvPicPr>
          <p:cNvPr id="10244" name="Picture 5" descr="C:\Documents and Settings\a32330\Desktop\FS_COLOR_LOGOSM_JPG.jpg"/>
          <p:cNvPicPr>
            <a:picLocks noChangeAspect="1" noChangeArrowheads="1"/>
          </p:cNvPicPr>
          <p:nvPr/>
        </p:nvPicPr>
        <p:blipFill>
          <a:blip r:embed="rId3" cstate="print"/>
          <a:srcRect/>
          <a:stretch>
            <a:fillRect/>
          </a:stretch>
        </p:blipFill>
        <p:spPr bwMode="auto">
          <a:xfrm>
            <a:off x="1087438" y="3517900"/>
            <a:ext cx="3175000" cy="1016000"/>
          </a:xfrm>
          <a:prstGeom prst="rect">
            <a:avLst/>
          </a:prstGeom>
          <a:noFill/>
          <a:ln w="9525">
            <a:noFill/>
            <a:miter lim="800000"/>
            <a:headEnd/>
            <a:tailEnd/>
          </a:ln>
        </p:spPr>
      </p:pic>
      <p:pic>
        <p:nvPicPr>
          <p:cNvPr id="10245" name="Picture 6" descr="C:\Documents and Settings\a32330\Desktop\Linear%20logo.jpg"/>
          <p:cNvPicPr>
            <a:picLocks noChangeAspect="1" noChangeArrowheads="1"/>
          </p:cNvPicPr>
          <p:nvPr/>
        </p:nvPicPr>
        <p:blipFill>
          <a:blip r:embed="rId4" cstate="print"/>
          <a:srcRect/>
          <a:stretch>
            <a:fillRect/>
          </a:stretch>
        </p:blipFill>
        <p:spPr bwMode="auto">
          <a:xfrm>
            <a:off x="5140325" y="3760788"/>
            <a:ext cx="2778125" cy="642937"/>
          </a:xfrm>
          <a:prstGeom prst="rect">
            <a:avLst/>
          </a:prstGeom>
          <a:noFill/>
          <a:ln w="9525">
            <a:noFill/>
            <a:miter lim="800000"/>
            <a:headEnd/>
            <a:tailEnd/>
          </a:ln>
        </p:spPr>
      </p:pic>
      <p:pic>
        <p:nvPicPr>
          <p:cNvPr id="10246" name="Picture 9" descr="C:\Documents and Settings\a32330\Desktop\arrowlogo blue.jpg"/>
          <p:cNvPicPr>
            <a:picLocks noChangeAspect="1" noChangeArrowheads="1"/>
          </p:cNvPicPr>
          <p:nvPr/>
        </p:nvPicPr>
        <p:blipFill>
          <a:blip r:embed="rId5" cstate="print"/>
          <a:srcRect/>
          <a:stretch>
            <a:fillRect/>
          </a:stretch>
        </p:blipFill>
        <p:spPr bwMode="auto">
          <a:xfrm>
            <a:off x="3719513" y="2605088"/>
            <a:ext cx="2439987" cy="4984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85750" y="192088"/>
            <a:ext cx="8153400" cy="641350"/>
          </a:xfrm>
        </p:spPr>
        <p:txBody>
          <a:bodyPr anchor="t">
            <a:spAutoFit/>
          </a:bodyPr>
          <a:lstStyle/>
          <a:p>
            <a:pPr algn="l"/>
            <a:r>
              <a:rPr lang="en-US" sz="3600" smtClean="0"/>
              <a:t>SAR ADC Applications</a:t>
            </a:r>
          </a:p>
        </p:txBody>
      </p:sp>
      <p:pic>
        <p:nvPicPr>
          <p:cNvPr id="19459" name="Picture 31"/>
          <p:cNvPicPr>
            <a:picLocks noChangeAspect="1" noChangeArrowheads="1"/>
          </p:cNvPicPr>
          <p:nvPr/>
        </p:nvPicPr>
        <p:blipFill>
          <a:blip r:embed="rId3" cstate="print"/>
          <a:srcRect/>
          <a:stretch>
            <a:fillRect/>
          </a:stretch>
        </p:blipFill>
        <p:spPr bwMode="auto">
          <a:xfrm>
            <a:off x="900113" y="1231900"/>
            <a:ext cx="7502525" cy="441166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41313" y="177800"/>
            <a:ext cx="8153400" cy="641350"/>
          </a:xfrm>
        </p:spPr>
        <p:txBody>
          <a:bodyPr anchor="t">
            <a:spAutoFit/>
          </a:bodyPr>
          <a:lstStyle/>
          <a:p>
            <a:pPr algn="l"/>
            <a:r>
              <a:rPr lang="en-US" sz="3600" smtClean="0"/>
              <a:t>High-Speed ADC Applications</a:t>
            </a:r>
          </a:p>
        </p:txBody>
      </p:sp>
      <p:pic>
        <p:nvPicPr>
          <p:cNvPr id="20483" name="Picture 39"/>
          <p:cNvPicPr>
            <a:picLocks noChangeAspect="1" noChangeArrowheads="1"/>
          </p:cNvPicPr>
          <p:nvPr/>
        </p:nvPicPr>
        <p:blipFill>
          <a:blip r:embed="rId3" cstate="print"/>
          <a:srcRect/>
          <a:stretch>
            <a:fillRect/>
          </a:stretch>
        </p:blipFill>
        <p:spPr bwMode="auto">
          <a:xfrm>
            <a:off x="1320800" y="1454150"/>
            <a:ext cx="6351588" cy="37655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17513" y="357188"/>
            <a:ext cx="8164512" cy="1311275"/>
          </a:xfrm>
        </p:spPr>
        <p:txBody>
          <a:bodyPr anchor="t">
            <a:spAutoFit/>
          </a:bodyPr>
          <a:lstStyle/>
          <a:p>
            <a:r>
              <a:rPr lang="en-US" sz="4000" smtClean="0"/>
              <a:t>The Question: When to use </a:t>
            </a:r>
            <a:r>
              <a:rPr lang="en-US" sz="4000" u="sng" smtClean="0"/>
              <a:t>External ADC vs. Embedded ADC</a:t>
            </a:r>
            <a:r>
              <a:rPr lang="en-US" sz="4000" smtClean="0"/>
              <a:t>?</a:t>
            </a:r>
          </a:p>
        </p:txBody>
      </p:sp>
      <p:sp>
        <p:nvSpPr>
          <p:cNvPr id="21507" name="Rectangle 3"/>
          <p:cNvSpPr>
            <a:spLocks noGrp="1" noChangeArrowheads="1"/>
          </p:cNvSpPr>
          <p:nvPr>
            <p:ph type="body" idx="4294967295"/>
          </p:nvPr>
        </p:nvSpPr>
        <p:spPr>
          <a:xfrm>
            <a:off x="2501900" y="3297238"/>
            <a:ext cx="4187825" cy="1011237"/>
          </a:xfrm>
        </p:spPr>
        <p:txBody>
          <a:bodyPr/>
          <a:lstStyle/>
          <a:p>
            <a:pPr algn="ctr">
              <a:buFontTx/>
              <a:buNone/>
            </a:pPr>
            <a:r>
              <a:rPr lang="en-US" sz="4500" smtClean="0"/>
              <a:t>It depends …</a:t>
            </a:r>
            <a:endParaRPr lang="en-US" sz="4100" smtClean="0"/>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30" name="Straight Arrow Connector 8"/>
          <p:cNvCxnSpPr>
            <a:cxnSpLocks noChangeShapeType="1"/>
          </p:cNvCxnSpPr>
          <p:nvPr/>
        </p:nvCxnSpPr>
        <p:spPr bwMode="auto">
          <a:xfrm rot="5400000">
            <a:off x="4191794" y="3123406"/>
            <a:ext cx="762000" cy="1588"/>
          </a:xfrm>
          <a:prstGeom prst="straightConnector1">
            <a:avLst/>
          </a:prstGeom>
          <a:noFill/>
          <a:ln w="38100" algn="ctr">
            <a:solidFill>
              <a:schemeClr val="tx2"/>
            </a:solidFill>
            <a:round/>
            <a:headEnd/>
            <a:tailEnd type="triangle" w="med" len="med"/>
          </a:ln>
        </p:spPr>
      </p:cxnSp>
      <p:cxnSp>
        <p:nvCxnSpPr>
          <p:cNvPr id="22531" name="Straight Arrow Connector 10"/>
          <p:cNvCxnSpPr>
            <a:cxnSpLocks noChangeShapeType="1"/>
          </p:cNvCxnSpPr>
          <p:nvPr/>
        </p:nvCxnSpPr>
        <p:spPr bwMode="auto">
          <a:xfrm rot="5400000">
            <a:off x="4191794" y="4647406"/>
            <a:ext cx="762000" cy="1588"/>
          </a:xfrm>
          <a:prstGeom prst="straightConnector1">
            <a:avLst/>
          </a:prstGeom>
          <a:noFill/>
          <a:ln w="38100" algn="ctr">
            <a:solidFill>
              <a:schemeClr val="tx2"/>
            </a:solidFill>
            <a:round/>
            <a:headEnd/>
            <a:tailEnd type="triangle" w="med" len="med"/>
          </a:ln>
        </p:spPr>
      </p:cxnSp>
      <p:cxnSp>
        <p:nvCxnSpPr>
          <p:cNvPr id="22532" name="Straight Arrow Connector 11"/>
          <p:cNvCxnSpPr>
            <a:cxnSpLocks noChangeShapeType="1"/>
          </p:cNvCxnSpPr>
          <p:nvPr/>
        </p:nvCxnSpPr>
        <p:spPr bwMode="auto">
          <a:xfrm>
            <a:off x="5106988" y="3886200"/>
            <a:ext cx="455612" cy="1588"/>
          </a:xfrm>
          <a:prstGeom prst="straightConnector1">
            <a:avLst/>
          </a:prstGeom>
          <a:noFill/>
          <a:ln w="38100" algn="ctr">
            <a:solidFill>
              <a:schemeClr val="tx2"/>
            </a:solidFill>
            <a:round/>
            <a:headEnd/>
            <a:tailEnd type="triangle" w="med" len="med"/>
          </a:ln>
        </p:spPr>
      </p:cxnSp>
      <p:sp>
        <p:nvSpPr>
          <p:cNvPr id="22533" name="Title 1"/>
          <p:cNvSpPr>
            <a:spLocks noGrp="1"/>
          </p:cNvSpPr>
          <p:nvPr>
            <p:ph type="title" idx="4294967295"/>
          </p:nvPr>
        </p:nvSpPr>
        <p:spPr>
          <a:xfrm>
            <a:off x="261938" y="71438"/>
            <a:ext cx="8686800" cy="828675"/>
          </a:xfrm>
        </p:spPr>
        <p:txBody>
          <a:bodyPr/>
          <a:lstStyle/>
          <a:p>
            <a:pPr algn="l"/>
            <a:r>
              <a:rPr lang="en-US" sz="3600" smtClean="0"/>
              <a:t>Decision Tree</a:t>
            </a:r>
            <a:endParaRPr lang="en-US" sz="3200" smtClean="0"/>
          </a:p>
        </p:txBody>
      </p:sp>
      <p:sp>
        <p:nvSpPr>
          <p:cNvPr id="4" name="Flowchart: Decision 3"/>
          <p:cNvSpPr>
            <a:spLocks noChangeArrowheads="1"/>
          </p:cNvSpPr>
          <p:nvPr/>
        </p:nvSpPr>
        <p:spPr bwMode="auto">
          <a:xfrm>
            <a:off x="4038600" y="3505200"/>
            <a:ext cx="1066800" cy="762000"/>
          </a:xfrm>
          <a:prstGeom prst="flowChartDecision">
            <a:avLst/>
          </a:prstGeom>
          <a:solidFill>
            <a:schemeClr val="accent2"/>
          </a:solidFill>
          <a:ln w="25400" algn="ctr">
            <a:solidFill>
              <a:srgbClr val="00956F"/>
            </a:solidFill>
            <a:miter lim="800000"/>
            <a:headEnd/>
            <a:tailEnd/>
          </a:ln>
        </p:spPr>
        <p:txBody>
          <a:bodyPr anchor="ctr"/>
          <a:lstStyle/>
          <a:p>
            <a:pPr algn="ctr">
              <a:defRPr/>
            </a:pPr>
            <a:endParaRPr lang="en-US">
              <a:solidFill>
                <a:schemeClr val="lt1"/>
              </a:solidFill>
              <a:latin typeface="+mn-lt"/>
            </a:endParaRPr>
          </a:p>
        </p:txBody>
      </p:sp>
      <p:sp>
        <p:nvSpPr>
          <p:cNvPr id="5" name="Flowchart: Multidocument 4"/>
          <p:cNvSpPr>
            <a:spLocks noChangeArrowheads="1"/>
          </p:cNvSpPr>
          <p:nvPr/>
        </p:nvSpPr>
        <p:spPr bwMode="auto">
          <a:xfrm>
            <a:off x="3429000" y="1600200"/>
            <a:ext cx="2438400" cy="1219200"/>
          </a:xfrm>
          <a:prstGeom prst="flowChartMultidocument">
            <a:avLst/>
          </a:prstGeom>
          <a:solidFill>
            <a:schemeClr val="accent2"/>
          </a:solidFill>
          <a:ln w="25400" algn="ctr">
            <a:solidFill>
              <a:srgbClr val="00956F"/>
            </a:solidFill>
            <a:miter lim="800000"/>
            <a:headEnd/>
            <a:tailEnd/>
          </a:ln>
        </p:spPr>
        <p:txBody>
          <a:bodyPr anchor="ctr"/>
          <a:lstStyle/>
          <a:p>
            <a:pPr algn="ctr">
              <a:defRPr/>
            </a:pPr>
            <a:r>
              <a:rPr lang="en-US" sz="2000" b="1" dirty="0">
                <a:solidFill>
                  <a:schemeClr val="lt1"/>
                </a:solidFill>
                <a:latin typeface="+mn-lt"/>
              </a:rPr>
              <a:t>System</a:t>
            </a:r>
            <a:br>
              <a:rPr lang="en-US" sz="2000" b="1" dirty="0">
                <a:solidFill>
                  <a:schemeClr val="lt1"/>
                </a:solidFill>
                <a:latin typeface="+mn-lt"/>
              </a:rPr>
            </a:br>
            <a:r>
              <a:rPr lang="en-US" sz="2000" b="1" dirty="0">
                <a:solidFill>
                  <a:schemeClr val="lt1"/>
                </a:solidFill>
                <a:latin typeface="+mn-lt"/>
              </a:rPr>
              <a:t>Requirements</a:t>
            </a:r>
          </a:p>
        </p:txBody>
      </p:sp>
      <p:sp>
        <p:nvSpPr>
          <p:cNvPr id="22536" name="TextBox 9"/>
          <p:cNvSpPr txBox="1">
            <a:spLocks noChangeArrowheads="1"/>
          </p:cNvSpPr>
          <p:nvPr/>
        </p:nvSpPr>
        <p:spPr bwMode="auto">
          <a:xfrm>
            <a:off x="1654175" y="3278188"/>
            <a:ext cx="2387600" cy="1190625"/>
          </a:xfrm>
          <a:prstGeom prst="rect">
            <a:avLst/>
          </a:prstGeom>
          <a:noFill/>
          <a:ln w="9525">
            <a:noFill/>
            <a:miter lim="800000"/>
            <a:headEnd/>
            <a:tailEnd/>
          </a:ln>
        </p:spPr>
        <p:txBody>
          <a:bodyPr>
            <a:spAutoFit/>
          </a:bodyPr>
          <a:lstStyle/>
          <a:p>
            <a:r>
              <a:rPr lang="en-US" sz="1800"/>
              <a:t>Do requirements exceed capability </a:t>
            </a:r>
            <a:br>
              <a:rPr lang="en-US" sz="1800"/>
            </a:br>
            <a:r>
              <a:rPr lang="en-US" sz="1800"/>
              <a:t>of embedded ADC or DAC?</a:t>
            </a:r>
          </a:p>
        </p:txBody>
      </p:sp>
      <p:sp>
        <p:nvSpPr>
          <p:cNvPr id="22537" name="TextBox 13"/>
          <p:cNvSpPr txBox="1">
            <a:spLocks noChangeArrowheads="1"/>
          </p:cNvSpPr>
          <p:nvPr/>
        </p:nvSpPr>
        <p:spPr bwMode="auto">
          <a:xfrm>
            <a:off x="5105400" y="3505200"/>
            <a:ext cx="479425" cy="369888"/>
          </a:xfrm>
          <a:prstGeom prst="rect">
            <a:avLst/>
          </a:prstGeom>
          <a:noFill/>
          <a:ln w="9525">
            <a:noFill/>
            <a:miter lim="800000"/>
            <a:headEnd/>
            <a:tailEnd/>
          </a:ln>
        </p:spPr>
        <p:txBody>
          <a:bodyPr wrap="none">
            <a:spAutoFit/>
          </a:bodyPr>
          <a:lstStyle/>
          <a:p>
            <a:r>
              <a:rPr lang="en-US" sz="1800"/>
              <a:t>No</a:t>
            </a:r>
          </a:p>
        </p:txBody>
      </p:sp>
      <p:sp>
        <p:nvSpPr>
          <p:cNvPr id="22538" name="TextBox 14"/>
          <p:cNvSpPr txBox="1">
            <a:spLocks noChangeArrowheads="1"/>
          </p:cNvSpPr>
          <p:nvPr/>
        </p:nvSpPr>
        <p:spPr bwMode="auto">
          <a:xfrm>
            <a:off x="4549775" y="4430713"/>
            <a:ext cx="560388" cy="369887"/>
          </a:xfrm>
          <a:prstGeom prst="rect">
            <a:avLst/>
          </a:prstGeom>
          <a:noFill/>
          <a:ln w="9525">
            <a:noFill/>
            <a:miter lim="800000"/>
            <a:headEnd/>
            <a:tailEnd/>
          </a:ln>
        </p:spPr>
        <p:txBody>
          <a:bodyPr wrap="none">
            <a:spAutoFit/>
          </a:bodyPr>
          <a:lstStyle/>
          <a:p>
            <a:r>
              <a:rPr lang="en-US" sz="1800"/>
              <a:t>Yes</a:t>
            </a:r>
          </a:p>
        </p:txBody>
      </p:sp>
      <p:sp>
        <p:nvSpPr>
          <p:cNvPr id="22539" name="TextBox 15"/>
          <p:cNvSpPr txBox="1">
            <a:spLocks noChangeArrowheads="1"/>
          </p:cNvSpPr>
          <p:nvPr/>
        </p:nvSpPr>
        <p:spPr bwMode="auto">
          <a:xfrm>
            <a:off x="3378200" y="5056188"/>
            <a:ext cx="2825750" cy="366712"/>
          </a:xfrm>
          <a:prstGeom prst="rect">
            <a:avLst/>
          </a:prstGeom>
          <a:noFill/>
          <a:ln w="9525">
            <a:noFill/>
            <a:miter lim="800000"/>
            <a:headEnd/>
            <a:tailEnd/>
          </a:ln>
        </p:spPr>
        <p:txBody>
          <a:bodyPr wrap="none">
            <a:spAutoFit/>
          </a:bodyPr>
          <a:lstStyle/>
          <a:p>
            <a:r>
              <a:rPr lang="en-US" sz="1800"/>
              <a:t>Use external ADC or DAC</a:t>
            </a:r>
          </a:p>
        </p:txBody>
      </p:sp>
      <p:sp>
        <p:nvSpPr>
          <p:cNvPr id="22540" name="TextBox 16"/>
          <p:cNvSpPr txBox="1">
            <a:spLocks noChangeArrowheads="1"/>
          </p:cNvSpPr>
          <p:nvPr/>
        </p:nvSpPr>
        <p:spPr bwMode="auto">
          <a:xfrm>
            <a:off x="5640388" y="3711575"/>
            <a:ext cx="2965450" cy="366713"/>
          </a:xfrm>
          <a:prstGeom prst="rect">
            <a:avLst/>
          </a:prstGeom>
          <a:noFill/>
          <a:ln w="9525">
            <a:noFill/>
            <a:miter lim="800000"/>
            <a:headEnd/>
            <a:tailEnd/>
          </a:ln>
        </p:spPr>
        <p:txBody>
          <a:bodyPr wrap="none">
            <a:spAutoFit/>
          </a:bodyPr>
          <a:lstStyle/>
          <a:p>
            <a:r>
              <a:rPr lang="en-US" sz="1800"/>
              <a:t>Consider secondary factors</a:t>
            </a:r>
          </a:p>
        </p:txBody>
      </p:sp>
      <p:sp>
        <p:nvSpPr>
          <p:cNvPr id="1468429" name="Rectangle 1037"/>
          <p:cNvSpPr>
            <a:spLocks noChangeArrowheads="1"/>
          </p:cNvSpPr>
          <p:nvPr/>
        </p:nvSpPr>
        <p:spPr bwMode="auto">
          <a:xfrm>
            <a:off x="1785938" y="935038"/>
            <a:ext cx="55245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u="sng"/>
              <a:t>External or Embedded Data Converters</a:t>
            </a: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92088" y="269875"/>
            <a:ext cx="8951912" cy="519113"/>
          </a:xfrm>
        </p:spPr>
        <p:txBody>
          <a:bodyPr anchor="t">
            <a:spAutoFit/>
          </a:bodyPr>
          <a:lstStyle/>
          <a:p>
            <a:pPr algn="l" eaLnBrk="1" hangingPunct="1"/>
            <a:r>
              <a:rPr lang="en-US" sz="2800" smtClean="0"/>
              <a:t>Choice of ADC Depends On System Requirements</a:t>
            </a:r>
          </a:p>
        </p:txBody>
      </p:sp>
      <p:sp>
        <p:nvSpPr>
          <p:cNvPr id="1352707" name="Rectangle 3"/>
          <p:cNvSpPr txBox="1">
            <a:spLocks noChangeArrowheads="1"/>
          </p:cNvSpPr>
          <p:nvPr/>
        </p:nvSpPr>
        <p:spPr bwMode="auto">
          <a:xfrm>
            <a:off x="606425" y="1195388"/>
            <a:ext cx="8091488" cy="4068762"/>
          </a:xfrm>
          <a:prstGeom prst="rect">
            <a:avLst/>
          </a:prstGeom>
          <a:noFill/>
          <a:ln w="9525">
            <a:noFill/>
            <a:miter lim="800000"/>
            <a:headEnd/>
            <a:tailEnd/>
          </a:ln>
        </p:spPr>
        <p:txBody>
          <a:bodyPr/>
          <a:lstStyle/>
          <a:p>
            <a:pPr marL="342900" indent="-342900" eaLnBrk="0" hangingPunct="0">
              <a:spcBef>
                <a:spcPct val="20000"/>
              </a:spcBef>
              <a:buClr>
                <a:srgbClr val="990033"/>
              </a:buClr>
              <a:buSzPct val="65000"/>
              <a:buFont typeface="Wingdings" pitchFamily="2" charset="2"/>
              <a:buChar char="n"/>
              <a:defRPr/>
            </a:pPr>
            <a:r>
              <a:rPr lang="en-US" dirty="0">
                <a:solidFill>
                  <a:srgbClr val="000000"/>
                </a:solidFill>
                <a:latin typeface="+mn-lt"/>
              </a:rPr>
              <a:t>What </a:t>
            </a:r>
            <a:r>
              <a:rPr lang="en-US" dirty="0">
                <a:solidFill>
                  <a:srgbClr val="870026"/>
                </a:solidFill>
                <a:latin typeface="+mn-lt"/>
              </a:rPr>
              <a:t>Resolution</a:t>
            </a:r>
            <a:r>
              <a:rPr lang="en-US" dirty="0">
                <a:solidFill>
                  <a:srgbClr val="000000"/>
                </a:solidFill>
                <a:latin typeface="+mn-lt"/>
              </a:rPr>
              <a:t> (number of bits) is required?</a:t>
            </a:r>
          </a:p>
          <a:p>
            <a:pPr marL="342900" indent="-342900" eaLnBrk="0" hangingPunct="0">
              <a:spcBef>
                <a:spcPct val="20000"/>
              </a:spcBef>
              <a:buClr>
                <a:srgbClr val="990033"/>
              </a:buClr>
              <a:buSzPct val="65000"/>
              <a:buFont typeface="Wingdings" pitchFamily="2" charset="2"/>
              <a:buChar char="n"/>
              <a:defRPr/>
            </a:pPr>
            <a:r>
              <a:rPr lang="en-US" dirty="0">
                <a:latin typeface="+mn-lt"/>
              </a:rPr>
              <a:t>How much bandwidth the system needs (</a:t>
            </a:r>
            <a:r>
              <a:rPr lang="en-US" dirty="0">
                <a:solidFill>
                  <a:srgbClr val="870026"/>
                </a:solidFill>
                <a:latin typeface="+mn-lt"/>
              </a:rPr>
              <a:t>Sampling Rate) </a:t>
            </a:r>
            <a:r>
              <a:rPr lang="en-US" dirty="0">
                <a:solidFill>
                  <a:srgbClr val="000000"/>
                </a:solidFill>
                <a:latin typeface="+mn-lt"/>
              </a:rPr>
              <a:t>and what is the </a:t>
            </a:r>
            <a:r>
              <a:rPr lang="en-US" dirty="0">
                <a:solidFill>
                  <a:srgbClr val="870026"/>
                </a:solidFill>
                <a:latin typeface="+mn-lt"/>
              </a:rPr>
              <a:t>Input Frequency Range</a:t>
            </a:r>
            <a:r>
              <a:rPr lang="en-US" dirty="0">
                <a:solidFill>
                  <a:srgbClr val="000000"/>
                </a:solidFill>
                <a:latin typeface="+mn-lt"/>
              </a:rPr>
              <a:t>?</a:t>
            </a:r>
          </a:p>
          <a:p>
            <a:pPr marL="342900" indent="-342900" eaLnBrk="0" hangingPunct="0">
              <a:spcBef>
                <a:spcPct val="20000"/>
              </a:spcBef>
              <a:buClr>
                <a:srgbClr val="990033"/>
              </a:buClr>
              <a:buSzPct val="65000"/>
              <a:buFont typeface="Wingdings" pitchFamily="2" charset="2"/>
              <a:buChar char="n"/>
              <a:defRPr/>
            </a:pPr>
            <a:r>
              <a:rPr lang="en-US" dirty="0">
                <a:latin typeface="+mn-lt"/>
              </a:rPr>
              <a:t>Dynamic range (signal-to-noise ratio or </a:t>
            </a:r>
            <a:r>
              <a:rPr lang="en-US" dirty="0">
                <a:solidFill>
                  <a:schemeClr val="tx2"/>
                </a:solidFill>
                <a:latin typeface="+mn-lt"/>
              </a:rPr>
              <a:t>SNR</a:t>
            </a:r>
            <a:r>
              <a:rPr lang="en-US" dirty="0">
                <a:latin typeface="+mn-lt"/>
              </a:rPr>
              <a:t> and spurious free dynamic range or </a:t>
            </a:r>
            <a:r>
              <a:rPr lang="en-US" dirty="0">
                <a:solidFill>
                  <a:schemeClr val="tx2"/>
                </a:solidFill>
                <a:latin typeface="+mn-lt"/>
              </a:rPr>
              <a:t>SFDR)</a:t>
            </a:r>
            <a:r>
              <a:rPr lang="en-US" dirty="0">
                <a:latin typeface="+mn-lt"/>
              </a:rPr>
              <a:t> required</a:t>
            </a:r>
            <a:endParaRPr lang="en-US" dirty="0">
              <a:solidFill>
                <a:srgbClr val="000000"/>
              </a:solidFill>
              <a:latin typeface="+mn-lt"/>
            </a:endParaRPr>
          </a:p>
          <a:p>
            <a:pPr marL="342900" indent="-342900" eaLnBrk="0" hangingPunct="0">
              <a:spcBef>
                <a:spcPct val="20000"/>
              </a:spcBef>
              <a:buClr>
                <a:srgbClr val="990033"/>
              </a:buClr>
              <a:buSzPct val="65000"/>
              <a:buFont typeface="Wingdings" pitchFamily="2" charset="2"/>
              <a:buChar char="n"/>
              <a:defRPr/>
            </a:pPr>
            <a:r>
              <a:rPr lang="en-US" dirty="0">
                <a:solidFill>
                  <a:srgbClr val="000000"/>
                </a:solidFill>
                <a:latin typeface="+mn-lt"/>
              </a:rPr>
              <a:t>Is </a:t>
            </a:r>
            <a:r>
              <a:rPr lang="en-US" dirty="0">
                <a:solidFill>
                  <a:srgbClr val="870026"/>
                </a:solidFill>
                <a:latin typeface="+mn-lt"/>
              </a:rPr>
              <a:t>Power Consumption </a:t>
            </a:r>
            <a:r>
              <a:rPr lang="en-US" dirty="0">
                <a:solidFill>
                  <a:srgbClr val="000000"/>
                </a:solidFill>
                <a:latin typeface="+mn-lt"/>
              </a:rPr>
              <a:t>important? </a:t>
            </a:r>
          </a:p>
          <a:p>
            <a:pPr marL="342900" indent="-342900" eaLnBrk="0" hangingPunct="0">
              <a:spcBef>
                <a:spcPct val="20000"/>
              </a:spcBef>
              <a:buClr>
                <a:srgbClr val="990033"/>
              </a:buClr>
              <a:buSzPct val="65000"/>
              <a:buFont typeface="Wingdings" pitchFamily="2" charset="2"/>
              <a:buChar char="n"/>
              <a:defRPr/>
            </a:pPr>
            <a:r>
              <a:rPr lang="en-US" dirty="0">
                <a:solidFill>
                  <a:srgbClr val="000000"/>
                </a:solidFill>
                <a:latin typeface="+mn-lt"/>
              </a:rPr>
              <a:t>Is </a:t>
            </a:r>
            <a:r>
              <a:rPr lang="en-US" dirty="0">
                <a:solidFill>
                  <a:srgbClr val="870026"/>
                </a:solidFill>
                <a:latin typeface="+mn-lt"/>
              </a:rPr>
              <a:t>small size </a:t>
            </a:r>
            <a:r>
              <a:rPr lang="en-US" dirty="0">
                <a:solidFill>
                  <a:srgbClr val="000000"/>
                </a:solidFill>
                <a:latin typeface="+mn-lt"/>
              </a:rPr>
              <a:t>important?</a:t>
            </a:r>
          </a:p>
          <a:p>
            <a:pPr marL="342900" indent="-342900" eaLnBrk="0" hangingPunct="0">
              <a:spcBef>
                <a:spcPct val="20000"/>
              </a:spcBef>
              <a:buClr>
                <a:srgbClr val="990033"/>
              </a:buClr>
              <a:buSzPct val="65000"/>
              <a:buFont typeface="Wingdings" pitchFamily="2" charset="2"/>
              <a:buChar char="n"/>
              <a:defRPr/>
            </a:pPr>
            <a:r>
              <a:rPr lang="en-US" dirty="0">
                <a:solidFill>
                  <a:srgbClr val="000000"/>
                </a:solidFill>
                <a:latin typeface="+mn-lt"/>
              </a:rPr>
              <a:t>How will you </a:t>
            </a:r>
            <a:r>
              <a:rPr lang="en-US" dirty="0">
                <a:solidFill>
                  <a:srgbClr val="870026"/>
                </a:solidFill>
                <a:latin typeface="+mn-lt"/>
              </a:rPr>
              <a:t>Drive the ADC</a:t>
            </a:r>
            <a:r>
              <a:rPr lang="en-US" dirty="0">
                <a:solidFill>
                  <a:srgbClr val="000000"/>
                </a:solidFill>
                <a:latin typeface="+mn-lt"/>
              </a:rPr>
              <a:t>?</a:t>
            </a:r>
          </a:p>
          <a:p>
            <a:pPr marL="342900" indent="-342900" eaLnBrk="0" hangingPunct="0">
              <a:spcBef>
                <a:spcPct val="20000"/>
              </a:spcBef>
              <a:buClr>
                <a:srgbClr val="990033"/>
              </a:buClr>
              <a:buSzPct val="65000"/>
              <a:buFont typeface="Wingdings" pitchFamily="2" charset="2"/>
              <a:buChar char="n"/>
              <a:defRPr/>
            </a:pPr>
            <a:r>
              <a:rPr lang="en-US" dirty="0">
                <a:solidFill>
                  <a:srgbClr val="000000"/>
                </a:solidFill>
                <a:latin typeface="+mn-lt"/>
              </a:rPr>
              <a:t>Cost</a:t>
            </a: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330200" y="173038"/>
            <a:ext cx="7772400" cy="1019175"/>
          </a:xfrm>
        </p:spPr>
        <p:txBody>
          <a:bodyPr/>
          <a:lstStyle/>
          <a:p>
            <a:pPr algn="l"/>
            <a:r>
              <a:rPr lang="en-US" sz="4000" smtClean="0"/>
              <a:t>What Resolution Do I Need?</a:t>
            </a:r>
          </a:p>
        </p:txBody>
      </p:sp>
      <p:sp>
        <p:nvSpPr>
          <p:cNvPr id="24579" name="Content Placeholder 2"/>
          <p:cNvSpPr>
            <a:spLocks noGrp="1"/>
          </p:cNvSpPr>
          <p:nvPr>
            <p:ph idx="4294967295"/>
          </p:nvPr>
        </p:nvSpPr>
        <p:spPr>
          <a:xfrm>
            <a:off x="522288" y="1408113"/>
            <a:ext cx="7772400" cy="4114800"/>
          </a:xfrm>
        </p:spPr>
        <p:txBody>
          <a:bodyPr/>
          <a:lstStyle/>
          <a:p>
            <a:r>
              <a:rPr lang="en-US" sz="2400" smtClean="0"/>
              <a:t>System Requirements (DC):</a:t>
            </a:r>
          </a:p>
          <a:p>
            <a:pPr lvl="1"/>
            <a:r>
              <a:rPr lang="en-US" sz="2000" smtClean="0"/>
              <a:t>Minimum input signal (V</a:t>
            </a:r>
            <a:r>
              <a:rPr lang="en-US" sz="2000" baseline="-25000" smtClean="0"/>
              <a:t>MIN</a:t>
            </a:r>
            <a:r>
              <a:rPr lang="en-US" sz="2000" smtClean="0"/>
              <a:t>)</a:t>
            </a:r>
          </a:p>
          <a:p>
            <a:pPr lvl="2"/>
            <a:r>
              <a:rPr lang="en-US" sz="1800" smtClean="0"/>
              <a:t>Translates to ADC offset spec</a:t>
            </a:r>
          </a:p>
          <a:p>
            <a:pPr lvl="1"/>
            <a:r>
              <a:rPr lang="en-US" sz="2000" smtClean="0"/>
              <a:t>Minimum detectable change (</a:t>
            </a:r>
            <a:r>
              <a:rPr lang="el-GR" sz="2000" smtClean="0"/>
              <a:t>Δ</a:t>
            </a:r>
            <a:r>
              <a:rPr lang="en-US" sz="2000" smtClean="0"/>
              <a:t>V)</a:t>
            </a:r>
          </a:p>
          <a:p>
            <a:pPr lvl="2"/>
            <a:r>
              <a:rPr lang="en-US" sz="1800" smtClean="0"/>
              <a:t>Translates to ADC resolution and DNL spec</a:t>
            </a:r>
          </a:p>
          <a:p>
            <a:pPr lvl="1"/>
            <a:r>
              <a:rPr lang="en-US" sz="2000" smtClean="0"/>
              <a:t>Maximum input signal (V</a:t>
            </a:r>
            <a:r>
              <a:rPr lang="en-US" sz="2000" baseline="-25000" smtClean="0"/>
              <a:t>MAX</a:t>
            </a:r>
            <a:r>
              <a:rPr lang="en-US" sz="2000" smtClean="0"/>
              <a:t>)</a:t>
            </a:r>
          </a:p>
          <a:p>
            <a:pPr lvl="2"/>
            <a:r>
              <a:rPr lang="el-GR" sz="1800" smtClean="0"/>
              <a:t>Δ</a:t>
            </a:r>
            <a:r>
              <a:rPr lang="en-US" sz="1800" smtClean="0"/>
              <a:t>V / V</a:t>
            </a:r>
            <a:r>
              <a:rPr lang="en-US" sz="1800" baseline="-25000" smtClean="0"/>
              <a:t>MAX</a:t>
            </a:r>
            <a:r>
              <a:rPr lang="en-US" sz="1800" smtClean="0"/>
              <a:t> defines required number of counts</a:t>
            </a:r>
          </a:p>
          <a:p>
            <a:pPr lvl="2"/>
            <a:r>
              <a:rPr lang="en-US" sz="1800" smtClean="0"/>
              <a:t>ADC resolution must exceed number of counts</a:t>
            </a:r>
          </a:p>
          <a:p>
            <a:pPr lvl="2"/>
            <a:r>
              <a:rPr lang="en-US" sz="1800" smtClean="0"/>
              <a:t>V</a:t>
            </a:r>
            <a:r>
              <a:rPr lang="en-US" sz="1800" baseline="-25000" smtClean="0"/>
              <a:t>MAX</a:t>
            </a:r>
            <a:r>
              <a:rPr lang="en-US" sz="1800" smtClean="0"/>
              <a:t> may dictate reference voltage</a:t>
            </a:r>
          </a:p>
          <a:p>
            <a:pPr lvl="1"/>
            <a:r>
              <a:rPr lang="en-US" sz="2000" smtClean="0"/>
              <a:t>Programmable gain or attenuation will affect these parameters</a:t>
            </a: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287338" y="173038"/>
            <a:ext cx="8077200" cy="828675"/>
          </a:xfrm>
        </p:spPr>
        <p:txBody>
          <a:bodyPr/>
          <a:lstStyle/>
          <a:p>
            <a:pPr algn="l"/>
            <a:r>
              <a:rPr lang="en-US" sz="4000" smtClean="0"/>
              <a:t>What Sample Rate Do I Need?</a:t>
            </a:r>
          </a:p>
        </p:txBody>
      </p:sp>
      <p:sp>
        <p:nvSpPr>
          <p:cNvPr id="25603" name="Content Placeholder 2"/>
          <p:cNvSpPr>
            <a:spLocks noGrp="1"/>
          </p:cNvSpPr>
          <p:nvPr>
            <p:ph idx="4294967295"/>
          </p:nvPr>
        </p:nvSpPr>
        <p:spPr>
          <a:xfrm>
            <a:off x="617538" y="1339850"/>
            <a:ext cx="7772400" cy="4114800"/>
          </a:xfrm>
        </p:spPr>
        <p:txBody>
          <a:bodyPr/>
          <a:lstStyle/>
          <a:p>
            <a:r>
              <a:rPr lang="en-US" sz="2400" smtClean="0"/>
              <a:t>f</a:t>
            </a:r>
            <a:r>
              <a:rPr lang="en-US" sz="2400" baseline="-25000" smtClean="0"/>
              <a:t>SAMPLE</a:t>
            </a:r>
            <a:r>
              <a:rPr lang="en-US" sz="2400" smtClean="0"/>
              <a:t> ≥ 2 </a:t>
            </a:r>
            <a:r>
              <a:rPr lang="en-US" sz="2400" smtClean="0">
                <a:sym typeface="Symbol" pitchFamily="18" charset="2"/>
              </a:rPr>
              <a:t> f</a:t>
            </a:r>
            <a:r>
              <a:rPr lang="en-US" sz="2400" baseline="-25000" smtClean="0">
                <a:sym typeface="Symbol" pitchFamily="18" charset="2"/>
              </a:rPr>
              <a:t>SIGNAL</a:t>
            </a:r>
            <a:r>
              <a:rPr lang="en-US" sz="2400" smtClean="0">
                <a:sym typeface="Symbol" pitchFamily="18" charset="2"/>
              </a:rPr>
              <a:t> (Nyquist)</a:t>
            </a:r>
          </a:p>
          <a:p>
            <a:r>
              <a:rPr lang="en-US" sz="2400" smtClean="0">
                <a:sym typeface="Symbol" pitchFamily="18" charset="2"/>
              </a:rPr>
              <a:t>Might be a lot higher!</a:t>
            </a:r>
          </a:p>
          <a:p>
            <a:pPr lvl="1"/>
            <a:r>
              <a:rPr lang="en-US" sz="2000" smtClean="0">
                <a:sym typeface="Symbol" pitchFamily="18" charset="2"/>
              </a:rPr>
              <a:t>If post-processing is required</a:t>
            </a:r>
          </a:p>
          <a:p>
            <a:r>
              <a:rPr lang="en-US" sz="2400" smtClean="0">
                <a:sym typeface="Symbol" pitchFamily="18" charset="2"/>
              </a:rPr>
              <a:t>What about “DC” signals?</a:t>
            </a:r>
          </a:p>
          <a:p>
            <a:pPr lvl="1"/>
            <a:r>
              <a:rPr lang="en-US" sz="2000" smtClean="0">
                <a:sym typeface="Symbol" pitchFamily="18" charset="2"/>
              </a:rPr>
              <a:t>Δ ADCs internally oversample to eliminate 50Hz/60Hz line noise</a:t>
            </a:r>
          </a:p>
          <a:p>
            <a:r>
              <a:rPr lang="en-US" sz="2400" smtClean="0">
                <a:sym typeface="Symbol" pitchFamily="18" charset="2"/>
              </a:rPr>
              <a:t>What about “single shot” measurements?</a:t>
            </a:r>
          </a:p>
          <a:p>
            <a:pPr lvl="1"/>
            <a:r>
              <a:rPr lang="en-US" sz="2000" smtClean="0">
                <a:sym typeface="Symbol" pitchFamily="18" charset="2"/>
              </a:rPr>
              <a:t>SAR ADCs are best for this</a:t>
            </a:r>
          </a:p>
          <a:p>
            <a:pPr lvl="1"/>
            <a:r>
              <a:rPr lang="en-US" sz="2000" smtClean="0">
                <a:sym typeface="Symbol" pitchFamily="18" charset="2"/>
              </a:rPr>
              <a:t>Check if minimum sample rate is specified</a:t>
            </a:r>
            <a:endParaRPr lang="en-US" sz="2000" smtClean="0"/>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98438" y="153988"/>
            <a:ext cx="7772400" cy="762000"/>
          </a:xfrm>
        </p:spPr>
        <p:txBody>
          <a:bodyPr anchor="t">
            <a:spAutoFit/>
          </a:bodyPr>
          <a:lstStyle/>
          <a:p>
            <a:pPr algn="l"/>
            <a:r>
              <a:rPr lang="en-US" smtClean="0"/>
              <a:t>Input Resolution Overview</a:t>
            </a:r>
          </a:p>
        </p:txBody>
      </p:sp>
      <p:pic>
        <p:nvPicPr>
          <p:cNvPr id="26627" name="Picture 3"/>
          <p:cNvPicPr>
            <a:picLocks noChangeAspect="1" noChangeArrowheads="1"/>
          </p:cNvPicPr>
          <p:nvPr/>
        </p:nvPicPr>
        <p:blipFill>
          <a:blip r:embed="rId3" cstate="print"/>
          <a:srcRect/>
          <a:stretch>
            <a:fillRect/>
          </a:stretch>
        </p:blipFill>
        <p:spPr bwMode="auto">
          <a:xfrm>
            <a:off x="809625" y="1255713"/>
            <a:ext cx="7462838" cy="42608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120650"/>
            <a:ext cx="9144000" cy="1190625"/>
          </a:xfrm>
          <a:prstGeom prst="rect">
            <a:avLst/>
          </a:prstGeom>
          <a:noFill/>
          <a:ln w="9525" algn="ctr">
            <a:noFill/>
            <a:miter lim="800000"/>
            <a:headEnd/>
            <a:tailEnd/>
          </a:ln>
        </p:spPr>
        <p:txBody>
          <a:bodyPr>
            <a:spAutoFit/>
          </a:bodyPr>
          <a:lstStyle/>
          <a:p>
            <a:pPr algn="ctr" eaLnBrk="0" hangingPunct="0"/>
            <a:r>
              <a:rPr lang="en-US" sz="3600">
                <a:solidFill>
                  <a:schemeClr val="tx2"/>
                </a:solidFill>
              </a:rPr>
              <a:t>Increase the Number of “Counts” with Programmable Gain Amplifier (PGA)</a:t>
            </a:r>
          </a:p>
        </p:txBody>
      </p:sp>
      <p:grpSp>
        <p:nvGrpSpPr>
          <p:cNvPr id="27651" name="Group 3"/>
          <p:cNvGrpSpPr>
            <a:grpSpLocks/>
          </p:cNvGrpSpPr>
          <p:nvPr/>
        </p:nvGrpSpPr>
        <p:grpSpPr bwMode="auto">
          <a:xfrm>
            <a:off x="1131888" y="2328863"/>
            <a:ext cx="577850" cy="609600"/>
            <a:chOff x="713" y="1467"/>
            <a:chExt cx="364" cy="384"/>
          </a:xfrm>
        </p:grpSpPr>
        <p:pic>
          <p:nvPicPr>
            <p:cNvPr id="27708" name="Picture 4"/>
            <p:cNvPicPr>
              <a:picLocks noChangeAspect="1" noChangeArrowheads="1"/>
            </p:cNvPicPr>
            <p:nvPr/>
          </p:nvPicPr>
          <p:blipFill>
            <a:blip r:embed="rId3" cstate="print"/>
            <a:srcRect/>
            <a:stretch>
              <a:fillRect/>
            </a:stretch>
          </p:blipFill>
          <p:spPr bwMode="auto">
            <a:xfrm>
              <a:off x="713" y="1467"/>
              <a:ext cx="364" cy="384"/>
            </a:xfrm>
            <a:prstGeom prst="rect">
              <a:avLst/>
            </a:prstGeom>
            <a:noFill/>
            <a:ln w="9525">
              <a:noFill/>
              <a:miter lim="800000"/>
              <a:headEnd/>
              <a:tailEnd/>
            </a:ln>
          </p:spPr>
        </p:pic>
        <p:pic>
          <p:nvPicPr>
            <p:cNvPr id="27709" name="Picture 5"/>
            <p:cNvPicPr>
              <a:picLocks noChangeAspect="1" noChangeArrowheads="1"/>
            </p:cNvPicPr>
            <p:nvPr/>
          </p:nvPicPr>
          <p:blipFill>
            <a:blip r:embed="rId4" cstate="print"/>
            <a:srcRect/>
            <a:stretch>
              <a:fillRect/>
            </a:stretch>
          </p:blipFill>
          <p:spPr bwMode="auto">
            <a:xfrm>
              <a:off x="713" y="1467"/>
              <a:ext cx="364" cy="384"/>
            </a:xfrm>
            <a:prstGeom prst="rect">
              <a:avLst/>
            </a:prstGeom>
            <a:noFill/>
            <a:ln w="9525">
              <a:noFill/>
              <a:miter lim="800000"/>
              <a:headEnd/>
              <a:tailEnd/>
            </a:ln>
          </p:spPr>
        </p:pic>
      </p:grpSp>
      <p:sp>
        <p:nvSpPr>
          <p:cNvPr id="27652" name="Line 6"/>
          <p:cNvSpPr>
            <a:spLocks noChangeShapeType="1"/>
          </p:cNvSpPr>
          <p:nvPr/>
        </p:nvSpPr>
        <p:spPr bwMode="auto">
          <a:xfrm flipV="1">
            <a:off x="971550" y="2147888"/>
            <a:ext cx="1588" cy="457200"/>
          </a:xfrm>
          <a:prstGeom prst="line">
            <a:avLst/>
          </a:prstGeom>
          <a:noFill/>
          <a:ln w="9525">
            <a:solidFill>
              <a:srgbClr val="000000"/>
            </a:solidFill>
            <a:round/>
            <a:headEnd/>
            <a:tailEnd/>
          </a:ln>
        </p:spPr>
        <p:txBody>
          <a:bodyPr/>
          <a:lstStyle/>
          <a:p>
            <a:endParaRPr lang="en-US"/>
          </a:p>
        </p:txBody>
      </p:sp>
      <p:sp>
        <p:nvSpPr>
          <p:cNvPr id="27653" name="Line 7"/>
          <p:cNvSpPr>
            <a:spLocks noChangeShapeType="1"/>
          </p:cNvSpPr>
          <p:nvPr/>
        </p:nvSpPr>
        <p:spPr bwMode="auto">
          <a:xfrm>
            <a:off x="971550" y="2147888"/>
            <a:ext cx="1295400" cy="1587"/>
          </a:xfrm>
          <a:prstGeom prst="line">
            <a:avLst/>
          </a:prstGeom>
          <a:noFill/>
          <a:ln w="9525">
            <a:solidFill>
              <a:srgbClr val="000000"/>
            </a:solidFill>
            <a:round/>
            <a:headEnd/>
            <a:tailEnd/>
          </a:ln>
        </p:spPr>
        <p:txBody>
          <a:bodyPr/>
          <a:lstStyle/>
          <a:p>
            <a:endParaRPr lang="en-US"/>
          </a:p>
        </p:txBody>
      </p:sp>
      <p:sp>
        <p:nvSpPr>
          <p:cNvPr id="27654" name="Line 8"/>
          <p:cNvSpPr>
            <a:spLocks noChangeShapeType="1"/>
          </p:cNvSpPr>
          <p:nvPr/>
        </p:nvSpPr>
        <p:spPr bwMode="auto">
          <a:xfrm flipH="1">
            <a:off x="971550" y="2605088"/>
            <a:ext cx="152400" cy="1587"/>
          </a:xfrm>
          <a:prstGeom prst="line">
            <a:avLst/>
          </a:prstGeom>
          <a:noFill/>
          <a:ln w="9525">
            <a:solidFill>
              <a:srgbClr val="000000"/>
            </a:solidFill>
            <a:round/>
            <a:headEnd/>
            <a:tailEnd/>
          </a:ln>
        </p:spPr>
        <p:txBody>
          <a:bodyPr/>
          <a:lstStyle/>
          <a:p>
            <a:endParaRPr lang="en-US"/>
          </a:p>
        </p:txBody>
      </p:sp>
      <p:sp>
        <p:nvSpPr>
          <p:cNvPr id="27655" name="Line 9"/>
          <p:cNvSpPr>
            <a:spLocks noChangeShapeType="1"/>
          </p:cNvSpPr>
          <p:nvPr/>
        </p:nvSpPr>
        <p:spPr bwMode="auto">
          <a:xfrm>
            <a:off x="1733550" y="2624138"/>
            <a:ext cx="533400" cy="1587"/>
          </a:xfrm>
          <a:prstGeom prst="line">
            <a:avLst/>
          </a:prstGeom>
          <a:noFill/>
          <a:ln w="9525">
            <a:solidFill>
              <a:srgbClr val="000000"/>
            </a:solidFill>
            <a:round/>
            <a:headEnd/>
            <a:tailEnd/>
          </a:ln>
        </p:spPr>
        <p:txBody>
          <a:bodyPr/>
          <a:lstStyle/>
          <a:p>
            <a:endParaRPr lang="en-US"/>
          </a:p>
        </p:txBody>
      </p:sp>
      <p:sp>
        <p:nvSpPr>
          <p:cNvPr id="27656" name="Rectangle 10"/>
          <p:cNvSpPr>
            <a:spLocks noChangeArrowheads="1"/>
          </p:cNvSpPr>
          <p:nvPr/>
        </p:nvSpPr>
        <p:spPr bwMode="auto">
          <a:xfrm>
            <a:off x="336550" y="3111500"/>
            <a:ext cx="2344738" cy="703263"/>
          </a:xfrm>
          <a:prstGeom prst="rect">
            <a:avLst/>
          </a:prstGeom>
          <a:noFill/>
          <a:ln w="9525">
            <a:noFill/>
            <a:miter lim="800000"/>
            <a:headEnd/>
            <a:tailEnd/>
          </a:ln>
        </p:spPr>
        <p:txBody>
          <a:bodyPr/>
          <a:lstStyle/>
          <a:p>
            <a:endParaRPr lang="en-US"/>
          </a:p>
        </p:txBody>
      </p:sp>
      <p:sp>
        <p:nvSpPr>
          <p:cNvPr id="27657" name="Rectangle 11"/>
          <p:cNvSpPr>
            <a:spLocks noChangeArrowheads="1"/>
          </p:cNvSpPr>
          <p:nvPr/>
        </p:nvSpPr>
        <p:spPr bwMode="auto">
          <a:xfrm>
            <a:off x="428625" y="3170238"/>
            <a:ext cx="2284413" cy="346075"/>
          </a:xfrm>
          <a:prstGeom prst="rect">
            <a:avLst/>
          </a:prstGeom>
          <a:noFill/>
          <a:ln w="9525">
            <a:noFill/>
            <a:miter lim="800000"/>
            <a:headEnd/>
            <a:tailEnd/>
          </a:ln>
        </p:spPr>
        <p:txBody>
          <a:bodyPr wrap="none" lIns="0" tIns="0" rIns="0" bIns="0">
            <a:spAutoFit/>
          </a:bodyPr>
          <a:lstStyle/>
          <a:p>
            <a:r>
              <a:rPr lang="en-US" sz="2000" b="1">
                <a:solidFill>
                  <a:srgbClr val="FF3300"/>
                </a:solidFill>
              </a:rPr>
              <a:t>Low Level Sensor</a:t>
            </a:r>
            <a:endParaRPr lang="en-US"/>
          </a:p>
        </p:txBody>
      </p:sp>
      <p:sp>
        <p:nvSpPr>
          <p:cNvPr id="27658" name="Rectangle 12"/>
          <p:cNvSpPr>
            <a:spLocks noChangeArrowheads="1"/>
          </p:cNvSpPr>
          <p:nvPr/>
        </p:nvSpPr>
        <p:spPr bwMode="auto">
          <a:xfrm>
            <a:off x="428625" y="3475038"/>
            <a:ext cx="573088" cy="346075"/>
          </a:xfrm>
          <a:prstGeom prst="rect">
            <a:avLst/>
          </a:prstGeom>
          <a:noFill/>
          <a:ln w="9525">
            <a:noFill/>
            <a:miter lim="800000"/>
            <a:headEnd/>
            <a:tailEnd/>
          </a:ln>
        </p:spPr>
        <p:txBody>
          <a:bodyPr wrap="none" lIns="0" tIns="0" rIns="0" bIns="0">
            <a:spAutoFit/>
          </a:bodyPr>
          <a:lstStyle/>
          <a:p>
            <a:r>
              <a:rPr lang="en-US" sz="2000" b="1">
                <a:solidFill>
                  <a:srgbClr val="FF3300"/>
                </a:solidFill>
              </a:rPr>
              <a:t>Full</a:t>
            </a:r>
            <a:endParaRPr lang="en-US"/>
          </a:p>
        </p:txBody>
      </p:sp>
      <p:sp>
        <p:nvSpPr>
          <p:cNvPr id="27659" name="Rectangle 13"/>
          <p:cNvSpPr>
            <a:spLocks noChangeArrowheads="1"/>
          </p:cNvSpPr>
          <p:nvPr/>
        </p:nvSpPr>
        <p:spPr bwMode="auto">
          <a:xfrm>
            <a:off x="879475" y="3475038"/>
            <a:ext cx="206375" cy="346075"/>
          </a:xfrm>
          <a:prstGeom prst="rect">
            <a:avLst/>
          </a:prstGeom>
          <a:noFill/>
          <a:ln w="9525">
            <a:noFill/>
            <a:miter lim="800000"/>
            <a:headEnd/>
            <a:tailEnd/>
          </a:ln>
        </p:spPr>
        <p:txBody>
          <a:bodyPr wrap="none" lIns="0" tIns="0" rIns="0" bIns="0">
            <a:spAutoFit/>
          </a:bodyPr>
          <a:lstStyle/>
          <a:p>
            <a:r>
              <a:rPr lang="en-US" sz="2000" b="1">
                <a:solidFill>
                  <a:srgbClr val="FF3300"/>
                </a:solidFill>
              </a:rPr>
              <a:t>-</a:t>
            </a:r>
            <a:endParaRPr lang="en-US"/>
          </a:p>
        </p:txBody>
      </p:sp>
      <p:sp>
        <p:nvSpPr>
          <p:cNvPr id="27660" name="Rectangle 14"/>
          <p:cNvSpPr>
            <a:spLocks noChangeArrowheads="1"/>
          </p:cNvSpPr>
          <p:nvPr/>
        </p:nvSpPr>
        <p:spPr bwMode="auto">
          <a:xfrm>
            <a:off x="963613" y="3475038"/>
            <a:ext cx="1722437" cy="346075"/>
          </a:xfrm>
          <a:prstGeom prst="rect">
            <a:avLst/>
          </a:prstGeom>
          <a:noFill/>
          <a:ln w="9525">
            <a:noFill/>
            <a:miter lim="800000"/>
            <a:headEnd/>
            <a:tailEnd/>
          </a:ln>
        </p:spPr>
        <p:txBody>
          <a:bodyPr wrap="none" lIns="0" tIns="0" rIns="0" bIns="0">
            <a:spAutoFit/>
          </a:bodyPr>
          <a:lstStyle/>
          <a:p>
            <a:r>
              <a:rPr lang="en-US" sz="2000" b="1">
                <a:solidFill>
                  <a:srgbClr val="FF3300"/>
                </a:solidFill>
              </a:rPr>
              <a:t>scale = 10mV</a:t>
            </a:r>
            <a:endParaRPr lang="en-US"/>
          </a:p>
        </p:txBody>
      </p:sp>
      <p:sp>
        <p:nvSpPr>
          <p:cNvPr id="27661" name="Freeform 15"/>
          <p:cNvSpPr>
            <a:spLocks/>
          </p:cNvSpPr>
          <p:nvPr/>
        </p:nvSpPr>
        <p:spPr bwMode="auto">
          <a:xfrm>
            <a:off x="2266950" y="1614488"/>
            <a:ext cx="1295400" cy="1524000"/>
          </a:xfrm>
          <a:custGeom>
            <a:avLst/>
            <a:gdLst>
              <a:gd name="T0" fmla="*/ 2147483647 w 816"/>
              <a:gd name="T1" fmla="*/ 2147483647 h 960"/>
              <a:gd name="T2" fmla="*/ 0 w 816"/>
              <a:gd name="T3" fmla="*/ 0 h 960"/>
              <a:gd name="T4" fmla="*/ 0 w 816"/>
              <a:gd name="T5" fmla="*/ 2147483647 h 960"/>
              <a:gd name="T6" fmla="*/ 2147483647 w 816"/>
              <a:gd name="T7" fmla="*/ 2147483647 h 960"/>
              <a:gd name="T8" fmla="*/ 0 60000 65536"/>
              <a:gd name="T9" fmla="*/ 0 60000 65536"/>
              <a:gd name="T10" fmla="*/ 0 60000 65536"/>
              <a:gd name="T11" fmla="*/ 0 60000 65536"/>
              <a:gd name="T12" fmla="*/ 0 w 816"/>
              <a:gd name="T13" fmla="*/ 0 h 960"/>
              <a:gd name="T14" fmla="*/ 816 w 816"/>
              <a:gd name="T15" fmla="*/ 960 h 960"/>
            </a:gdLst>
            <a:ahLst/>
            <a:cxnLst>
              <a:cxn ang="T8">
                <a:pos x="T0" y="T1"/>
              </a:cxn>
              <a:cxn ang="T9">
                <a:pos x="T2" y="T3"/>
              </a:cxn>
              <a:cxn ang="T10">
                <a:pos x="T4" y="T5"/>
              </a:cxn>
              <a:cxn ang="T11">
                <a:pos x="T6" y="T7"/>
              </a:cxn>
            </a:cxnLst>
            <a:rect l="T12" t="T13" r="T14" b="T15"/>
            <a:pathLst>
              <a:path w="816" h="960">
                <a:moveTo>
                  <a:pt x="816" y="480"/>
                </a:moveTo>
                <a:lnTo>
                  <a:pt x="0" y="0"/>
                </a:lnTo>
                <a:lnTo>
                  <a:pt x="0" y="960"/>
                </a:lnTo>
                <a:lnTo>
                  <a:pt x="816" y="480"/>
                </a:lnTo>
                <a:close/>
              </a:path>
            </a:pathLst>
          </a:custGeom>
          <a:noFill/>
          <a:ln w="9525">
            <a:solidFill>
              <a:srgbClr val="000000"/>
            </a:solidFill>
            <a:round/>
            <a:headEnd/>
            <a:tailEnd/>
          </a:ln>
        </p:spPr>
        <p:txBody>
          <a:bodyPr/>
          <a:lstStyle/>
          <a:p>
            <a:endParaRPr lang="en-US"/>
          </a:p>
        </p:txBody>
      </p:sp>
      <p:sp>
        <p:nvSpPr>
          <p:cNvPr id="27662" name="Line 16"/>
          <p:cNvSpPr>
            <a:spLocks noChangeShapeType="1"/>
          </p:cNvSpPr>
          <p:nvPr/>
        </p:nvSpPr>
        <p:spPr bwMode="auto">
          <a:xfrm>
            <a:off x="3181350" y="2147888"/>
            <a:ext cx="1295400" cy="1587"/>
          </a:xfrm>
          <a:prstGeom prst="line">
            <a:avLst/>
          </a:prstGeom>
          <a:noFill/>
          <a:ln w="9525">
            <a:solidFill>
              <a:srgbClr val="000000"/>
            </a:solidFill>
            <a:round/>
            <a:headEnd/>
            <a:tailEnd/>
          </a:ln>
        </p:spPr>
        <p:txBody>
          <a:bodyPr/>
          <a:lstStyle/>
          <a:p>
            <a:endParaRPr lang="en-US"/>
          </a:p>
        </p:txBody>
      </p:sp>
      <p:sp>
        <p:nvSpPr>
          <p:cNvPr id="27663" name="Line 17"/>
          <p:cNvSpPr>
            <a:spLocks noChangeShapeType="1"/>
          </p:cNvSpPr>
          <p:nvPr/>
        </p:nvSpPr>
        <p:spPr bwMode="auto">
          <a:xfrm>
            <a:off x="3181350" y="2605088"/>
            <a:ext cx="1295400" cy="1587"/>
          </a:xfrm>
          <a:prstGeom prst="line">
            <a:avLst/>
          </a:prstGeom>
          <a:noFill/>
          <a:ln w="9525">
            <a:solidFill>
              <a:srgbClr val="000000"/>
            </a:solidFill>
            <a:round/>
            <a:headEnd/>
            <a:tailEnd/>
          </a:ln>
        </p:spPr>
        <p:txBody>
          <a:bodyPr/>
          <a:lstStyle/>
          <a:p>
            <a:endParaRPr lang="en-US"/>
          </a:p>
        </p:txBody>
      </p:sp>
      <p:sp>
        <p:nvSpPr>
          <p:cNvPr id="27664" name="Rectangle 18"/>
          <p:cNvSpPr>
            <a:spLocks noChangeArrowheads="1"/>
          </p:cNvSpPr>
          <p:nvPr/>
        </p:nvSpPr>
        <p:spPr bwMode="auto">
          <a:xfrm>
            <a:off x="2241550" y="1908175"/>
            <a:ext cx="865188" cy="917575"/>
          </a:xfrm>
          <a:prstGeom prst="rect">
            <a:avLst/>
          </a:prstGeom>
          <a:noFill/>
          <a:ln w="9525">
            <a:noFill/>
            <a:miter lim="800000"/>
            <a:headEnd/>
            <a:tailEnd/>
          </a:ln>
        </p:spPr>
        <p:txBody>
          <a:bodyPr/>
          <a:lstStyle/>
          <a:p>
            <a:endParaRPr lang="en-US"/>
          </a:p>
        </p:txBody>
      </p:sp>
      <p:sp>
        <p:nvSpPr>
          <p:cNvPr id="27665" name="Rectangle 19"/>
          <p:cNvSpPr>
            <a:spLocks noChangeArrowheads="1"/>
          </p:cNvSpPr>
          <p:nvPr/>
        </p:nvSpPr>
        <p:spPr bwMode="auto">
          <a:xfrm>
            <a:off x="2333625" y="1971675"/>
            <a:ext cx="584200" cy="306388"/>
          </a:xfrm>
          <a:prstGeom prst="rect">
            <a:avLst/>
          </a:prstGeom>
          <a:noFill/>
          <a:ln w="9525">
            <a:noFill/>
            <a:miter lim="800000"/>
            <a:headEnd/>
            <a:tailEnd/>
          </a:ln>
        </p:spPr>
        <p:txBody>
          <a:bodyPr wrap="none" lIns="0" tIns="0" rIns="0" bIns="0">
            <a:spAutoFit/>
          </a:bodyPr>
          <a:lstStyle/>
          <a:p>
            <a:r>
              <a:rPr lang="en-US" sz="1800">
                <a:solidFill>
                  <a:srgbClr val="000000"/>
                </a:solidFill>
              </a:rPr>
              <a:t>PGA</a:t>
            </a:r>
            <a:endParaRPr lang="en-US"/>
          </a:p>
        </p:txBody>
      </p:sp>
      <p:sp>
        <p:nvSpPr>
          <p:cNvPr id="27666" name="Rectangle 20"/>
          <p:cNvSpPr>
            <a:spLocks noChangeArrowheads="1"/>
          </p:cNvSpPr>
          <p:nvPr/>
        </p:nvSpPr>
        <p:spPr bwMode="auto">
          <a:xfrm>
            <a:off x="2333625" y="2246313"/>
            <a:ext cx="781050" cy="306387"/>
          </a:xfrm>
          <a:prstGeom prst="rect">
            <a:avLst/>
          </a:prstGeom>
          <a:noFill/>
          <a:ln w="9525">
            <a:noFill/>
            <a:miter lim="800000"/>
            <a:headEnd/>
            <a:tailEnd/>
          </a:ln>
        </p:spPr>
        <p:txBody>
          <a:bodyPr wrap="none" lIns="0" tIns="0" rIns="0" bIns="0">
            <a:spAutoFit/>
          </a:bodyPr>
          <a:lstStyle/>
          <a:p>
            <a:r>
              <a:rPr lang="en-US" sz="1800">
                <a:solidFill>
                  <a:srgbClr val="000000"/>
                </a:solidFill>
              </a:rPr>
              <a:t>Gain =</a:t>
            </a:r>
            <a:endParaRPr lang="en-US"/>
          </a:p>
        </p:txBody>
      </p:sp>
      <p:sp>
        <p:nvSpPr>
          <p:cNvPr id="27667" name="Rectangle 21"/>
          <p:cNvSpPr>
            <a:spLocks noChangeArrowheads="1"/>
          </p:cNvSpPr>
          <p:nvPr/>
        </p:nvSpPr>
        <p:spPr bwMode="auto">
          <a:xfrm>
            <a:off x="2333625" y="2520950"/>
            <a:ext cx="596900" cy="306388"/>
          </a:xfrm>
          <a:prstGeom prst="rect">
            <a:avLst/>
          </a:prstGeom>
          <a:noFill/>
          <a:ln w="9525">
            <a:noFill/>
            <a:miter lim="800000"/>
            <a:headEnd/>
            <a:tailEnd/>
          </a:ln>
        </p:spPr>
        <p:txBody>
          <a:bodyPr wrap="none" lIns="0" tIns="0" rIns="0" bIns="0">
            <a:spAutoFit/>
          </a:bodyPr>
          <a:lstStyle/>
          <a:p>
            <a:r>
              <a:rPr lang="en-US" sz="1800">
                <a:solidFill>
                  <a:srgbClr val="000000"/>
                </a:solidFill>
              </a:rPr>
              <a:t>500x</a:t>
            </a:r>
            <a:endParaRPr lang="en-US"/>
          </a:p>
        </p:txBody>
      </p:sp>
      <p:sp>
        <p:nvSpPr>
          <p:cNvPr id="27668" name="Rectangle 22"/>
          <p:cNvSpPr>
            <a:spLocks noChangeArrowheads="1"/>
          </p:cNvSpPr>
          <p:nvPr/>
        </p:nvSpPr>
        <p:spPr bwMode="auto">
          <a:xfrm>
            <a:off x="3028950" y="3111500"/>
            <a:ext cx="1976438" cy="703263"/>
          </a:xfrm>
          <a:prstGeom prst="rect">
            <a:avLst/>
          </a:prstGeom>
          <a:noFill/>
          <a:ln w="9525">
            <a:noFill/>
            <a:miter lim="800000"/>
            <a:headEnd/>
            <a:tailEnd/>
          </a:ln>
        </p:spPr>
        <p:txBody>
          <a:bodyPr/>
          <a:lstStyle/>
          <a:p>
            <a:endParaRPr lang="en-US"/>
          </a:p>
        </p:txBody>
      </p:sp>
      <p:sp>
        <p:nvSpPr>
          <p:cNvPr id="27669" name="Rectangle 23"/>
          <p:cNvSpPr>
            <a:spLocks noChangeArrowheads="1"/>
          </p:cNvSpPr>
          <p:nvPr/>
        </p:nvSpPr>
        <p:spPr bwMode="auto">
          <a:xfrm>
            <a:off x="3121025" y="3170238"/>
            <a:ext cx="1193800" cy="346075"/>
          </a:xfrm>
          <a:prstGeom prst="rect">
            <a:avLst/>
          </a:prstGeom>
          <a:noFill/>
          <a:ln w="9525">
            <a:noFill/>
            <a:miter lim="800000"/>
            <a:headEnd/>
            <a:tailEnd/>
          </a:ln>
        </p:spPr>
        <p:txBody>
          <a:bodyPr wrap="none" lIns="0" tIns="0" rIns="0" bIns="0">
            <a:spAutoFit/>
          </a:bodyPr>
          <a:lstStyle/>
          <a:p>
            <a:r>
              <a:rPr lang="en-US" sz="2000" b="1">
                <a:solidFill>
                  <a:srgbClr val="FF3300"/>
                </a:solidFill>
              </a:rPr>
              <a:t>PGA Full</a:t>
            </a:r>
            <a:endParaRPr lang="en-US"/>
          </a:p>
        </p:txBody>
      </p:sp>
      <p:sp>
        <p:nvSpPr>
          <p:cNvPr id="27670" name="Rectangle 24"/>
          <p:cNvSpPr>
            <a:spLocks noChangeArrowheads="1"/>
          </p:cNvSpPr>
          <p:nvPr/>
        </p:nvSpPr>
        <p:spPr bwMode="auto">
          <a:xfrm>
            <a:off x="4192588" y="3170238"/>
            <a:ext cx="206375" cy="346075"/>
          </a:xfrm>
          <a:prstGeom prst="rect">
            <a:avLst/>
          </a:prstGeom>
          <a:noFill/>
          <a:ln w="9525">
            <a:noFill/>
            <a:miter lim="800000"/>
            <a:headEnd/>
            <a:tailEnd/>
          </a:ln>
        </p:spPr>
        <p:txBody>
          <a:bodyPr wrap="none" lIns="0" tIns="0" rIns="0" bIns="0">
            <a:spAutoFit/>
          </a:bodyPr>
          <a:lstStyle/>
          <a:p>
            <a:r>
              <a:rPr lang="en-US" sz="2000" b="1">
                <a:solidFill>
                  <a:srgbClr val="FF3300"/>
                </a:solidFill>
              </a:rPr>
              <a:t>-</a:t>
            </a:r>
            <a:endParaRPr lang="en-US"/>
          </a:p>
        </p:txBody>
      </p:sp>
      <p:sp>
        <p:nvSpPr>
          <p:cNvPr id="27671" name="Rectangle 25"/>
          <p:cNvSpPr>
            <a:spLocks noChangeArrowheads="1"/>
          </p:cNvSpPr>
          <p:nvPr/>
        </p:nvSpPr>
        <p:spPr bwMode="auto">
          <a:xfrm>
            <a:off x="4276725" y="3170238"/>
            <a:ext cx="757238" cy="346075"/>
          </a:xfrm>
          <a:prstGeom prst="rect">
            <a:avLst/>
          </a:prstGeom>
          <a:noFill/>
          <a:ln w="9525">
            <a:noFill/>
            <a:miter lim="800000"/>
            <a:headEnd/>
            <a:tailEnd/>
          </a:ln>
        </p:spPr>
        <p:txBody>
          <a:bodyPr wrap="none" lIns="0" tIns="0" rIns="0" bIns="0">
            <a:spAutoFit/>
          </a:bodyPr>
          <a:lstStyle/>
          <a:p>
            <a:r>
              <a:rPr lang="en-US" sz="2000" b="1">
                <a:solidFill>
                  <a:srgbClr val="FF3300"/>
                </a:solidFill>
              </a:rPr>
              <a:t>scale</a:t>
            </a:r>
            <a:endParaRPr lang="en-US"/>
          </a:p>
        </p:txBody>
      </p:sp>
      <p:sp>
        <p:nvSpPr>
          <p:cNvPr id="27672" name="Rectangle 26"/>
          <p:cNvSpPr>
            <a:spLocks noChangeArrowheads="1"/>
          </p:cNvSpPr>
          <p:nvPr/>
        </p:nvSpPr>
        <p:spPr bwMode="auto">
          <a:xfrm>
            <a:off x="3121025" y="3475038"/>
            <a:ext cx="1552575" cy="346075"/>
          </a:xfrm>
          <a:prstGeom prst="rect">
            <a:avLst/>
          </a:prstGeom>
          <a:noFill/>
          <a:ln w="9525">
            <a:noFill/>
            <a:miter lim="800000"/>
            <a:headEnd/>
            <a:tailEnd/>
          </a:ln>
        </p:spPr>
        <p:txBody>
          <a:bodyPr wrap="none" lIns="0" tIns="0" rIns="0" bIns="0">
            <a:spAutoFit/>
          </a:bodyPr>
          <a:lstStyle/>
          <a:p>
            <a:r>
              <a:rPr lang="en-US" sz="2000" b="1">
                <a:solidFill>
                  <a:srgbClr val="FF3300"/>
                </a:solidFill>
              </a:rPr>
              <a:t>Output = 5V</a:t>
            </a:r>
            <a:endParaRPr lang="en-US"/>
          </a:p>
        </p:txBody>
      </p:sp>
      <p:grpSp>
        <p:nvGrpSpPr>
          <p:cNvPr id="27673" name="Group 27"/>
          <p:cNvGrpSpPr>
            <a:grpSpLocks/>
          </p:cNvGrpSpPr>
          <p:nvPr/>
        </p:nvGrpSpPr>
        <p:grpSpPr bwMode="auto">
          <a:xfrm>
            <a:off x="4210050" y="1746250"/>
            <a:ext cx="1774825" cy="1114425"/>
            <a:chOff x="2652" y="1100"/>
            <a:chExt cx="1118" cy="702"/>
          </a:xfrm>
        </p:grpSpPr>
        <p:sp>
          <p:nvSpPr>
            <p:cNvPr id="27706" name="Freeform 28"/>
            <p:cNvSpPr>
              <a:spLocks/>
            </p:cNvSpPr>
            <p:nvPr/>
          </p:nvSpPr>
          <p:spPr bwMode="auto">
            <a:xfrm>
              <a:off x="2660" y="1106"/>
              <a:ext cx="1104" cy="690"/>
            </a:xfrm>
            <a:custGeom>
              <a:avLst/>
              <a:gdLst>
                <a:gd name="T0" fmla="*/ 276 w 1104"/>
                <a:gd name="T1" fmla="*/ 0 h 690"/>
                <a:gd name="T2" fmla="*/ 1104 w 1104"/>
                <a:gd name="T3" fmla="*/ 0 h 690"/>
                <a:gd name="T4" fmla="*/ 1104 w 1104"/>
                <a:gd name="T5" fmla="*/ 690 h 690"/>
                <a:gd name="T6" fmla="*/ 276 w 1104"/>
                <a:gd name="T7" fmla="*/ 690 h 690"/>
                <a:gd name="T8" fmla="*/ 0 w 1104"/>
                <a:gd name="T9" fmla="*/ 345 h 690"/>
                <a:gd name="T10" fmla="*/ 276 w 1104"/>
                <a:gd name="T11" fmla="*/ 0 h 690"/>
                <a:gd name="T12" fmla="*/ 0 60000 65536"/>
                <a:gd name="T13" fmla="*/ 0 60000 65536"/>
                <a:gd name="T14" fmla="*/ 0 60000 65536"/>
                <a:gd name="T15" fmla="*/ 0 60000 65536"/>
                <a:gd name="T16" fmla="*/ 0 60000 65536"/>
                <a:gd name="T17" fmla="*/ 0 60000 65536"/>
                <a:gd name="T18" fmla="*/ 0 w 1104"/>
                <a:gd name="T19" fmla="*/ 0 h 690"/>
                <a:gd name="T20" fmla="*/ 1104 w 1104"/>
                <a:gd name="T21" fmla="*/ 690 h 690"/>
              </a:gdLst>
              <a:ahLst/>
              <a:cxnLst>
                <a:cxn ang="T12">
                  <a:pos x="T0" y="T1"/>
                </a:cxn>
                <a:cxn ang="T13">
                  <a:pos x="T2" y="T3"/>
                </a:cxn>
                <a:cxn ang="T14">
                  <a:pos x="T4" y="T5"/>
                </a:cxn>
                <a:cxn ang="T15">
                  <a:pos x="T6" y="T7"/>
                </a:cxn>
                <a:cxn ang="T16">
                  <a:pos x="T8" y="T9"/>
                </a:cxn>
                <a:cxn ang="T17">
                  <a:pos x="T10" y="T11"/>
                </a:cxn>
              </a:cxnLst>
              <a:rect l="T18" t="T19" r="T20" b="T21"/>
              <a:pathLst>
                <a:path w="1104" h="690">
                  <a:moveTo>
                    <a:pt x="276" y="0"/>
                  </a:moveTo>
                  <a:lnTo>
                    <a:pt x="1104" y="0"/>
                  </a:lnTo>
                  <a:lnTo>
                    <a:pt x="1104" y="690"/>
                  </a:lnTo>
                  <a:lnTo>
                    <a:pt x="276" y="690"/>
                  </a:lnTo>
                  <a:lnTo>
                    <a:pt x="0" y="345"/>
                  </a:lnTo>
                  <a:lnTo>
                    <a:pt x="276" y="0"/>
                  </a:lnTo>
                  <a:close/>
                </a:path>
              </a:pathLst>
            </a:custGeom>
            <a:solidFill>
              <a:srgbClr val="96002B"/>
            </a:solidFill>
            <a:ln w="9525">
              <a:noFill/>
              <a:round/>
              <a:headEnd/>
              <a:tailEnd/>
            </a:ln>
          </p:spPr>
          <p:txBody>
            <a:bodyPr/>
            <a:lstStyle/>
            <a:p>
              <a:endParaRPr lang="en-US"/>
            </a:p>
          </p:txBody>
        </p:sp>
        <p:sp>
          <p:nvSpPr>
            <p:cNvPr id="27707" name="Freeform 29"/>
            <p:cNvSpPr>
              <a:spLocks noEditPoints="1"/>
            </p:cNvSpPr>
            <p:nvPr/>
          </p:nvSpPr>
          <p:spPr bwMode="auto">
            <a:xfrm>
              <a:off x="2652" y="1100"/>
              <a:ext cx="1118" cy="702"/>
            </a:xfrm>
            <a:custGeom>
              <a:avLst/>
              <a:gdLst>
                <a:gd name="T0" fmla="*/ 1112 w 1118"/>
                <a:gd name="T1" fmla="*/ 12 h 702"/>
                <a:gd name="T2" fmla="*/ 1112 w 1118"/>
                <a:gd name="T3" fmla="*/ 6 h 702"/>
                <a:gd name="T4" fmla="*/ 1106 w 1118"/>
                <a:gd name="T5" fmla="*/ 6 h 702"/>
                <a:gd name="T6" fmla="*/ 1106 w 1118"/>
                <a:gd name="T7" fmla="*/ 696 h 702"/>
                <a:gd name="T8" fmla="*/ 1112 w 1118"/>
                <a:gd name="T9" fmla="*/ 696 h 702"/>
                <a:gd name="T10" fmla="*/ 1112 w 1118"/>
                <a:gd name="T11" fmla="*/ 690 h 702"/>
                <a:gd name="T12" fmla="*/ 284 w 1118"/>
                <a:gd name="T13" fmla="*/ 690 h 702"/>
                <a:gd name="T14" fmla="*/ 284 w 1118"/>
                <a:gd name="T15" fmla="*/ 696 h 702"/>
                <a:gd name="T16" fmla="*/ 288 w 1118"/>
                <a:gd name="T17" fmla="*/ 692 h 702"/>
                <a:gd name="T18" fmla="*/ 12 w 1118"/>
                <a:gd name="T19" fmla="*/ 347 h 702"/>
                <a:gd name="T20" fmla="*/ 8 w 1118"/>
                <a:gd name="T21" fmla="*/ 351 h 702"/>
                <a:gd name="T22" fmla="*/ 12 w 1118"/>
                <a:gd name="T23" fmla="*/ 356 h 702"/>
                <a:gd name="T24" fmla="*/ 288 w 1118"/>
                <a:gd name="T25" fmla="*/ 11 h 702"/>
                <a:gd name="T26" fmla="*/ 284 w 1118"/>
                <a:gd name="T27" fmla="*/ 6 h 702"/>
                <a:gd name="T28" fmla="*/ 284 w 1118"/>
                <a:gd name="T29" fmla="*/ 12 h 702"/>
                <a:gd name="T30" fmla="*/ 1112 w 1118"/>
                <a:gd name="T31" fmla="*/ 12 h 702"/>
                <a:gd name="T32" fmla="*/ 284 w 1118"/>
                <a:gd name="T33" fmla="*/ 0 h 702"/>
                <a:gd name="T34" fmla="*/ 281 w 1118"/>
                <a:gd name="T35" fmla="*/ 0 h 702"/>
                <a:gd name="T36" fmla="*/ 280 w 1118"/>
                <a:gd name="T37" fmla="*/ 2 h 702"/>
                <a:gd name="T38" fmla="*/ 4 w 1118"/>
                <a:gd name="T39" fmla="*/ 347 h 702"/>
                <a:gd name="T40" fmla="*/ 0 w 1118"/>
                <a:gd name="T41" fmla="*/ 351 h 702"/>
                <a:gd name="T42" fmla="*/ 4 w 1118"/>
                <a:gd name="T43" fmla="*/ 356 h 702"/>
                <a:gd name="T44" fmla="*/ 280 w 1118"/>
                <a:gd name="T45" fmla="*/ 701 h 702"/>
                <a:gd name="T46" fmla="*/ 281 w 1118"/>
                <a:gd name="T47" fmla="*/ 702 h 702"/>
                <a:gd name="T48" fmla="*/ 284 w 1118"/>
                <a:gd name="T49" fmla="*/ 702 h 702"/>
                <a:gd name="T50" fmla="*/ 1112 w 1118"/>
                <a:gd name="T51" fmla="*/ 702 h 702"/>
                <a:gd name="T52" fmla="*/ 1118 w 1118"/>
                <a:gd name="T53" fmla="*/ 702 h 702"/>
                <a:gd name="T54" fmla="*/ 1118 w 1118"/>
                <a:gd name="T55" fmla="*/ 696 h 702"/>
                <a:gd name="T56" fmla="*/ 1118 w 1118"/>
                <a:gd name="T57" fmla="*/ 6 h 702"/>
                <a:gd name="T58" fmla="*/ 1118 w 1118"/>
                <a:gd name="T59" fmla="*/ 0 h 702"/>
                <a:gd name="T60" fmla="*/ 1112 w 1118"/>
                <a:gd name="T61" fmla="*/ 0 h 702"/>
                <a:gd name="T62" fmla="*/ 284 w 1118"/>
                <a:gd name="T63" fmla="*/ 0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8"/>
                <a:gd name="T97" fmla="*/ 0 h 702"/>
                <a:gd name="T98" fmla="*/ 1118 w 1118"/>
                <a:gd name="T99" fmla="*/ 702 h 7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8" h="702">
                  <a:moveTo>
                    <a:pt x="1112" y="12"/>
                  </a:moveTo>
                  <a:lnTo>
                    <a:pt x="1112" y="6"/>
                  </a:lnTo>
                  <a:lnTo>
                    <a:pt x="1106" y="6"/>
                  </a:lnTo>
                  <a:lnTo>
                    <a:pt x="1106" y="696"/>
                  </a:lnTo>
                  <a:lnTo>
                    <a:pt x="1112" y="696"/>
                  </a:lnTo>
                  <a:lnTo>
                    <a:pt x="1112" y="690"/>
                  </a:lnTo>
                  <a:lnTo>
                    <a:pt x="284" y="690"/>
                  </a:lnTo>
                  <a:lnTo>
                    <a:pt x="284" y="696"/>
                  </a:lnTo>
                  <a:lnTo>
                    <a:pt x="288" y="692"/>
                  </a:lnTo>
                  <a:lnTo>
                    <a:pt x="12" y="347"/>
                  </a:lnTo>
                  <a:lnTo>
                    <a:pt x="8" y="351"/>
                  </a:lnTo>
                  <a:lnTo>
                    <a:pt x="12" y="356"/>
                  </a:lnTo>
                  <a:lnTo>
                    <a:pt x="288" y="11"/>
                  </a:lnTo>
                  <a:lnTo>
                    <a:pt x="284" y="6"/>
                  </a:lnTo>
                  <a:lnTo>
                    <a:pt x="284" y="12"/>
                  </a:lnTo>
                  <a:lnTo>
                    <a:pt x="1112" y="12"/>
                  </a:lnTo>
                  <a:close/>
                  <a:moveTo>
                    <a:pt x="284" y="0"/>
                  </a:moveTo>
                  <a:lnTo>
                    <a:pt x="281" y="0"/>
                  </a:lnTo>
                  <a:lnTo>
                    <a:pt x="280" y="2"/>
                  </a:lnTo>
                  <a:lnTo>
                    <a:pt x="4" y="347"/>
                  </a:lnTo>
                  <a:lnTo>
                    <a:pt x="0" y="351"/>
                  </a:lnTo>
                  <a:lnTo>
                    <a:pt x="4" y="356"/>
                  </a:lnTo>
                  <a:lnTo>
                    <a:pt x="280" y="701"/>
                  </a:lnTo>
                  <a:lnTo>
                    <a:pt x="281" y="702"/>
                  </a:lnTo>
                  <a:lnTo>
                    <a:pt x="284" y="702"/>
                  </a:lnTo>
                  <a:lnTo>
                    <a:pt x="1112" y="702"/>
                  </a:lnTo>
                  <a:lnTo>
                    <a:pt x="1118" y="702"/>
                  </a:lnTo>
                  <a:lnTo>
                    <a:pt x="1118" y="696"/>
                  </a:lnTo>
                  <a:lnTo>
                    <a:pt x="1118" y="6"/>
                  </a:lnTo>
                  <a:lnTo>
                    <a:pt x="1118" y="0"/>
                  </a:lnTo>
                  <a:lnTo>
                    <a:pt x="1112" y="0"/>
                  </a:lnTo>
                  <a:lnTo>
                    <a:pt x="284" y="0"/>
                  </a:lnTo>
                  <a:close/>
                </a:path>
              </a:pathLst>
            </a:custGeom>
            <a:solidFill>
              <a:srgbClr val="000000"/>
            </a:solidFill>
            <a:ln w="9525">
              <a:noFill/>
              <a:round/>
              <a:headEnd/>
              <a:tailEnd/>
            </a:ln>
          </p:spPr>
          <p:txBody>
            <a:bodyPr/>
            <a:lstStyle/>
            <a:p>
              <a:endParaRPr lang="en-US"/>
            </a:p>
          </p:txBody>
        </p:sp>
      </p:grpSp>
      <p:sp>
        <p:nvSpPr>
          <p:cNvPr id="27674" name="Rectangle 30"/>
          <p:cNvSpPr>
            <a:spLocks noChangeArrowheads="1"/>
          </p:cNvSpPr>
          <p:nvPr/>
        </p:nvSpPr>
        <p:spPr bwMode="auto">
          <a:xfrm>
            <a:off x="4665663" y="2182813"/>
            <a:ext cx="322262" cy="280987"/>
          </a:xfrm>
          <a:prstGeom prst="rect">
            <a:avLst/>
          </a:prstGeom>
          <a:noFill/>
          <a:ln w="9525">
            <a:noFill/>
            <a:miter lim="800000"/>
            <a:headEnd/>
            <a:tailEnd/>
          </a:ln>
        </p:spPr>
        <p:txBody>
          <a:bodyPr wrap="none" lIns="0" tIns="0" rIns="0" bIns="0">
            <a:spAutoFit/>
          </a:bodyPr>
          <a:lstStyle/>
          <a:p>
            <a:r>
              <a:rPr lang="en-US" sz="1600" b="1">
                <a:solidFill>
                  <a:srgbClr val="FFFFFF"/>
                </a:solidFill>
                <a:latin typeface="Linear Avant Garde" pitchFamily="50" charset="0"/>
              </a:rPr>
              <a:t>12</a:t>
            </a:r>
            <a:endParaRPr lang="en-US"/>
          </a:p>
        </p:txBody>
      </p:sp>
      <p:sp>
        <p:nvSpPr>
          <p:cNvPr id="27675" name="Rectangle 31"/>
          <p:cNvSpPr>
            <a:spLocks noChangeArrowheads="1"/>
          </p:cNvSpPr>
          <p:nvPr/>
        </p:nvSpPr>
        <p:spPr bwMode="auto">
          <a:xfrm>
            <a:off x="4891088" y="2182813"/>
            <a:ext cx="165100" cy="280987"/>
          </a:xfrm>
          <a:prstGeom prst="rect">
            <a:avLst/>
          </a:prstGeom>
          <a:noFill/>
          <a:ln w="9525">
            <a:noFill/>
            <a:miter lim="800000"/>
            <a:headEnd/>
            <a:tailEnd/>
          </a:ln>
        </p:spPr>
        <p:txBody>
          <a:bodyPr wrap="none" lIns="0" tIns="0" rIns="0" bIns="0">
            <a:spAutoFit/>
          </a:bodyPr>
          <a:lstStyle/>
          <a:p>
            <a:r>
              <a:rPr lang="en-US" sz="1600" b="1">
                <a:solidFill>
                  <a:srgbClr val="FFFFFF"/>
                </a:solidFill>
                <a:latin typeface="Linear Avant Garde" pitchFamily="50" charset="0"/>
              </a:rPr>
              <a:t>-</a:t>
            </a:r>
            <a:endParaRPr lang="en-US"/>
          </a:p>
        </p:txBody>
      </p:sp>
      <p:sp>
        <p:nvSpPr>
          <p:cNvPr id="27676" name="Rectangle 32"/>
          <p:cNvSpPr>
            <a:spLocks noChangeArrowheads="1"/>
          </p:cNvSpPr>
          <p:nvPr/>
        </p:nvSpPr>
        <p:spPr bwMode="auto">
          <a:xfrm>
            <a:off x="4959350" y="2182813"/>
            <a:ext cx="860425" cy="280987"/>
          </a:xfrm>
          <a:prstGeom prst="rect">
            <a:avLst/>
          </a:prstGeom>
          <a:noFill/>
          <a:ln w="9525">
            <a:noFill/>
            <a:miter lim="800000"/>
            <a:headEnd/>
            <a:tailEnd/>
          </a:ln>
        </p:spPr>
        <p:txBody>
          <a:bodyPr wrap="none" lIns="0" tIns="0" rIns="0" bIns="0">
            <a:spAutoFit/>
          </a:bodyPr>
          <a:lstStyle/>
          <a:p>
            <a:r>
              <a:rPr lang="en-US" sz="1600" b="1">
                <a:solidFill>
                  <a:srgbClr val="FFFFFF"/>
                </a:solidFill>
                <a:latin typeface="Linear Avant Garde" pitchFamily="50" charset="0"/>
              </a:rPr>
              <a:t>Bit ADC</a:t>
            </a:r>
            <a:endParaRPr lang="en-US"/>
          </a:p>
        </p:txBody>
      </p:sp>
      <p:sp>
        <p:nvSpPr>
          <p:cNvPr id="27677" name="Line 33"/>
          <p:cNvSpPr>
            <a:spLocks noChangeShapeType="1"/>
          </p:cNvSpPr>
          <p:nvPr/>
        </p:nvSpPr>
        <p:spPr bwMode="auto">
          <a:xfrm>
            <a:off x="6070600" y="2198688"/>
            <a:ext cx="609600" cy="1587"/>
          </a:xfrm>
          <a:prstGeom prst="line">
            <a:avLst/>
          </a:prstGeom>
          <a:noFill/>
          <a:ln w="12700">
            <a:solidFill>
              <a:srgbClr val="000000"/>
            </a:solidFill>
            <a:round/>
            <a:headEnd/>
            <a:tailEnd/>
          </a:ln>
        </p:spPr>
        <p:txBody>
          <a:bodyPr/>
          <a:lstStyle/>
          <a:p>
            <a:endParaRPr lang="en-US"/>
          </a:p>
        </p:txBody>
      </p:sp>
      <p:sp>
        <p:nvSpPr>
          <p:cNvPr id="27678" name="Rectangle 34"/>
          <p:cNvSpPr>
            <a:spLocks noChangeArrowheads="1"/>
          </p:cNvSpPr>
          <p:nvPr/>
        </p:nvSpPr>
        <p:spPr bwMode="auto">
          <a:xfrm>
            <a:off x="5137150" y="3532188"/>
            <a:ext cx="1525588" cy="657225"/>
          </a:xfrm>
          <a:prstGeom prst="rect">
            <a:avLst/>
          </a:prstGeom>
          <a:noFill/>
          <a:ln w="9525">
            <a:noFill/>
            <a:miter lim="800000"/>
            <a:headEnd/>
            <a:tailEnd/>
          </a:ln>
        </p:spPr>
        <p:txBody>
          <a:bodyPr/>
          <a:lstStyle/>
          <a:p>
            <a:endParaRPr lang="en-US"/>
          </a:p>
        </p:txBody>
      </p:sp>
      <p:sp>
        <p:nvSpPr>
          <p:cNvPr id="27679" name="Rectangle 35"/>
          <p:cNvSpPr>
            <a:spLocks noChangeArrowheads="1"/>
          </p:cNvSpPr>
          <p:nvPr/>
        </p:nvSpPr>
        <p:spPr bwMode="auto">
          <a:xfrm>
            <a:off x="6251575" y="1930400"/>
            <a:ext cx="2476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5V</a:t>
            </a:r>
            <a:endParaRPr lang="en-US"/>
          </a:p>
        </p:txBody>
      </p:sp>
      <p:sp>
        <p:nvSpPr>
          <p:cNvPr id="27680" name="Rectangle 36"/>
          <p:cNvSpPr>
            <a:spLocks noChangeArrowheads="1"/>
          </p:cNvSpPr>
          <p:nvPr/>
        </p:nvSpPr>
        <p:spPr bwMode="auto">
          <a:xfrm>
            <a:off x="6149975" y="2273300"/>
            <a:ext cx="4508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4096</a:t>
            </a:r>
            <a:endParaRPr lang="en-US"/>
          </a:p>
        </p:txBody>
      </p:sp>
      <p:sp>
        <p:nvSpPr>
          <p:cNvPr id="27681" name="Rectangle 37"/>
          <p:cNvSpPr>
            <a:spLocks noChangeArrowheads="1"/>
          </p:cNvSpPr>
          <p:nvPr/>
        </p:nvSpPr>
        <p:spPr bwMode="auto">
          <a:xfrm>
            <a:off x="6203950" y="3684588"/>
            <a:ext cx="1982788" cy="657225"/>
          </a:xfrm>
          <a:prstGeom prst="rect">
            <a:avLst/>
          </a:prstGeom>
          <a:noFill/>
          <a:ln w="9525">
            <a:noFill/>
            <a:miter lim="800000"/>
            <a:headEnd/>
            <a:tailEnd/>
          </a:ln>
        </p:spPr>
        <p:txBody>
          <a:bodyPr/>
          <a:lstStyle/>
          <a:p>
            <a:endParaRPr lang="en-US"/>
          </a:p>
        </p:txBody>
      </p:sp>
      <p:sp>
        <p:nvSpPr>
          <p:cNvPr id="27682" name="Rectangle 38"/>
          <p:cNvSpPr>
            <a:spLocks noChangeArrowheads="1"/>
          </p:cNvSpPr>
          <p:nvPr/>
        </p:nvSpPr>
        <p:spPr bwMode="auto">
          <a:xfrm>
            <a:off x="6823075" y="2082800"/>
            <a:ext cx="16954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 1 LSB = 1.22mV</a:t>
            </a:r>
            <a:endParaRPr lang="en-US"/>
          </a:p>
        </p:txBody>
      </p:sp>
      <p:sp>
        <p:nvSpPr>
          <p:cNvPr id="27683" name="Rectangle 39"/>
          <p:cNvSpPr>
            <a:spLocks noChangeArrowheads="1"/>
          </p:cNvSpPr>
          <p:nvPr/>
        </p:nvSpPr>
        <p:spPr bwMode="auto">
          <a:xfrm>
            <a:off x="5441950" y="3051175"/>
            <a:ext cx="2973388" cy="338138"/>
          </a:xfrm>
          <a:prstGeom prst="rect">
            <a:avLst/>
          </a:prstGeom>
          <a:noFill/>
          <a:ln w="9525">
            <a:noFill/>
            <a:miter lim="800000"/>
            <a:headEnd/>
            <a:tailEnd/>
          </a:ln>
        </p:spPr>
        <p:txBody>
          <a:bodyPr/>
          <a:lstStyle/>
          <a:p>
            <a:endParaRPr lang="en-US"/>
          </a:p>
        </p:txBody>
      </p:sp>
      <p:sp>
        <p:nvSpPr>
          <p:cNvPr id="27684" name="Rectangle 41"/>
          <p:cNvSpPr>
            <a:spLocks noChangeArrowheads="1"/>
          </p:cNvSpPr>
          <p:nvPr/>
        </p:nvSpPr>
        <p:spPr bwMode="auto">
          <a:xfrm>
            <a:off x="5280025" y="1527175"/>
            <a:ext cx="19050" cy="228600"/>
          </a:xfrm>
          <a:prstGeom prst="rect">
            <a:avLst/>
          </a:prstGeom>
          <a:solidFill>
            <a:srgbClr val="000000"/>
          </a:solidFill>
          <a:ln w="9525">
            <a:noFill/>
            <a:miter lim="800000"/>
            <a:headEnd/>
            <a:tailEnd/>
          </a:ln>
        </p:spPr>
        <p:txBody>
          <a:bodyPr/>
          <a:lstStyle/>
          <a:p>
            <a:endParaRPr lang="en-US"/>
          </a:p>
        </p:txBody>
      </p:sp>
      <p:sp>
        <p:nvSpPr>
          <p:cNvPr id="27685" name="Line 42"/>
          <p:cNvSpPr>
            <a:spLocks noChangeShapeType="1"/>
          </p:cNvSpPr>
          <p:nvPr/>
        </p:nvSpPr>
        <p:spPr bwMode="auto">
          <a:xfrm flipH="1">
            <a:off x="5137150" y="1527175"/>
            <a:ext cx="304800" cy="1588"/>
          </a:xfrm>
          <a:prstGeom prst="line">
            <a:avLst/>
          </a:prstGeom>
          <a:noFill/>
          <a:ln w="12700">
            <a:solidFill>
              <a:srgbClr val="000000"/>
            </a:solidFill>
            <a:round/>
            <a:headEnd/>
            <a:tailEnd/>
          </a:ln>
        </p:spPr>
        <p:txBody>
          <a:bodyPr/>
          <a:lstStyle/>
          <a:p>
            <a:endParaRPr lang="en-US"/>
          </a:p>
        </p:txBody>
      </p:sp>
      <p:sp>
        <p:nvSpPr>
          <p:cNvPr id="27686" name="Rectangle 43"/>
          <p:cNvSpPr>
            <a:spLocks noChangeArrowheads="1"/>
          </p:cNvSpPr>
          <p:nvPr/>
        </p:nvSpPr>
        <p:spPr bwMode="auto">
          <a:xfrm>
            <a:off x="4756150" y="1222375"/>
            <a:ext cx="992188" cy="314325"/>
          </a:xfrm>
          <a:prstGeom prst="rect">
            <a:avLst/>
          </a:prstGeom>
          <a:noFill/>
          <a:ln w="9525">
            <a:noFill/>
            <a:miter lim="800000"/>
            <a:headEnd/>
            <a:tailEnd/>
          </a:ln>
        </p:spPr>
        <p:txBody>
          <a:bodyPr/>
          <a:lstStyle/>
          <a:p>
            <a:endParaRPr lang="en-US"/>
          </a:p>
        </p:txBody>
      </p:sp>
      <p:sp>
        <p:nvSpPr>
          <p:cNvPr id="27687" name="Rectangle 44"/>
          <p:cNvSpPr>
            <a:spLocks noChangeArrowheads="1"/>
          </p:cNvSpPr>
          <p:nvPr/>
        </p:nvSpPr>
        <p:spPr bwMode="auto">
          <a:xfrm>
            <a:off x="5127625" y="1265238"/>
            <a:ext cx="620713"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Linear Avant Garde" pitchFamily="50" charset="0"/>
              </a:rPr>
              <a:t>5V Ref</a:t>
            </a:r>
            <a:endParaRPr lang="en-US"/>
          </a:p>
        </p:txBody>
      </p:sp>
      <p:grpSp>
        <p:nvGrpSpPr>
          <p:cNvPr id="27688" name="Group 45"/>
          <p:cNvGrpSpPr>
            <a:grpSpLocks/>
          </p:cNvGrpSpPr>
          <p:nvPr/>
        </p:nvGrpSpPr>
        <p:grpSpPr bwMode="auto">
          <a:xfrm>
            <a:off x="327025" y="4203700"/>
            <a:ext cx="8612188" cy="1327150"/>
            <a:chOff x="206" y="2648"/>
            <a:chExt cx="5425" cy="836"/>
          </a:xfrm>
        </p:grpSpPr>
        <p:sp>
          <p:nvSpPr>
            <p:cNvPr id="27689" name="Rectangle 46"/>
            <p:cNvSpPr>
              <a:spLocks noChangeArrowheads="1"/>
            </p:cNvSpPr>
            <p:nvPr/>
          </p:nvSpPr>
          <p:spPr bwMode="auto">
            <a:xfrm>
              <a:off x="3380" y="2734"/>
              <a:ext cx="2161" cy="213"/>
            </a:xfrm>
            <a:prstGeom prst="rect">
              <a:avLst/>
            </a:prstGeom>
            <a:noFill/>
            <a:ln w="9525">
              <a:noFill/>
              <a:miter lim="800000"/>
              <a:headEnd/>
              <a:tailEnd/>
            </a:ln>
          </p:spPr>
          <p:txBody>
            <a:bodyPr/>
            <a:lstStyle/>
            <a:p>
              <a:endParaRPr lang="en-US"/>
            </a:p>
          </p:txBody>
        </p:sp>
        <p:sp>
          <p:nvSpPr>
            <p:cNvPr id="27690" name="Rectangle 47"/>
            <p:cNvSpPr>
              <a:spLocks noChangeArrowheads="1"/>
            </p:cNvSpPr>
            <p:nvPr/>
          </p:nvSpPr>
          <p:spPr bwMode="auto">
            <a:xfrm>
              <a:off x="3150" y="2757"/>
              <a:ext cx="2373" cy="154"/>
            </a:xfrm>
            <a:prstGeom prst="rect">
              <a:avLst/>
            </a:prstGeom>
            <a:noFill/>
            <a:ln w="9525">
              <a:noFill/>
              <a:miter lim="800000"/>
              <a:headEnd/>
              <a:tailEnd/>
            </a:ln>
          </p:spPr>
          <p:txBody>
            <a:bodyPr wrap="none" lIns="0" tIns="0" rIns="0" bIns="0">
              <a:spAutoFit/>
            </a:bodyPr>
            <a:lstStyle/>
            <a:p>
              <a:r>
                <a:rPr lang="en-US" sz="1600" b="1">
                  <a:solidFill>
                    <a:srgbClr val="0000FF"/>
                  </a:solidFill>
                  <a:latin typeface="Linear Avant Garde" pitchFamily="50" charset="0"/>
                </a:rPr>
                <a:t>Total counts from the sensor with PGA</a:t>
              </a:r>
              <a:endParaRPr lang="en-US"/>
            </a:p>
          </p:txBody>
        </p:sp>
        <p:sp>
          <p:nvSpPr>
            <p:cNvPr id="27691" name="Line 48"/>
            <p:cNvSpPr>
              <a:spLocks noChangeShapeType="1"/>
            </p:cNvSpPr>
            <p:nvPr/>
          </p:nvSpPr>
          <p:spPr bwMode="auto">
            <a:xfrm>
              <a:off x="3524" y="3166"/>
              <a:ext cx="384" cy="1"/>
            </a:xfrm>
            <a:prstGeom prst="line">
              <a:avLst/>
            </a:prstGeom>
            <a:noFill/>
            <a:ln w="12700">
              <a:solidFill>
                <a:srgbClr val="000000"/>
              </a:solidFill>
              <a:round/>
              <a:headEnd/>
              <a:tailEnd/>
            </a:ln>
          </p:spPr>
          <p:txBody>
            <a:bodyPr/>
            <a:lstStyle/>
            <a:p>
              <a:endParaRPr lang="en-US"/>
            </a:p>
          </p:txBody>
        </p:sp>
        <p:sp>
          <p:nvSpPr>
            <p:cNvPr id="27692" name="Rectangle 49"/>
            <p:cNvSpPr>
              <a:spLocks noChangeArrowheads="1"/>
            </p:cNvSpPr>
            <p:nvPr/>
          </p:nvSpPr>
          <p:spPr bwMode="auto">
            <a:xfrm>
              <a:off x="3236" y="2974"/>
              <a:ext cx="961" cy="414"/>
            </a:xfrm>
            <a:prstGeom prst="rect">
              <a:avLst/>
            </a:prstGeom>
            <a:noFill/>
            <a:ln w="9525">
              <a:noFill/>
              <a:miter lim="800000"/>
              <a:headEnd/>
              <a:tailEnd/>
            </a:ln>
          </p:spPr>
          <p:txBody>
            <a:bodyPr/>
            <a:lstStyle/>
            <a:p>
              <a:endParaRPr lang="en-US"/>
            </a:p>
          </p:txBody>
        </p:sp>
        <p:sp>
          <p:nvSpPr>
            <p:cNvPr id="27693" name="Rectangle 50"/>
            <p:cNvSpPr>
              <a:spLocks noChangeArrowheads="1"/>
            </p:cNvSpPr>
            <p:nvPr/>
          </p:nvSpPr>
          <p:spPr bwMode="auto">
            <a:xfrm>
              <a:off x="3638" y="2997"/>
              <a:ext cx="217" cy="17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5V</a:t>
              </a:r>
              <a:endParaRPr lang="en-US"/>
            </a:p>
          </p:txBody>
        </p:sp>
        <p:sp>
          <p:nvSpPr>
            <p:cNvPr id="27694" name="Rectangle 51"/>
            <p:cNvSpPr>
              <a:spLocks noChangeArrowheads="1"/>
            </p:cNvSpPr>
            <p:nvPr/>
          </p:nvSpPr>
          <p:spPr bwMode="auto">
            <a:xfrm>
              <a:off x="3492" y="3213"/>
              <a:ext cx="509" cy="17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1.22mV</a:t>
              </a:r>
              <a:endParaRPr lang="en-US"/>
            </a:p>
          </p:txBody>
        </p:sp>
        <p:sp>
          <p:nvSpPr>
            <p:cNvPr id="27695" name="Rectangle 52"/>
            <p:cNvSpPr>
              <a:spLocks noChangeArrowheads="1"/>
            </p:cNvSpPr>
            <p:nvPr/>
          </p:nvSpPr>
          <p:spPr bwMode="auto">
            <a:xfrm>
              <a:off x="3860" y="3070"/>
              <a:ext cx="1153" cy="414"/>
            </a:xfrm>
            <a:prstGeom prst="rect">
              <a:avLst/>
            </a:prstGeom>
            <a:noFill/>
            <a:ln w="9525">
              <a:noFill/>
              <a:miter lim="800000"/>
              <a:headEnd/>
              <a:tailEnd/>
            </a:ln>
          </p:spPr>
          <p:txBody>
            <a:bodyPr/>
            <a:lstStyle/>
            <a:p>
              <a:endParaRPr lang="en-US"/>
            </a:p>
          </p:txBody>
        </p:sp>
        <p:sp>
          <p:nvSpPr>
            <p:cNvPr id="27696" name="Rectangle 53"/>
            <p:cNvSpPr>
              <a:spLocks noChangeArrowheads="1"/>
            </p:cNvSpPr>
            <p:nvPr/>
          </p:nvSpPr>
          <p:spPr bwMode="auto">
            <a:xfrm>
              <a:off x="4011" y="3093"/>
              <a:ext cx="911" cy="17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 4096 counts</a:t>
              </a:r>
              <a:endParaRPr lang="en-US"/>
            </a:p>
          </p:txBody>
        </p:sp>
        <p:sp>
          <p:nvSpPr>
            <p:cNvPr id="27697" name="Line 54"/>
            <p:cNvSpPr>
              <a:spLocks noChangeShapeType="1"/>
            </p:cNvSpPr>
            <p:nvPr/>
          </p:nvSpPr>
          <p:spPr bwMode="auto">
            <a:xfrm flipV="1">
              <a:off x="710" y="3134"/>
              <a:ext cx="384" cy="8"/>
            </a:xfrm>
            <a:prstGeom prst="line">
              <a:avLst/>
            </a:prstGeom>
            <a:noFill/>
            <a:ln w="12700">
              <a:solidFill>
                <a:srgbClr val="000000"/>
              </a:solidFill>
              <a:round/>
              <a:headEnd/>
              <a:tailEnd/>
            </a:ln>
          </p:spPr>
          <p:txBody>
            <a:bodyPr/>
            <a:lstStyle/>
            <a:p>
              <a:endParaRPr lang="en-US"/>
            </a:p>
          </p:txBody>
        </p:sp>
        <p:sp>
          <p:nvSpPr>
            <p:cNvPr id="27698" name="Rectangle 55"/>
            <p:cNvSpPr>
              <a:spLocks noChangeArrowheads="1"/>
            </p:cNvSpPr>
            <p:nvPr/>
          </p:nvSpPr>
          <p:spPr bwMode="auto">
            <a:xfrm>
              <a:off x="734" y="2967"/>
              <a:ext cx="341"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10mV</a:t>
              </a:r>
              <a:endParaRPr lang="en-US"/>
            </a:p>
          </p:txBody>
        </p:sp>
        <p:sp>
          <p:nvSpPr>
            <p:cNvPr id="27699" name="Rectangle 56"/>
            <p:cNvSpPr>
              <a:spLocks noChangeArrowheads="1"/>
            </p:cNvSpPr>
            <p:nvPr/>
          </p:nvSpPr>
          <p:spPr bwMode="auto">
            <a:xfrm>
              <a:off x="678" y="3189"/>
              <a:ext cx="448"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1.22mV</a:t>
              </a:r>
              <a:endParaRPr lang="en-US"/>
            </a:p>
          </p:txBody>
        </p:sp>
        <p:sp>
          <p:nvSpPr>
            <p:cNvPr id="27700" name="Rectangle 57"/>
            <p:cNvSpPr>
              <a:spLocks noChangeArrowheads="1"/>
            </p:cNvSpPr>
            <p:nvPr/>
          </p:nvSpPr>
          <p:spPr bwMode="auto">
            <a:xfrm>
              <a:off x="1046" y="3046"/>
              <a:ext cx="1153" cy="414"/>
            </a:xfrm>
            <a:prstGeom prst="rect">
              <a:avLst/>
            </a:prstGeom>
            <a:noFill/>
            <a:ln w="9525">
              <a:noFill/>
              <a:miter lim="800000"/>
              <a:headEnd/>
              <a:tailEnd/>
            </a:ln>
          </p:spPr>
          <p:txBody>
            <a:bodyPr/>
            <a:lstStyle/>
            <a:p>
              <a:endParaRPr lang="en-US"/>
            </a:p>
          </p:txBody>
        </p:sp>
        <p:sp>
          <p:nvSpPr>
            <p:cNvPr id="27701" name="Rectangle 58"/>
            <p:cNvSpPr>
              <a:spLocks noChangeArrowheads="1"/>
            </p:cNvSpPr>
            <p:nvPr/>
          </p:nvSpPr>
          <p:spPr bwMode="auto">
            <a:xfrm>
              <a:off x="1197" y="3069"/>
              <a:ext cx="637"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 8 counts</a:t>
              </a:r>
              <a:endParaRPr lang="en-US"/>
            </a:p>
          </p:txBody>
        </p:sp>
        <p:sp>
          <p:nvSpPr>
            <p:cNvPr id="27702" name="Rectangle 59"/>
            <p:cNvSpPr>
              <a:spLocks noChangeArrowheads="1"/>
            </p:cNvSpPr>
            <p:nvPr/>
          </p:nvSpPr>
          <p:spPr bwMode="auto">
            <a:xfrm>
              <a:off x="348" y="2739"/>
              <a:ext cx="2572" cy="154"/>
            </a:xfrm>
            <a:prstGeom prst="rect">
              <a:avLst/>
            </a:prstGeom>
            <a:noFill/>
            <a:ln w="9525">
              <a:noFill/>
              <a:miter lim="800000"/>
              <a:headEnd/>
              <a:tailEnd/>
            </a:ln>
          </p:spPr>
          <p:txBody>
            <a:bodyPr wrap="none" lIns="0" tIns="0" rIns="0" bIns="0">
              <a:spAutoFit/>
            </a:bodyPr>
            <a:lstStyle/>
            <a:p>
              <a:r>
                <a:rPr lang="en-US" sz="1600" b="1">
                  <a:solidFill>
                    <a:srgbClr val="0000FF"/>
                  </a:solidFill>
                  <a:latin typeface="Linear Avant Garde" pitchFamily="50" charset="0"/>
                </a:rPr>
                <a:t>Total counts from the sensor without PGA</a:t>
              </a:r>
              <a:endParaRPr lang="en-US"/>
            </a:p>
          </p:txBody>
        </p:sp>
        <p:sp>
          <p:nvSpPr>
            <p:cNvPr id="27703" name="Rectangle 60"/>
            <p:cNvSpPr>
              <a:spLocks noChangeArrowheads="1"/>
            </p:cNvSpPr>
            <p:nvPr/>
          </p:nvSpPr>
          <p:spPr bwMode="auto">
            <a:xfrm>
              <a:off x="206" y="2648"/>
              <a:ext cx="5425" cy="791"/>
            </a:xfrm>
            <a:prstGeom prst="rect">
              <a:avLst/>
            </a:prstGeom>
            <a:noFill/>
            <a:ln w="9525">
              <a:solidFill>
                <a:schemeClr val="tx1"/>
              </a:solidFill>
              <a:miter lim="800000"/>
              <a:headEnd/>
              <a:tailEnd/>
            </a:ln>
          </p:spPr>
          <p:txBody>
            <a:bodyPr wrap="none" anchor="ctr"/>
            <a:lstStyle/>
            <a:p>
              <a:endParaRPr lang="en-US"/>
            </a:p>
          </p:txBody>
        </p:sp>
        <p:sp>
          <p:nvSpPr>
            <p:cNvPr id="27704" name="Line 61"/>
            <p:cNvSpPr>
              <a:spLocks noChangeShapeType="1"/>
            </p:cNvSpPr>
            <p:nvPr/>
          </p:nvSpPr>
          <p:spPr bwMode="auto">
            <a:xfrm>
              <a:off x="3035" y="2656"/>
              <a:ext cx="0" cy="791"/>
            </a:xfrm>
            <a:prstGeom prst="line">
              <a:avLst/>
            </a:prstGeom>
            <a:noFill/>
            <a:ln w="9525">
              <a:solidFill>
                <a:schemeClr val="tx1"/>
              </a:solidFill>
              <a:round/>
              <a:headEnd/>
              <a:tailEnd/>
            </a:ln>
          </p:spPr>
          <p:txBody>
            <a:bodyPr/>
            <a:lstStyle/>
            <a:p>
              <a:endParaRPr lang="en-US"/>
            </a:p>
          </p:txBody>
        </p:sp>
        <p:sp>
          <p:nvSpPr>
            <p:cNvPr id="27705" name="Line 62"/>
            <p:cNvSpPr>
              <a:spLocks noChangeShapeType="1"/>
            </p:cNvSpPr>
            <p:nvPr/>
          </p:nvSpPr>
          <p:spPr bwMode="auto">
            <a:xfrm>
              <a:off x="215" y="2949"/>
              <a:ext cx="5416" cy="0"/>
            </a:xfrm>
            <a:prstGeom prst="line">
              <a:avLst/>
            </a:prstGeom>
            <a:noFill/>
            <a:ln w="9525">
              <a:solidFill>
                <a:schemeClr val="tx1"/>
              </a:solidFill>
              <a:round/>
              <a:headEnd/>
              <a:tailEnd/>
            </a:ln>
          </p:spPr>
          <p:txBody>
            <a:bodyPr/>
            <a:lstStyle/>
            <a:p>
              <a:endParaRPr lang="en-US"/>
            </a:p>
          </p:txBody>
        </p:sp>
      </p:gr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300038" y="228600"/>
            <a:ext cx="6018212" cy="641350"/>
          </a:xfrm>
        </p:spPr>
        <p:txBody>
          <a:bodyPr anchor="t">
            <a:spAutoFit/>
          </a:bodyPr>
          <a:lstStyle/>
          <a:p>
            <a:pPr algn="l"/>
            <a:r>
              <a:rPr lang="en-US" sz="3600" smtClean="0"/>
              <a:t>Errors Specifications</a:t>
            </a:r>
          </a:p>
        </p:txBody>
      </p:sp>
      <p:sp>
        <p:nvSpPr>
          <p:cNvPr id="28675" name="Rectangle 3"/>
          <p:cNvSpPr>
            <a:spLocks noGrp="1" noChangeArrowheads="1"/>
          </p:cNvSpPr>
          <p:nvPr>
            <p:ph type="body" idx="4294967295"/>
          </p:nvPr>
        </p:nvSpPr>
        <p:spPr>
          <a:xfrm>
            <a:off x="685800" y="1285875"/>
            <a:ext cx="8074025" cy="4170363"/>
          </a:xfrm>
        </p:spPr>
        <p:txBody>
          <a:bodyPr/>
          <a:lstStyle/>
          <a:p>
            <a:r>
              <a:rPr lang="en-US" sz="2500" smtClean="0"/>
              <a:t>Integral Non-Linearity: INL</a:t>
            </a:r>
          </a:p>
          <a:p>
            <a:r>
              <a:rPr lang="en-US" sz="2500" smtClean="0"/>
              <a:t>Differential Non-Linearity: DNL</a:t>
            </a:r>
          </a:p>
          <a:p>
            <a:r>
              <a:rPr lang="en-US" sz="2500" smtClean="0"/>
              <a:t>Signal to Noise Ratio: SNR</a:t>
            </a:r>
          </a:p>
          <a:p>
            <a:r>
              <a:rPr lang="en-US" sz="2500" smtClean="0"/>
              <a:t>Signal to Noise and Distortion Ratio: SINAD</a:t>
            </a:r>
          </a:p>
          <a:p>
            <a:r>
              <a:rPr lang="en-US" sz="2500" smtClean="0"/>
              <a:t>Effective Number of Bits: ENOB</a:t>
            </a:r>
          </a:p>
          <a:p>
            <a:r>
              <a:rPr lang="en-US" sz="2500" smtClean="0">
                <a:solidFill>
                  <a:srgbClr val="000000"/>
                </a:solidFill>
              </a:rPr>
              <a:t>Spurious-Free Dynamic Range: SFDR</a:t>
            </a:r>
            <a:endParaRPr lang="en-US" sz="2100" smtClean="0"/>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76200"/>
            <a:ext cx="8991600" cy="762000"/>
          </a:xfrm>
        </p:spPr>
        <p:txBody>
          <a:bodyPr/>
          <a:lstStyle/>
          <a:p>
            <a:pPr algn="l"/>
            <a:r>
              <a:rPr lang="en-US" sz="3000" smtClean="0"/>
              <a:t>Arrow Data Converter Design Techniques </a:t>
            </a:r>
          </a:p>
        </p:txBody>
      </p:sp>
      <p:sp>
        <p:nvSpPr>
          <p:cNvPr id="11267" name="Rectangle 3"/>
          <p:cNvSpPr>
            <a:spLocks noGrp="1" noChangeArrowheads="1"/>
          </p:cNvSpPr>
          <p:nvPr>
            <p:ph type="body" idx="1"/>
          </p:nvPr>
        </p:nvSpPr>
        <p:spPr>
          <a:xfrm>
            <a:off x="381000" y="1143000"/>
            <a:ext cx="5486400" cy="4648200"/>
          </a:xfrm>
        </p:spPr>
        <p:txBody>
          <a:bodyPr/>
          <a:lstStyle/>
          <a:p>
            <a:r>
              <a:rPr lang="en-US" sz="2800" smtClean="0"/>
              <a:t>You will learn how to</a:t>
            </a:r>
            <a:r>
              <a:rPr lang="en-US" sz="2400" smtClean="0"/>
              <a:t> </a:t>
            </a:r>
          </a:p>
          <a:p>
            <a:pPr lvl="1"/>
            <a:r>
              <a:rPr lang="en-US" sz="2000" smtClean="0"/>
              <a:t>Simplify the decision-making and design process for your next data converter design</a:t>
            </a:r>
          </a:p>
          <a:p>
            <a:pPr lvl="1"/>
            <a:r>
              <a:rPr lang="en-US" sz="2000" smtClean="0"/>
              <a:t>Evaluate the integrated data converters and other analog elements in the ARM-based Kinetis MCU family</a:t>
            </a:r>
          </a:p>
          <a:p>
            <a:pPr lvl="1"/>
            <a:r>
              <a:rPr lang="en-US" sz="2000" smtClean="0"/>
              <a:t>Use the Linear Technology (LTC) data converter playground board for the Freescale Tower System, to interface and test external precision data converters </a:t>
            </a:r>
          </a:p>
          <a:p>
            <a:pPr lvl="1"/>
            <a:endParaRPr lang="en-US" sz="2000" smtClean="0"/>
          </a:p>
        </p:txBody>
      </p:sp>
      <p:pic>
        <p:nvPicPr>
          <p:cNvPr id="11268" name="Picture 4" descr="C:\Documents and Settings\a32330\Desktop\FS_COLOR_LOGOSM_JPG.jpg"/>
          <p:cNvPicPr>
            <a:picLocks noChangeAspect="1" noChangeArrowheads="1"/>
          </p:cNvPicPr>
          <p:nvPr/>
        </p:nvPicPr>
        <p:blipFill>
          <a:blip r:embed="rId3" cstate="print"/>
          <a:srcRect/>
          <a:stretch>
            <a:fillRect/>
          </a:stretch>
        </p:blipFill>
        <p:spPr bwMode="auto">
          <a:xfrm>
            <a:off x="6148388" y="3233738"/>
            <a:ext cx="2589212" cy="828675"/>
          </a:xfrm>
          <a:prstGeom prst="rect">
            <a:avLst/>
          </a:prstGeom>
          <a:noFill/>
          <a:ln w="9525">
            <a:noFill/>
            <a:miter lim="800000"/>
            <a:headEnd/>
            <a:tailEnd/>
          </a:ln>
        </p:spPr>
      </p:pic>
      <p:pic>
        <p:nvPicPr>
          <p:cNvPr id="11269" name="Picture 5" descr="C:\Documents and Settings\a32330\Desktop\Linear%20logo.jpg"/>
          <p:cNvPicPr>
            <a:picLocks noChangeAspect="1" noChangeArrowheads="1"/>
          </p:cNvPicPr>
          <p:nvPr/>
        </p:nvPicPr>
        <p:blipFill>
          <a:blip r:embed="rId4" cstate="print"/>
          <a:srcRect/>
          <a:stretch>
            <a:fillRect/>
          </a:stretch>
        </p:blipFill>
        <p:spPr bwMode="auto">
          <a:xfrm>
            <a:off x="6000750" y="1881188"/>
            <a:ext cx="2778125" cy="64293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p:cNvPicPr>
            <a:picLocks noChangeAspect="1" noChangeArrowheads="1"/>
          </p:cNvPicPr>
          <p:nvPr/>
        </p:nvPicPr>
        <p:blipFill>
          <a:blip r:embed="rId3" cstate="print"/>
          <a:srcRect/>
          <a:stretch>
            <a:fillRect/>
          </a:stretch>
        </p:blipFill>
        <p:spPr bwMode="auto">
          <a:xfrm>
            <a:off x="247650" y="1395413"/>
            <a:ext cx="8636000" cy="4010025"/>
          </a:xfrm>
          <a:prstGeom prst="rect">
            <a:avLst/>
          </a:prstGeom>
          <a:noFill/>
          <a:ln w="9525">
            <a:noFill/>
            <a:miter lim="800000"/>
            <a:headEnd/>
            <a:tailEnd/>
          </a:ln>
        </p:spPr>
      </p:pic>
      <p:sp>
        <p:nvSpPr>
          <p:cNvPr id="29699" name="Title 1"/>
          <p:cNvSpPr>
            <a:spLocks noGrp="1"/>
          </p:cNvSpPr>
          <p:nvPr>
            <p:ph type="title" idx="4294967295"/>
          </p:nvPr>
        </p:nvSpPr>
        <p:spPr>
          <a:xfrm>
            <a:off x="0" y="192088"/>
            <a:ext cx="9144000" cy="641350"/>
          </a:xfrm>
        </p:spPr>
        <p:txBody>
          <a:bodyPr anchor="t">
            <a:spAutoFit/>
          </a:bodyPr>
          <a:lstStyle/>
          <a:p>
            <a:pPr algn="l" eaLnBrk="1" hangingPunct="1"/>
            <a:r>
              <a:rPr lang="en-US" sz="3600" smtClean="0"/>
              <a:t>INL: Integral Nonlinearity for ADCs &amp; DACs</a:t>
            </a:r>
          </a:p>
        </p:txBody>
      </p:sp>
      <p:sp>
        <p:nvSpPr>
          <p:cNvPr id="29700" name="TextBox 3"/>
          <p:cNvSpPr txBox="1">
            <a:spLocks noChangeArrowheads="1"/>
          </p:cNvSpPr>
          <p:nvPr/>
        </p:nvSpPr>
        <p:spPr bwMode="auto">
          <a:xfrm>
            <a:off x="1863725" y="1530350"/>
            <a:ext cx="1423988" cy="350838"/>
          </a:xfrm>
          <a:prstGeom prst="rect">
            <a:avLst/>
          </a:prstGeom>
          <a:noFill/>
          <a:ln w="9525">
            <a:noFill/>
            <a:miter lim="800000"/>
            <a:headEnd/>
            <a:tailEnd/>
          </a:ln>
        </p:spPr>
        <p:txBody>
          <a:bodyPr>
            <a:spAutoFit/>
          </a:bodyPr>
          <a:lstStyle/>
          <a:p>
            <a:pPr algn="ctr"/>
            <a:r>
              <a:rPr lang="en-US" sz="1600">
                <a:solidFill>
                  <a:schemeClr val="bg1"/>
                </a:solidFill>
                <a:latin typeface="Linear Avant Garde" pitchFamily="50" charset="0"/>
              </a:rPr>
              <a:t>ADCs</a:t>
            </a:r>
          </a:p>
        </p:txBody>
      </p:sp>
      <p:sp>
        <p:nvSpPr>
          <p:cNvPr id="965637" name="Rectangle 5"/>
          <p:cNvSpPr>
            <a:spLocks noChangeArrowheads="1"/>
          </p:cNvSpPr>
          <p:nvPr/>
        </p:nvSpPr>
        <p:spPr bwMode="auto">
          <a:xfrm>
            <a:off x="-2800350" y="1076325"/>
            <a:ext cx="5114925" cy="49625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lstStyle/>
          <a:p>
            <a:pPr>
              <a:defRPr/>
            </a:pPr>
            <a:endParaRPr lang="en-US"/>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0" y="0"/>
            <a:ext cx="9144000" cy="1311275"/>
          </a:xfrm>
        </p:spPr>
        <p:txBody>
          <a:bodyPr anchor="t">
            <a:spAutoFit/>
          </a:bodyPr>
          <a:lstStyle/>
          <a:p>
            <a:r>
              <a:rPr lang="en-US" sz="4000" smtClean="0"/>
              <a:t>DNL: Differential Nonlinearity for ADCs</a:t>
            </a:r>
          </a:p>
        </p:txBody>
      </p:sp>
      <p:pic>
        <p:nvPicPr>
          <p:cNvPr id="30723" name="Picture 4"/>
          <p:cNvPicPr>
            <a:picLocks noChangeAspect="1" noChangeArrowheads="1"/>
          </p:cNvPicPr>
          <p:nvPr/>
        </p:nvPicPr>
        <p:blipFill>
          <a:blip r:embed="rId3" cstate="print"/>
          <a:srcRect/>
          <a:stretch>
            <a:fillRect/>
          </a:stretch>
        </p:blipFill>
        <p:spPr bwMode="auto">
          <a:xfrm>
            <a:off x="0" y="1104900"/>
            <a:ext cx="5819775" cy="4708525"/>
          </a:xfrm>
          <a:prstGeom prst="rect">
            <a:avLst/>
          </a:prstGeom>
          <a:noFill/>
          <a:ln w="12700">
            <a:noFill/>
            <a:miter lim="800000"/>
            <a:headEnd/>
            <a:tailEnd/>
          </a:ln>
        </p:spPr>
      </p:pic>
      <p:pic>
        <p:nvPicPr>
          <p:cNvPr id="30724" name="Picture 2"/>
          <p:cNvPicPr>
            <a:picLocks noChangeAspect="1" noChangeArrowheads="1"/>
          </p:cNvPicPr>
          <p:nvPr/>
        </p:nvPicPr>
        <p:blipFill>
          <a:blip r:embed="rId4" cstate="print"/>
          <a:srcRect/>
          <a:stretch>
            <a:fillRect/>
          </a:stretch>
        </p:blipFill>
        <p:spPr bwMode="auto">
          <a:xfrm>
            <a:off x="6356350" y="3690938"/>
            <a:ext cx="2787650" cy="2262187"/>
          </a:xfrm>
          <a:prstGeom prst="rect">
            <a:avLst/>
          </a:prstGeom>
          <a:noFill/>
          <a:ln w="3175" algn="ctr">
            <a:noFill/>
            <a:miter lim="800000"/>
            <a:headEnd/>
            <a:tailEnd/>
          </a:ln>
        </p:spPr>
      </p:pic>
      <p:pic>
        <p:nvPicPr>
          <p:cNvPr id="30725" name="Picture 3"/>
          <p:cNvPicPr>
            <a:picLocks noChangeAspect="1" noChangeArrowheads="1"/>
          </p:cNvPicPr>
          <p:nvPr/>
        </p:nvPicPr>
        <p:blipFill>
          <a:blip r:embed="rId5" cstate="print"/>
          <a:srcRect/>
          <a:stretch>
            <a:fillRect/>
          </a:stretch>
        </p:blipFill>
        <p:spPr bwMode="auto">
          <a:xfrm>
            <a:off x="6434138" y="822325"/>
            <a:ext cx="2668587" cy="2892425"/>
          </a:xfrm>
          <a:prstGeom prst="rect">
            <a:avLst/>
          </a:prstGeom>
          <a:noFill/>
          <a:ln w="3175" algn="ctr">
            <a:noFill/>
            <a:miter lim="800000"/>
            <a:headEnd/>
            <a:tailEnd/>
          </a:ln>
        </p:spPr>
      </p:pic>
      <p:cxnSp>
        <p:nvCxnSpPr>
          <p:cNvPr id="8" name="Straight Arrow Connector 7"/>
          <p:cNvCxnSpPr>
            <a:stCxn id="30727" idx="0"/>
          </p:cNvCxnSpPr>
          <p:nvPr/>
        </p:nvCxnSpPr>
        <p:spPr bwMode="auto">
          <a:xfrm rot="5400000" flipH="1" flipV="1">
            <a:off x="5761832" y="4499769"/>
            <a:ext cx="1023937" cy="1495425"/>
          </a:xfrm>
          <a:prstGeom prst="straightConnector1">
            <a:avLst/>
          </a:prstGeom>
          <a:gradFill rotWithShape="1">
            <a:gsLst>
              <a:gs pos="0">
                <a:schemeClr val="accent1">
                  <a:gamma/>
                  <a:shade val="69804"/>
                  <a:invGamma/>
                </a:schemeClr>
              </a:gs>
              <a:gs pos="50000">
                <a:schemeClr val="accent1"/>
              </a:gs>
              <a:gs pos="100000">
                <a:schemeClr val="accent1">
                  <a:gamma/>
                  <a:shade val="69804"/>
                  <a:invGamma/>
                </a:schemeClr>
              </a:gs>
            </a:gsLst>
            <a:lin ang="0" scaled="1"/>
          </a:gradFill>
          <a:ln w="22225" cap="flat" cmpd="sng" algn="ctr">
            <a:solidFill>
              <a:srgbClr val="FF0000"/>
            </a:solidFill>
            <a:prstDash val="solid"/>
            <a:round/>
            <a:headEnd type="none" w="med" len="med"/>
            <a:tailEnd type="arrow"/>
          </a:ln>
          <a:effectLst/>
        </p:spPr>
      </p:cxnSp>
      <p:sp>
        <p:nvSpPr>
          <p:cNvPr id="30727" name="TextBox 8"/>
          <p:cNvSpPr txBox="1">
            <a:spLocks noChangeArrowheads="1"/>
          </p:cNvSpPr>
          <p:nvPr/>
        </p:nvSpPr>
        <p:spPr bwMode="auto">
          <a:xfrm>
            <a:off x="4791075" y="5759450"/>
            <a:ext cx="1470025" cy="336550"/>
          </a:xfrm>
          <a:prstGeom prst="rect">
            <a:avLst/>
          </a:prstGeom>
          <a:noFill/>
          <a:ln w="9525">
            <a:noFill/>
            <a:miter lim="800000"/>
            <a:headEnd/>
            <a:tailEnd/>
          </a:ln>
        </p:spPr>
        <p:txBody>
          <a:bodyPr wrap="none">
            <a:spAutoFit/>
          </a:bodyPr>
          <a:lstStyle/>
          <a:p>
            <a:r>
              <a:rPr lang="en-US" sz="1600">
                <a:solidFill>
                  <a:srgbClr val="FF0000"/>
                </a:solidFill>
                <a:latin typeface="Linear Avant Garde" pitchFamily="50" charset="0"/>
              </a:rPr>
              <a:t>Missing Code!</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220663" y="0"/>
            <a:ext cx="7772400" cy="1143000"/>
          </a:xfrm>
        </p:spPr>
        <p:txBody>
          <a:bodyPr/>
          <a:lstStyle/>
          <a:p>
            <a:pPr algn="l"/>
            <a:r>
              <a:rPr lang="en-US" smtClean="0"/>
              <a:t>When DNL and INL Matter</a:t>
            </a:r>
          </a:p>
        </p:txBody>
      </p:sp>
      <p:sp>
        <p:nvSpPr>
          <p:cNvPr id="31747" name="Content Placeholder 2"/>
          <p:cNvSpPr>
            <a:spLocks noGrp="1"/>
          </p:cNvSpPr>
          <p:nvPr>
            <p:ph idx="4294967295"/>
          </p:nvPr>
        </p:nvSpPr>
        <p:spPr>
          <a:xfrm>
            <a:off x="509588" y="1366838"/>
            <a:ext cx="7772400" cy="4114800"/>
          </a:xfrm>
        </p:spPr>
        <p:txBody>
          <a:bodyPr/>
          <a:lstStyle/>
          <a:p>
            <a:r>
              <a:rPr lang="en-US" sz="2400" smtClean="0"/>
              <a:t>Closed-Loop or feedback systems</a:t>
            </a:r>
          </a:p>
          <a:p>
            <a:pPr lvl="1"/>
            <a:r>
              <a:rPr lang="en-US" sz="2000" smtClean="0"/>
              <a:t>DNL (no missing codes) required for the system to converge</a:t>
            </a:r>
          </a:p>
          <a:p>
            <a:pPr lvl="1"/>
            <a:r>
              <a:rPr lang="en-US" sz="2000" smtClean="0"/>
              <a:t>Offset and gain errors can be calibrated out</a:t>
            </a:r>
          </a:p>
          <a:p>
            <a:pPr lvl="1"/>
            <a:r>
              <a:rPr lang="en-US" sz="2000" smtClean="0"/>
              <a:t>INL may not matter</a:t>
            </a:r>
          </a:p>
          <a:p>
            <a:r>
              <a:rPr lang="en-US" sz="2400" smtClean="0"/>
              <a:t>Open-Loop or absolute measurements</a:t>
            </a:r>
          </a:p>
          <a:p>
            <a:pPr lvl="1"/>
            <a:r>
              <a:rPr lang="en-US" sz="2000" smtClean="0"/>
              <a:t>INL directly affects measurement accuracy</a:t>
            </a:r>
          </a:p>
          <a:p>
            <a:pPr lvl="1"/>
            <a:r>
              <a:rPr lang="en-US" sz="2000" smtClean="0"/>
              <a:t>Offset and gain errors are significant</a:t>
            </a:r>
          </a:p>
          <a:p>
            <a:pPr lvl="1"/>
            <a:r>
              <a:rPr lang="en-US" sz="2000" smtClean="0"/>
              <a:t>DNL less important (but usually necessary to achieve good INL)</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itle 1"/>
          <p:cNvSpPr>
            <a:spLocks noGrp="1"/>
          </p:cNvSpPr>
          <p:nvPr>
            <p:ph type="title" idx="4294967295"/>
          </p:nvPr>
        </p:nvSpPr>
        <p:spPr>
          <a:xfrm>
            <a:off x="273050" y="201613"/>
            <a:ext cx="5807075" cy="641350"/>
          </a:xfrm>
        </p:spPr>
        <p:txBody>
          <a:bodyPr anchor="t">
            <a:spAutoFit/>
          </a:bodyPr>
          <a:lstStyle/>
          <a:p>
            <a:pPr algn="l" eaLnBrk="1" hangingPunct="1"/>
            <a:r>
              <a:rPr lang="en-US" sz="3600" smtClean="0"/>
              <a:t>Key AC Specifications</a:t>
            </a:r>
          </a:p>
        </p:txBody>
      </p:sp>
      <p:graphicFrame>
        <p:nvGraphicFramePr>
          <p:cNvPr id="971779" name="Group 3"/>
          <p:cNvGraphicFramePr>
            <a:graphicFrameLocks noGrp="1"/>
          </p:cNvGraphicFramePr>
          <p:nvPr/>
        </p:nvGraphicFramePr>
        <p:xfrm>
          <a:off x="382588" y="1230313"/>
          <a:ext cx="8591550" cy="3858705"/>
        </p:xfrm>
        <a:graphic>
          <a:graphicData uri="http://schemas.openxmlformats.org/drawingml/2006/table">
            <a:tbl>
              <a:tblPr/>
              <a:tblGrid>
                <a:gridCol w="3776662"/>
                <a:gridCol w="4814888"/>
              </a:tblGrid>
              <a:tr h="4206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pitchFamily="34" charset="0"/>
                        </a:rPr>
                        <a:t>Specification</a:t>
                      </a:r>
                    </a:p>
                  </a:txBody>
                  <a:tcPr horzOverflow="overflow">
                    <a:lnL w="38100"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00608B"/>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pitchFamily="34" charset="0"/>
                        </a:rPr>
                        <a:t>Formula</a:t>
                      </a:r>
                    </a:p>
                  </a:txBody>
                  <a:tcPr horzOverflow="overflow">
                    <a:lnL w="28575"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00608B"/>
                    </a:solidFill>
                  </a:tcPr>
                </a:tc>
              </a:tr>
              <a:tr h="800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Signal to Noise Ratio </a:t>
                      </a:r>
                      <a:r>
                        <a:rPr kumimoji="0" lang="en-US" sz="2400" b="1" i="0" u="none" strike="noStrike" cap="none" normalizeH="0" baseline="0" smtClean="0">
                          <a:ln>
                            <a:noFill/>
                          </a:ln>
                          <a:solidFill>
                            <a:schemeClr val="tx1"/>
                          </a:solidFill>
                          <a:effectLst/>
                          <a:latin typeface="Arial" pitchFamily="34" charset="0"/>
                        </a:rPr>
                        <a:t>(SNR)</a:t>
                      </a:r>
                    </a:p>
                  </a:txBody>
                  <a:tcPr horzOverflow="overflow">
                    <a:lnL w="38100"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noFill/>
                  </a:tcPr>
                </a:tc>
              </a:tr>
              <a:tr h="7985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Theoretical SNR</a:t>
                      </a:r>
                    </a:p>
                  </a:txBody>
                  <a:tcPr horzOverflow="overflow">
                    <a:lnL w="38100"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noFill/>
                  </a:tcPr>
                </a:tc>
              </a:tr>
              <a:tr h="800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Signal to Noise Plus Distortion Ratio </a:t>
                      </a:r>
                      <a:r>
                        <a:rPr kumimoji="0" lang="en-US" sz="2400" b="1" i="0" u="none" strike="noStrike" cap="none" normalizeH="0" baseline="0" smtClean="0">
                          <a:ln>
                            <a:noFill/>
                          </a:ln>
                          <a:solidFill>
                            <a:schemeClr val="tx1"/>
                          </a:solidFill>
                          <a:effectLst/>
                          <a:latin typeface="Arial" pitchFamily="34" charset="0"/>
                        </a:rPr>
                        <a:t>(SINAD)</a:t>
                      </a:r>
                    </a:p>
                  </a:txBody>
                  <a:tcPr horzOverflow="overflow">
                    <a:lnL w="38100"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noFill/>
                  </a:tcPr>
                </a:tc>
              </a:tr>
              <a:tr h="796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Effective Number of Bits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(ENOB)</a:t>
                      </a:r>
                    </a:p>
                  </a:txBody>
                  <a:tcPr horzOverflow="overflow">
                    <a:lnL w="38100"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graphicFrame>
        <p:nvGraphicFramePr>
          <p:cNvPr id="2050" name="Object 6"/>
          <p:cNvGraphicFramePr>
            <a:graphicFrameLocks noChangeAspect="1"/>
          </p:cNvGraphicFramePr>
          <p:nvPr/>
        </p:nvGraphicFramePr>
        <p:xfrm>
          <a:off x="4560888" y="1924050"/>
          <a:ext cx="3397250" cy="627063"/>
        </p:xfrm>
        <a:graphic>
          <a:graphicData uri="http://schemas.openxmlformats.org/presentationml/2006/ole">
            <p:oleObj spid="_x0000_s1026" name="Equation" r:id="rId4" imgW="2273040" imgH="419040" progId="Equation.3">
              <p:embed/>
            </p:oleObj>
          </a:graphicData>
        </a:graphic>
      </p:graphicFrame>
      <p:grpSp>
        <p:nvGrpSpPr>
          <p:cNvPr id="1051" name="Group 24"/>
          <p:cNvGrpSpPr>
            <a:grpSpLocks/>
          </p:cNvGrpSpPr>
          <p:nvPr/>
        </p:nvGrpSpPr>
        <p:grpSpPr bwMode="auto">
          <a:xfrm>
            <a:off x="4473575" y="2744788"/>
            <a:ext cx="3568700" cy="514350"/>
            <a:chOff x="1338" y="2388"/>
            <a:chExt cx="2405" cy="384"/>
          </a:xfrm>
        </p:grpSpPr>
        <p:sp>
          <p:nvSpPr>
            <p:cNvPr id="1052" name="Rounded Rectangle 7"/>
            <p:cNvSpPr>
              <a:spLocks noChangeArrowheads="1"/>
            </p:cNvSpPr>
            <p:nvPr/>
          </p:nvSpPr>
          <p:spPr bwMode="auto">
            <a:xfrm>
              <a:off x="1338" y="2388"/>
              <a:ext cx="2405" cy="384"/>
            </a:xfrm>
            <a:prstGeom prst="roundRect">
              <a:avLst>
                <a:gd name="adj" fmla="val 16667"/>
              </a:avLst>
            </a:prstGeom>
            <a:noFill/>
            <a:ln w="76200" algn="ctr">
              <a:solidFill>
                <a:srgbClr val="C00000"/>
              </a:solidFill>
              <a:round/>
              <a:headEnd/>
              <a:tailEnd type="triangle" w="med" len="med"/>
            </a:ln>
          </p:spPr>
          <p:txBody>
            <a:bodyPr/>
            <a:lstStyle/>
            <a:p>
              <a:pPr algn="ctr">
                <a:lnSpc>
                  <a:spcPct val="90000"/>
                </a:lnSpc>
                <a:spcBef>
                  <a:spcPct val="50000"/>
                </a:spcBef>
              </a:pPr>
              <a:endParaRPr lang="en-US" sz="1600">
                <a:latin typeface="Linear Avant Garde" pitchFamily="50" charset="0"/>
              </a:endParaRPr>
            </a:p>
          </p:txBody>
        </p:sp>
        <p:graphicFrame>
          <p:nvGraphicFramePr>
            <p:cNvPr id="3075" name="Object 3"/>
            <p:cNvGraphicFramePr>
              <a:graphicFrameLocks noChangeAspect="1"/>
            </p:cNvGraphicFramePr>
            <p:nvPr/>
          </p:nvGraphicFramePr>
          <p:xfrm>
            <a:off x="1436" y="2444"/>
            <a:ext cx="2304" cy="283"/>
          </p:xfrm>
          <a:graphic>
            <a:graphicData uri="http://schemas.openxmlformats.org/presentationml/2006/ole">
              <p:oleObj spid="_x0000_s1029" name="Equation" r:id="rId5" imgW="1650960" imgH="203040" progId="Equation.3">
                <p:embed/>
              </p:oleObj>
            </a:graphicData>
          </a:graphic>
        </p:graphicFrame>
      </p:grpSp>
      <p:graphicFrame>
        <p:nvGraphicFramePr>
          <p:cNvPr id="2051" name="Object 7"/>
          <p:cNvGraphicFramePr>
            <a:graphicFrameLocks noChangeAspect="1"/>
          </p:cNvGraphicFramePr>
          <p:nvPr/>
        </p:nvGraphicFramePr>
        <p:xfrm>
          <a:off x="4275138" y="3481388"/>
          <a:ext cx="4473575" cy="582612"/>
        </p:xfrm>
        <a:graphic>
          <a:graphicData uri="http://schemas.openxmlformats.org/presentationml/2006/ole">
            <p:oleObj spid="_x0000_s1027" name="Equation" r:id="rId6" imgW="3213000" imgH="419040" progId="Equation.3">
              <p:embed/>
            </p:oleObj>
          </a:graphicData>
        </a:graphic>
      </p:graphicFrame>
      <p:graphicFrame>
        <p:nvGraphicFramePr>
          <p:cNvPr id="3074" name="Object 2"/>
          <p:cNvGraphicFramePr>
            <a:graphicFrameLocks noChangeAspect="1"/>
          </p:cNvGraphicFramePr>
          <p:nvPr/>
        </p:nvGraphicFramePr>
        <p:xfrm>
          <a:off x="4784725" y="4264025"/>
          <a:ext cx="3008313" cy="731838"/>
        </p:xfrm>
        <a:graphic>
          <a:graphicData uri="http://schemas.openxmlformats.org/presentationml/2006/ole">
            <p:oleObj spid="_x0000_s1028" name="Equation" r:id="rId7" imgW="1777680" imgH="634680" progId="Equation.3">
              <p:embed/>
            </p:oleObj>
          </a:graphicData>
        </a:graphic>
      </p:graphicFrame>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266700" y="187325"/>
            <a:ext cx="8153400" cy="579438"/>
          </a:xfrm>
        </p:spPr>
        <p:txBody>
          <a:bodyPr anchor="t">
            <a:spAutoFit/>
          </a:bodyPr>
          <a:lstStyle/>
          <a:p>
            <a:pPr algn="l" eaLnBrk="1" hangingPunct="1"/>
            <a:r>
              <a:rPr lang="en-US" sz="3200" smtClean="0"/>
              <a:t>Spurious-Free Dynamic Range (SFDR)</a:t>
            </a:r>
            <a:endParaRPr lang="en-US" smtClean="0"/>
          </a:p>
        </p:txBody>
      </p:sp>
      <p:sp>
        <p:nvSpPr>
          <p:cNvPr id="1374211" name="Rectangle 3"/>
          <p:cNvSpPr txBox="1">
            <a:spLocks noChangeArrowheads="1"/>
          </p:cNvSpPr>
          <p:nvPr/>
        </p:nvSpPr>
        <p:spPr bwMode="auto">
          <a:xfrm>
            <a:off x="547688" y="1020763"/>
            <a:ext cx="7848600" cy="2228850"/>
          </a:xfrm>
          <a:prstGeom prst="rect">
            <a:avLst/>
          </a:prstGeom>
          <a:noFill/>
          <a:ln w="12700">
            <a:noFill/>
            <a:miter lim="800000"/>
            <a:headEnd/>
            <a:tailEnd/>
          </a:ln>
        </p:spPr>
        <p:txBody>
          <a:bodyPr lIns="90487" tIns="44450" rIns="90487" bIns="44450"/>
          <a:lstStyle/>
          <a:p>
            <a:pPr marL="342900" indent="-342900" eaLnBrk="0" hangingPunct="0">
              <a:lnSpc>
                <a:spcPct val="80000"/>
              </a:lnSpc>
              <a:spcBef>
                <a:spcPct val="20000"/>
              </a:spcBef>
              <a:buClr>
                <a:srgbClr val="990033"/>
              </a:buClr>
              <a:buSzPct val="65000"/>
              <a:buFont typeface="Wingdings" pitchFamily="2" charset="2"/>
              <a:buChar char="n"/>
              <a:defRPr/>
            </a:pPr>
            <a:r>
              <a:rPr lang="en-US" sz="2000" b="1" dirty="0">
                <a:solidFill>
                  <a:srgbClr val="000000"/>
                </a:solidFill>
                <a:latin typeface="+mn-lt"/>
              </a:rPr>
              <a:t>SFDR</a:t>
            </a:r>
            <a:r>
              <a:rPr lang="en-US" sz="2000" dirty="0">
                <a:solidFill>
                  <a:srgbClr val="000000"/>
                </a:solidFill>
                <a:latin typeface="+mn-lt"/>
              </a:rPr>
              <a:t>: Ratio of the RMS amplitude of the carrier frequency to the RMS value of the next largest noise or harmonic distortion component. </a:t>
            </a:r>
          </a:p>
          <a:p>
            <a:pPr marL="342900" indent="-342900" eaLnBrk="0" hangingPunct="0">
              <a:lnSpc>
                <a:spcPct val="80000"/>
              </a:lnSpc>
              <a:spcBef>
                <a:spcPct val="20000"/>
              </a:spcBef>
              <a:buClr>
                <a:srgbClr val="990033"/>
              </a:buClr>
              <a:buSzPct val="65000"/>
              <a:buFont typeface="Wingdings" pitchFamily="2" charset="2"/>
              <a:buChar char="n"/>
              <a:defRPr/>
            </a:pPr>
            <a:endParaRPr lang="en-US" sz="2000" dirty="0">
              <a:solidFill>
                <a:srgbClr val="000000"/>
              </a:solidFill>
              <a:latin typeface="+mn-lt"/>
            </a:endParaRPr>
          </a:p>
          <a:p>
            <a:pPr marL="342900" indent="-342900" eaLnBrk="0" hangingPunct="0">
              <a:lnSpc>
                <a:spcPct val="80000"/>
              </a:lnSpc>
              <a:spcBef>
                <a:spcPct val="20000"/>
              </a:spcBef>
              <a:buClr>
                <a:srgbClr val="990033"/>
              </a:buClr>
              <a:buSzPct val="65000"/>
              <a:buFont typeface="Wingdings" pitchFamily="2" charset="2"/>
              <a:buChar char="n"/>
              <a:defRPr/>
            </a:pPr>
            <a:r>
              <a:rPr lang="en-US" sz="2000" dirty="0">
                <a:solidFill>
                  <a:srgbClr val="000000"/>
                </a:solidFill>
                <a:latin typeface="+mn-lt"/>
              </a:rPr>
              <a:t>SFDR is an important specification in communications systems because it represents the smallest value of a signal that can be distinguished from a large interfering signal (blocker)</a:t>
            </a:r>
            <a:endParaRPr lang="en-US" dirty="0">
              <a:solidFill>
                <a:srgbClr val="000000"/>
              </a:solidFill>
              <a:latin typeface="+mn-lt"/>
            </a:endParaRPr>
          </a:p>
        </p:txBody>
      </p:sp>
      <p:pic>
        <p:nvPicPr>
          <p:cNvPr id="32772" name="Picture 4"/>
          <p:cNvPicPr>
            <a:picLocks noChangeAspect="1" noChangeArrowheads="1"/>
          </p:cNvPicPr>
          <p:nvPr/>
        </p:nvPicPr>
        <p:blipFill>
          <a:blip r:embed="rId3" cstate="print"/>
          <a:srcRect/>
          <a:stretch>
            <a:fillRect/>
          </a:stretch>
        </p:blipFill>
        <p:spPr bwMode="auto">
          <a:xfrm>
            <a:off x="847725" y="3403600"/>
            <a:ext cx="7577138" cy="23050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04800" y="228600"/>
            <a:ext cx="8534400" cy="701675"/>
          </a:xfrm>
        </p:spPr>
        <p:txBody>
          <a:bodyPr anchor="t">
            <a:spAutoFit/>
          </a:bodyPr>
          <a:lstStyle/>
          <a:p>
            <a:pPr algn="l"/>
            <a:r>
              <a:rPr lang="en-US" sz="4000" smtClean="0">
                <a:solidFill>
                  <a:srgbClr val="A50021"/>
                </a:solidFill>
                <a:latin typeface="Eras Bold ITC" pitchFamily="34" charset="0"/>
              </a:rPr>
              <a:t>Some Sources of Noise &amp; Distortion</a:t>
            </a:r>
          </a:p>
        </p:txBody>
      </p:sp>
      <p:sp>
        <p:nvSpPr>
          <p:cNvPr id="33795" name="Rectangle 3"/>
          <p:cNvSpPr>
            <a:spLocks noGrp="1" noChangeArrowheads="1"/>
          </p:cNvSpPr>
          <p:nvPr>
            <p:ph type="body" idx="4294967295"/>
          </p:nvPr>
        </p:nvSpPr>
        <p:spPr>
          <a:xfrm>
            <a:off x="415925" y="1676400"/>
            <a:ext cx="5354638" cy="3505200"/>
          </a:xfrm>
        </p:spPr>
        <p:txBody>
          <a:bodyPr/>
          <a:lstStyle/>
          <a:p>
            <a:r>
              <a:rPr lang="en-US" sz="2600" smtClean="0">
                <a:solidFill>
                  <a:srgbClr val="000000"/>
                </a:solidFill>
              </a:rPr>
              <a:t>Inadequate supply bypassing</a:t>
            </a:r>
          </a:p>
          <a:p>
            <a:r>
              <a:rPr lang="en-US" sz="2600" smtClean="0">
                <a:solidFill>
                  <a:srgbClr val="000000"/>
                </a:solidFill>
              </a:rPr>
              <a:t>Noisy components/conditioning circuitry</a:t>
            </a:r>
          </a:p>
          <a:p>
            <a:r>
              <a:rPr lang="en-US" sz="2600" smtClean="0">
                <a:solidFill>
                  <a:srgbClr val="000000"/>
                </a:solidFill>
              </a:rPr>
              <a:t>Quantization</a:t>
            </a:r>
          </a:p>
          <a:p>
            <a:r>
              <a:rPr lang="en-US" sz="2600" smtClean="0">
                <a:solidFill>
                  <a:srgbClr val="000000"/>
                </a:solidFill>
              </a:rPr>
              <a:t>Clock</a:t>
            </a:r>
          </a:p>
          <a:p>
            <a:r>
              <a:rPr lang="en-US" sz="2600" smtClean="0">
                <a:solidFill>
                  <a:srgbClr val="000000"/>
                </a:solidFill>
              </a:rPr>
              <a:t>Output to input coupling</a:t>
            </a:r>
          </a:p>
          <a:p>
            <a:r>
              <a:rPr lang="en-US" sz="2600" smtClean="0">
                <a:solidFill>
                  <a:srgbClr val="000000"/>
                </a:solidFill>
              </a:rPr>
              <a:t>Board Layout</a:t>
            </a:r>
          </a:p>
        </p:txBody>
      </p:sp>
      <p:pic>
        <p:nvPicPr>
          <p:cNvPr id="33796" name="Picture 5"/>
          <p:cNvPicPr>
            <a:picLocks noChangeAspect="1" noChangeArrowheads="1"/>
          </p:cNvPicPr>
          <p:nvPr/>
        </p:nvPicPr>
        <p:blipFill>
          <a:blip r:embed="rId3" cstate="print"/>
          <a:srcRect/>
          <a:stretch>
            <a:fillRect/>
          </a:stretch>
        </p:blipFill>
        <p:spPr bwMode="auto">
          <a:xfrm>
            <a:off x="5753100" y="1785938"/>
            <a:ext cx="3143250" cy="223361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47650" y="168275"/>
            <a:ext cx="8720138" cy="701675"/>
          </a:xfrm>
        </p:spPr>
        <p:txBody>
          <a:bodyPr anchor="t">
            <a:spAutoFit/>
          </a:bodyPr>
          <a:lstStyle/>
          <a:p>
            <a:pPr algn="l"/>
            <a:r>
              <a:rPr lang="en-US" sz="4000" smtClean="0">
                <a:solidFill>
                  <a:srgbClr val="A50021"/>
                </a:solidFill>
              </a:rPr>
              <a:t>What are the Different Signal Types?</a:t>
            </a:r>
          </a:p>
        </p:txBody>
      </p:sp>
      <p:grpSp>
        <p:nvGrpSpPr>
          <p:cNvPr id="34819" name="Group 3"/>
          <p:cNvGrpSpPr>
            <a:grpSpLocks/>
          </p:cNvGrpSpPr>
          <p:nvPr/>
        </p:nvGrpSpPr>
        <p:grpSpPr bwMode="auto">
          <a:xfrm>
            <a:off x="255588" y="1016000"/>
            <a:ext cx="8632825" cy="4830763"/>
            <a:chOff x="161" y="640"/>
            <a:chExt cx="5438" cy="3043"/>
          </a:xfrm>
        </p:grpSpPr>
        <p:pic>
          <p:nvPicPr>
            <p:cNvPr id="34820" name="Picture 4"/>
            <p:cNvPicPr>
              <a:picLocks noChangeAspect="1" noChangeArrowheads="1"/>
            </p:cNvPicPr>
            <p:nvPr/>
          </p:nvPicPr>
          <p:blipFill>
            <a:blip r:embed="rId3" cstate="print"/>
            <a:srcRect/>
            <a:stretch>
              <a:fillRect/>
            </a:stretch>
          </p:blipFill>
          <p:spPr bwMode="auto">
            <a:xfrm>
              <a:off x="161" y="640"/>
              <a:ext cx="5438" cy="3043"/>
            </a:xfrm>
            <a:prstGeom prst="rect">
              <a:avLst/>
            </a:prstGeom>
            <a:noFill/>
            <a:ln w="9525">
              <a:noFill/>
              <a:miter lim="800000"/>
              <a:headEnd/>
              <a:tailEnd/>
            </a:ln>
          </p:spPr>
        </p:pic>
        <p:sp>
          <p:nvSpPr>
            <p:cNvPr id="34821" name="Rectangle 5"/>
            <p:cNvSpPr>
              <a:spLocks noChangeArrowheads="1"/>
            </p:cNvSpPr>
            <p:nvPr/>
          </p:nvSpPr>
          <p:spPr bwMode="auto">
            <a:xfrm>
              <a:off x="2036" y="2938"/>
              <a:ext cx="672" cy="192"/>
            </a:xfrm>
            <a:prstGeom prst="rect">
              <a:avLst/>
            </a:prstGeom>
            <a:solidFill>
              <a:schemeClr val="bg1"/>
            </a:solidFill>
            <a:ln w="9525">
              <a:noFill/>
              <a:miter lim="800000"/>
              <a:headEnd/>
              <a:tailEnd/>
            </a:ln>
          </p:spPr>
          <p:txBody>
            <a:bodyPr wrap="none" anchor="ctr"/>
            <a:lstStyle/>
            <a:p>
              <a:endParaRPr lang="en-US"/>
            </a:p>
          </p:txBody>
        </p:sp>
        <p:sp>
          <p:nvSpPr>
            <p:cNvPr id="34822" name="Rectangle 6"/>
            <p:cNvSpPr>
              <a:spLocks noChangeArrowheads="1"/>
            </p:cNvSpPr>
            <p:nvPr/>
          </p:nvSpPr>
          <p:spPr bwMode="auto">
            <a:xfrm>
              <a:off x="2033" y="3392"/>
              <a:ext cx="672" cy="192"/>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ransition advClick="0"/>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228600" y="76200"/>
            <a:ext cx="8534400" cy="762000"/>
          </a:xfrm>
        </p:spPr>
        <p:txBody>
          <a:bodyPr anchor="t">
            <a:spAutoFit/>
          </a:bodyPr>
          <a:lstStyle/>
          <a:p>
            <a:pPr eaLnBrk="1" hangingPunct="1"/>
            <a:r>
              <a:rPr lang="en-US" smtClean="0"/>
              <a:t>Generic Stand Alone ADC Blocks</a:t>
            </a:r>
          </a:p>
        </p:txBody>
      </p:sp>
      <p:grpSp>
        <p:nvGrpSpPr>
          <p:cNvPr id="35843" name="Group 3"/>
          <p:cNvGrpSpPr>
            <a:grpSpLocks/>
          </p:cNvGrpSpPr>
          <p:nvPr/>
        </p:nvGrpSpPr>
        <p:grpSpPr bwMode="auto">
          <a:xfrm>
            <a:off x="1752600" y="990600"/>
            <a:ext cx="5438775" cy="4999038"/>
            <a:chOff x="1104" y="624"/>
            <a:chExt cx="3426" cy="3149"/>
          </a:xfrm>
        </p:grpSpPr>
        <p:pic>
          <p:nvPicPr>
            <p:cNvPr id="35844" name="Picture 2"/>
            <p:cNvPicPr>
              <a:picLocks noChangeAspect="1" noChangeArrowheads="1"/>
            </p:cNvPicPr>
            <p:nvPr/>
          </p:nvPicPr>
          <p:blipFill>
            <a:blip r:embed="rId3" cstate="print"/>
            <a:srcRect/>
            <a:stretch>
              <a:fillRect/>
            </a:stretch>
          </p:blipFill>
          <p:spPr bwMode="auto">
            <a:xfrm>
              <a:off x="1104" y="624"/>
              <a:ext cx="3426" cy="3149"/>
            </a:xfrm>
            <a:prstGeom prst="rect">
              <a:avLst/>
            </a:prstGeom>
            <a:noFill/>
            <a:ln w="9525">
              <a:noFill/>
              <a:miter lim="800000"/>
              <a:headEnd/>
              <a:tailEnd/>
            </a:ln>
          </p:spPr>
        </p:pic>
        <p:sp>
          <p:nvSpPr>
            <p:cNvPr id="35845" name="Rectangle 5"/>
            <p:cNvSpPr>
              <a:spLocks noChangeArrowheads="1"/>
            </p:cNvSpPr>
            <p:nvPr/>
          </p:nvSpPr>
          <p:spPr bwMode="auto">
            <a:xfrm>
              <a:off x="1589" y="1231"/>
              <a:ext cx="695" cy="189"/>
            </a:xfrm>
            <a:prstGeom prst="rect">
              <a:avLst/>
            </a:prstGeom>
            <a:solidFill>
              <a:schemeClr val="bg1"/>
            </a:solidFill>
            <a:ln w="9525">
              <a:noFill/>
              <a:miter lim="800000"/>
              <a:headEnd/>
              <a:tailEnd/>
            </a:ln>
          </p:spPr>
          <p:txBody>
            <a:bodyPr wrap="none" anchor="ctr"/>
            <a:lstStyle/>
            <a:p>
              <a:endParaRPr lang="en-US"/>
            </a:p>
          </p:txBody>
        </p:sp>
        <p:sp>
          <p:nvSpPr>
            <p:cNvPr id="35846" name="Rectangle 6"/>
            <p:cNvSpPr>
              <a:spLocks noChangeArrowheads="1"/>
            </p:cNvSpPr>
            <p:nvPr/>
          </p:nvSpPr>
          <p:spPr bwMode="auto">
            <a:xfrm>
              <a:off x="3297" y="3516"/>
              <a:ext cx="646" cy="168"/>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77825" y="63500"/>
            <a:ext cx="8686800" cy="990600"/>
          </a:xfrm>
        </p:spPr>
        <p:txBody>
          <a:bodyPr/>
          <a:lstStyle/>
          <a:p>
            <a:pPr algn="l"/>
            <a:r>
              <a:rPr lang="en-US" sz="3600" smtClean="0"/>
              <a:t>Use Case: Simultaneous Sampling ADC Monitors 6 Channels at the Same Instant </a:t>
            </a:r>
          </a:p>
        </p:txBody>
      </p:sp>
      <p:sp>
        <p:nvSpPr>
          <p:cNvPr id="985091" name="Text Box 3"/>
          <p:cNvSpPr txBox="1">
            <a:spLocks noChangeArrowheads="1"/>
          </p:cNvSpPr>
          <p:nvPr/>
        </p:nvSpPr>
        <p:spPr bwMode="auto">
          <a:xfrm>
            <a:off x="534988" y="5348288"/>
            <a:ext cx="7513637"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defRPr/>
            </a:pPr>
            <a:r>
              <a:rPr lang="en-US" sz="2000"/>
              <a:t>External ADCs are better at applications needing faster sampling rate or high resolution</a:t>
            </a:r>
          </a:p>
        </p:txBody>
      </p:sp>
      <p:pic>
        <p:nvPicPr>
          <p:cNvPr id="36868" name="Picture 4"/>
          <p:cNvPicPr>
            <a:picLocks noChangeAspect="1" noChangeArrowheads="1"/>
          </p:cNvPicPr>
          <p:nvPr/>
        </p:nvPicPr>
        <p:blipFill>
          <a:blip r:embed="rId3" cstate="print"/>
          <a:srcRect/>
          <a:stretch>
            <a:fillRect/>
          </a:stretch>
        </p:blipFill>
        <p:spPr bwMode="auto">
          <a:xfrm>
            <a:off x="1744663" y="1574800"/>
            <a:ext cx="5788025" cy="37687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152400" y="76200"/>
            <a:ext cx="8839200" cy="701675"/>
          </a:xfrm>
        </p:spPr>
        <p:txBody>
          <a:bodyPr anchor="t">
            <a:spAutoFit/>
          </a:bodyPr>
          <a:lstStyle/>
          <a:p>
            <a:pPr algn="l" eaLnBrk="1" hangingPunct="1"/>
            <a:r>
              <a:rPr lang="en-US" sz="4000" smtClean="0"/>
              <a:t>External ADC Datasheet Spec</a:t>
            </a:r>
          </a:p>
        </p:txBody>
      </p:sp>
      <p:sp>
        <p:nvSpPr>
          <p:cNvPr id="37891" name="TextBox 4"/>
          <p:cNvSpPr txBox="1">
            <a:spLocks noChangeArrowheads="1"/>
          </p:cNvSpPr>
          <p:nvPr/>
        </p:nvSpPr>
        <p:spPr bwMode="auto">
          <a:xfrm>
            <a:off x="190500" y="1095375"/>
            <a:ext cx="8953500" cy="731838"/>
          </a:xfrm>
          <a:prstGeom prst="rect">
            <a:avLst/>
          </a:prstGeom>
          <a:noFill/>
          <a:ln w="9525">
            <a:noFill/>
            <a:miter lim="800000"/>
            <a:headEnd/>
            <a:tailEnd/>
          </a:ln>
        </p:spPr>
        <p:txBody>
          <a:bodyPr>
            <a:spAutoFit/>
          </a:bodyPr>
          <a:lstStyle/>
          <a:p>
            <a:pPr>
              <a:buFontTx/>
              <a:buChar char="•"/>
            </a:pPr>
            <a:r>
              <a:rPr lang="en-US">
                <a:latin typeface="Linear Avant Garde" pitchFamily="50" charset="0"/>
              </a:rPr>
              <a:t>  An excerpt from a specification table for LTC2379 SAR ADC</a:t>
            </a:r>
          </a:p>
          <a:p>
            <a:endParaRPr lang="en-US" sz="1800">
              <a:latin typeface="Linear Avant Garde" pitchFamily="50" charset="0"/>
            </a:endParaRPr>
          </a:p>
        </p:txBody>
      </p:sp>
      <p:pic>
        <p:nvPicPr>
          <p:cNvPr id="37892" name="Picture 4"/>
          <p:cNvPicPr>
            <a:picLocks noChangeAspect="1" noChangeArrowheads="1"/>
          </p:cNvPicPr>
          <p:nvPr/>
        </p:nvPicPr>
        <p:blipFill>
          <a:blip r:embed="rId3" cstate="print"/>
          <a:srcRect/>
          <a:stretch>
            <a:fillRect/>
          </a:stretch>
        </p:blipFill>
        <p:spPr bwMode="auto">
          <a:xfrm>
            <a:off x="242888" y="1836738"/>
            <a:ext cx="8705850" cy="37941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76200"/>
            <a:ext cx="8763000" cy="762000"/>
          </a:xfrm>
        </p:spPr>
        <p:txBody>
          <a:bodyPr/>
          <a:lstStyle/>
          <a:p>
            <a:pPr algn="l"/>
            <a:r>
              <a:rPr lang="en-US" sz="3000" smtClean="0"/>
              <a:t>Data Converter Designs Made Simple</a:t>
            </a:r>
          </a:p>
        </p:txBody>
      </p:sp>
      <p:sp>
        <p:nvSpPr>
          <p:cNvPr id="12291" name="Rectangle 3"/>
          <p:cNvSpPr>
            <a:spLocks noGrp="1" noChangeArrowheads="1"/>
          </p:cNvSpPr>
          <p:nvPr>
            <p:ph type="body" idx="1"/>
          </p:nvPr>
        </p:nvSpPr>
        <p:spPr>
          <a:xfrm>
            <a:off x="533400" y="1219200"/>
            <a:ext cx="5486400" cy="4413250"/>
          </a:xfrm>
        </p:spPr>
        <p:txBody>
          <a:bodyPr/>
          <a:lstStyle/>
          <a:p>
            <a:pPr>
              <a:spcBef>
                <a:spcPct val="0"/>
              </a:spcBef>
              <a:buSzPct val="120000"/>
              <a:buFont typeface="Wingdings" pitchFamily="2" charset="2"/>
              <a:buChar char="§"/>
            </a:pPr>
            <a:r>
              <a:rPr lang="en-US" sz="2400" b="1" smtClean="0">
                <a:solidFill>
                  <a:srgbClr val="000000"/>
                </a:solidFill>
              </a:rPr>
              <a:t>Arrow introduces the </a:t>
            </a:r>
            <a:r>
              <a:rPr lang="en-US" sz="2400" b="1" u="sng" smtClean="0">
                <a:solidFill>
                  <a:srgbClr val="000000"/>
                </a:solidFill>
              </a:rPr>
              <a:t>Linear Technology Analog Playground Board into the Freescale Tower Ecosystem</a:t>
            </a:r>
            <a:br>
              <a:rPr lang="en-US" sz="2400" b="1" u="sng" smtClean="0">
                <a:solidFill>
                  <a:srgbClr val="000000"/>
                </a:solidFill>
              </a:rPr>
            </a:br>
            <a:endParaRPr lang="en-US" sz="2400" b="1" smtClean="0">
              <a:solidFill>
                <a:srgbClr val="000000"/>
              </a:solidFill>
            </a:endParaRPr>
          </a:p>
          <a:p>
            <a:pPr lvl="1">
              <a:spcBef>
                <a:spcPct val="0"/>
              </a:spcBef>
              <a:buSzPct val="120000"/>
              <a:buFont typeface="Wingdings" pitchFamily="2" charset="2"/>
              <a:buChar char="§"/>
            </a:pPr>
            <a:r>
              <a:rPr lang="en-US" sz="2000" smtClean="0"/>
              <a:t>Flexibility, ease of use, quicker evals, design verification, early issue resolution, rapid prototyping</a:t>
            </a:r>
          </a:p>
          <a:p>
            <a:pPr lvl="1">
              <a:spcBef>
                <a:spcPct val="0"/>
              </a:spcBef>
              <a:buSzPct val="120000"/>
              <a:buFont typeface="Wingdings" pitchFamily="2" charset="2"/>
              <a:buChar char="§"/>
            </a:pPr>
            <a:r>
              <a:rPr lang="en-US" sz="2000" smtClean="0"/>
              <a:t>LTC Analog Playground board allows communication with the LTC A/D and D/A product portfolio using the flexibility of the Freescale Tower Platform</a:t>
            </a:r>
          </a:p>
          <a:p>
            <a:pPr lvl="1">
              <a:spcBef>
                <a:spcPct val="0"/>
              </a:spcBef>
              <a:buSzPct val="120000"/>
              <a:buFont typeface="Wingdings" pitchFamily="2" charset="2"/>
              <a:buChar char="§"/>
            </a:pPr>
            <a:r>
              <a:rPr lang="en-US" sz="2000" smtClean="0"/>
              <a:t>Part #: TWR-ADCDAC-LTC</a:t>
            </a:r>
          </a:p>
        </p:txBody>
      </p:sp>
      <p:pic>
        <p:nvPicPr>
          <p:cNvPr id="12292" name="Picture 2"/>
          <p:cNvPicPr>
            <a:picLocks noChangeAspect="1" noChangeArrowheads="1"/>
          </p:cNvPicPr>
          <p:nvPr/>
        </p:nvPicPr>
        <p:blipFill>
          <a:blip r:embed="rId3" cstate="print"/>
          <a:srcRect l="2380" t="18224" r="58333" b="12756"/>
          <a:stretch>
            <a:fillRect/>
          </a:stretch>
        </p:blipFill>
        <p:spPr bwMode="auto">
          <a:xfrm>
            <a:off x="6172200" y="914400"/>
            <a:ext cx="2389188" cy="2743200"/>
          </a:xfrm>
          <a:prstGeom prst="rect">
            <a:avLst/>
          </a:prstGeom>
          <a:noFill/>
          <a:ln w="12700">
            <a:noFill/>
            <a:miter lim="800000"/>
            <a:headEnd/>
            <a:tailEnd/>
          </a:ln>
        </p:spPr>
      </p:pic>
      <p:grpSp>
        <p:nvGrpSpPr>
          <p:cNvPr id="12293" name="Group 5"/>
          <p:cNvGrpSpPr>
            <a:grpSpLocks/>
          </p:cNvGrpSpPr>
          <p:nvPr/>
        </p:nvGrpSpPr>
        <p:grpSpPr bwMode="auto">
          <a:xfrm>
            <a:off x="6096000" y="3657600"/>
            <a:ext cx="2667000" cy="2044700"/>
            <a:chOff x="3840" y="2304"/>
            <a:chExt cx="1632" cy="1240"/>
          </a:xfrm>
        </p:grpSpPr>
        <p:pic>
          <p:nvPicPr>
            <p:cNvPr id="12294" name="Picture 46" descr="IMG_2352"/>
            <p:cNvPicPr>
              <a:picLocks noChangeAspect="1" noChangeArrowheads="1"/>
            </p:cNvPicPr>
            <p:nvPr/>
          </p:nvPicPr>
          <p:blipFill>
            <a:blip r:embed="rId4" cstate="print">
              <a:clrChange>
                <a:clrFrom>
                  <a:srgbClr val="FAFAFA"/>
                </a:clrFrom>
                <a:clrTo>
                  <a:srgbClr val="FAFAFA">
                    <a:alpha val="0"/>
                  </a:srgbClr>
                </a:clrTo>
              </a:clrChange>
            </a:blip>
            <a:srcRect l="11015" t="5859" r="12988" b="10365"/>
            <a:stretch>
              <a:fillRect/>
            </a:stretch>
          </p:blipFill>
          <p:spPr bwMode="auto">
            <a:xfrm>
              <a:off x="3840" y="2304"/>
              <a:ext cx="1568" cy="1055"/>
            </a:xfrm>
            <a:prstGeom prst="rect">
              <a:avLst/>
            </a:prstGeom>
            <a:noFill/>
            <a:ln w="9525">
              <a:noFill/>
              <a:miter lim="800000"/>
              <a:headEnd/>
              <a:tailEnd/>
            </a:ln>
          </p:spPr>
        </p:pic>
        <p:sp>
          <p:nvSpPr>
            <p:cNvPr id="939015" name="Text Box 7"/>
            <p:cNvSpPr txBox="1">
              <a:spLocks noChangeArrowheads="1"/>
            </p:cNvSpPr>
            <p:nvPr/>
          </p:nvSpPr>
          <p:spPr bwMode="auto">
            <a:xfrm>
              <a:off x="3888" y="3340"/>
              <a:ext cx="1584" cy="20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600">
                  <a:solidFill>
                    <a:srgbClr val="00608B"/>
                  </a:solidFill>
                </a:rPr>
                <a:t>Analog playground board</a:t>
              </a:r>
            </a:p>
          </p:txBody>
        </p:sp>
      </p:gr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212725" y="261938"/>
            <a:ext cx="8678863" cy="641350"/>
          </a:xfrm>
        </p:spPr>
        <p:txBody>
          <a:bodyPr anchor="t">
            <a:spAutoFit/>
          </a:bodyPr>
          <a:lstStyle/>
          <a:p>
            <a:r>
              <a:rPr lang="en-US" sz="3600" smtClean="0"/>
              <a:t>Embedded vs. External Data Converters</a:t>
            </a:r>
          </a:p>
        </p:txBody>
      </p:sp>
      <p:graphicFrame>
        <p:nvGraphicFramePr>
          <p:cNvPr id="1392691" name="Group 51"/>
          <p:cNvGraphicFramePr>
            <a:graphicFrameLocks noGrp="1"/>
          </p:cNvGraphicFramePr>
          <p:nvPr/>
        </p:nvGraphicFramePr>
        <p:xfrm>
          <a:off x="266700" y="1014413"/>
          <a:ext cx="8848725" cy="4384612"/>
        </p:xfrm>
        <a:graphic>
          <a:graphicData uri="http://schemas.openxmlformats.org/drawingml/2006/table">
            <a:tbl>
              <a:tblPr/>
              <a:tblGrid>
                <a:gridCol w="1603375"/>
                <a:gridCol w="2265363"/>
                <a:gridCol w="1912937"/>
                <a:gridCol w="3067050"/>
              </a:tblGrid>
              <a:tr h="396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0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Embedded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0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External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0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Comments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08B"/>
                    </a:solidFill>
                  </a:tcPr>
                </a:tc>
              </a:tr>
              <a:tr h="3508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Resolution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&lt;=12b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=&gt; 16b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ENOB should be taken into account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Sampling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&lt;= 1M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DC to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External can go to GHz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DNL/INL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Typical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Guaranteed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SNR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Good, Typ.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Better, Tested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For 16 bit ENOB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Power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Usually less than external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There are exceptions, many extreme low power.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Component Counts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One chip solution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(ADC+ Controller)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Two chip solution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(ADC+controller)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Component count is usually higher for the external 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Drive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sng" strike="noStrike" cap="none" normalizeH="0" baseline="0" smtClean="0">
                          <a:ln>
                            <a:noFill/>
                          </a:ln>
                          <a:solidFill>
                            <a:schemeClr val="tx1"/>
                          </a:solidFill>
                          <a:effectLst/>
                          <a:latin typeface="Arial" pitchFamily="34" charset="0"/>
                        </a:rPr>
                        <a:t>Usually</a:t>
                      </a:r>
                      <a:r>
                        <a:rPr kumimoji="0" lang="en-US" sz="1800" b="0" i="0" u="none" strike="noStrike" cap="none" normalizeH="0" baseline="0" smtClean="0">
                          <a:ln>
                            <a:noFill/>
                          </a:ln>
                          <a:solidFill>
                            <a:schemeClr val="tx1"/>
                          </a:solidFill>
                          <a:effectLst/>
                          <a:latin typeface="Arial" pitchFamily="34" charset="0"/>
                        </a:rPr>
                        <a:t> Single-Ended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All three kinds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Single Ended, Differential, Pseudo Differential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244475" y="88900"/>
            <a:ext cx="8594725" cy="762000"/>
          </a:xfrm>
        </p:spPr>
        <p:txBody>
          <a:bodyPr anchor="t">
            <a:spAutoFit/>
          </a:bodyPr>
          <a:lstStyle/>
          <a:p>
            <a:pPr eaLnBrk="1" hangingPunct="1"/>
            <a:r>
              <a:rPr lang="en-US" smtClean="0"/>
              <a:t>Generic Embedded Analog Block</a:t>
            </a:r>
          </a:p>
        </p:txBody>
      </p:sp>
      <p:pic>
        <p:nvPicPr>
          <p:cNvPr id="40963" name="Picture 7" descr="K50_BD.jpg"/>
          <p:cNvPicPr>
            <a:picLocks noChangeAspect="1"/>
          </p:cNvPicPr>
          <p:nvPr/>
        </p:nvPicPr>
        <p:blipFill>
          <a:blip r:embed="rId3" cstate="print"/>
          <a:srcRect t="6667"/>
          <a:stretch>
            <a:fillRect/>
          </a:stretch>
        </p:blipFill>
        <p:spPr bwMode="auto">
          <a:xfrm>
            <a:off x="1362075" y="1039813"/>
            <a:ext cx="5834063" cy="4959350"/>
          </a:xfrm>
          <a:prstGeom prst="rect">
            <a:avLst/>
          </a:prstGeom>
          <a:noFill/>
          <a:ln w="9525">
            <a:noFill/>
            <a:miter lim="800000"/>
            <a:headEnd/>
            <a:tailEnd/>
          </a:ln>
        </p:spPr>
      </p:pic>
      <p:sp>
        <p:nvSpPr>
          <p:cNvPr id="40964" name="Oval 8"/>
          <p:cNvSpPr>
            <a:spLocks noChangeArrowheads="1"/>
          </p:cNvSpPr>
          <p:nvPr/>
        </p:nvSpPr>
        <p:spPr bwMode="auto">
          <a:xfrm>
            <a:off x="2533650" y="2838450"/>
            <a:ext cx="1231900" cy="2959100"/>
          </a:xfrm>
          <a:prstGeom prst="ellipse">
            <a:avLst/>
          </a:prstGeom>
          <a:noFill/>
          <a:ln w="25400" algn="ctr">
            <a:solidFill>
              <a:srgbClr val="FF0000"/>
            </a:solidFill>
            <a:round/>
            <a:headEnd/>
            <a:tailEnd type="triangle" w="med" len="med"/>
          </a:ln>
        </p:spPr>
        <p:txBody>
          <a:bodyPr/>
          <a:lstStyle/>
          <a:p>
            <a:pPr algn="ctr">
              <a:lnSpc>
                <a:spcPct val="90000"/>
              </a:lnSpc>
              <a:spcBef>
                <a:spcPct val="50000"/>
              </a:spcBef>
            </a:pPr>
            <a:endParaRPr lang="en-US" sz="1600">
              <a:solidFill>
                <a:schemeClr val="bg1"/>
              </a:solidFill>
              <a:latin typeface="Linear Avant Garde" pitchFamily="50" charset="0"/>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322263" y="244475"/>
            <a:ext cx="7772400" cy="641350"/>
          </a:xfrm>
        </p:spPr>
        <p:txBody>
          <a:bodyPr anchor="t">
            <a:spAutoFit/>
          </a:bodyPr>
          <a:lstStyle/>
          <a:p>
            <a:pPr algn="l"/>
            <a:r>
              <a:rPr lang="en-US" sz="3600" smtClean="0"/>
              <a:t>Use Case: Blood Pressure Monitor</a:t>
            </a:r>
          </a:p>
        </p:txBody>
      </p:sp>
      <p:grpSp>
        <p:nvGrpSpPr>
          <p:cNvPr id="41987" name="Group 440"/>
          <p:cNvGrpSpPr>
            <a:grpSpLocks/>
          </p:cNvGrpSpPr>
          <p:nvPr/>
        </p:nvGrpSpPr>
        <p:grpSpPr bwMode="auto">
          <a:xfrm>
            <a:off x="630238" y="1214438"/>
            <a:ext cx="7810500" cy="4613275"/>
            <a:chOff x="397" y="765"/>
            <a:chExt cx="4920" cy="2906"/>
          </a:xfrm>
        </p:grpSpPr>
        <p:sp>
          <p:nvSpPr>
            <p:cNvPr id="41988" name="Rectangle 8"/>
            <p:cNvSpPr>
              <a:spLocks noChangeArrowheads="1"/>
            </p:cNvSpPr>
            <p:nvPr/>
          </p:nvSpPr>
          <p:spPr bwMode="auto">
            <a:xfrm>
              <a:off x="1283" y="930"/>
              <a:ext cx="2665" cy="1783"/>
            </a:xfrm>
            <a:prstGeom prst="rect">
              <a:avLst/>
            </a:prstGeom>
            <a:solidFill>
              <a:srgbClr val="D5EBF3"/>
            </a:solidFill>
            <a:ln w="20638">
              <a:solidFill>
                <a:srgbClr val="000000"/>
              </a:solidFill>
              <a:miter lim="800000"/>
              <a:headEnd/>
              <a:tailEnd/>
            </a:ln>
          </p:spPr>
          <p:txBody>
            <a:bodyPr/>
            <a:lstStyle/>
            <a:p>
              <a:endParaRPr lang="en-US"/>
            </a:p>
          </p:txBody>
        </p:sp>
        <p:sp>
          <p:nvSpPr>
            <p:cNvPr id="41989" name="Rectangle 9"/>
            <p:cNvSpPr>
              <a:spLocks noChangeArrowheads="1"/>
            </p:cNvSpPr>
            <p:nvPr/>
          </p:nvSpPr>
          <p:spPr bwMode="auto">
            <a:xfrm>
              <a:off x="3021" y="2366"/>
              <a:ext cx="975" cy="171"/>
            </a:xfrm>
            <a:prstGeom prst="rect">
              <a:avLst/>
            </a:prstGeom>
            <a:noFill/>
            <a:ln w="9525">
              <a:noFill/>
              <a:miter lim="800000"/>
              <a:headEnd/>
              <a:tailEnd/>
            </a:ln>
          </p:spPr>
          <p:txBody>
            <a:bodyPr/>
            <a:lstStyle/>
            <a:p>
              <a:endParaRPr lang="en-US"/>
            </a:p>
          </p:txBody>
        </p:sp>
        <p:sp>
          <p:nvSpPr>
            <p:cNvPr id="41990" name="Rectangle 10"/>
            <p:cNvSpPr>
              <a:spLocks noChangeArrowheads="1"/>
            </p:cNvSpPr>
            <p:nvPr/>
          </p:nvSpPr>
          <p:spPr bwMode="auto">
            <a:xfrm>
              <a:off x="3565" y="2471"/>
              <a:ext cx="237" cy="125"/>
            </a:xfrm>
            <a:prstGeom prst="rect">
              <a:avLst/>
            </a:prstGeom>
            <a:noFill/>
            <a:ln w="9525">
              <a:noFill/>
              <a:miter lim="800000"/>
              <a:headEnd/>
              <a:tailEnd/>
            </a:ln>
          </p:spPr>
          <p:txBody>
            <a:bodyPr wrap="none" lIns="0" tIns="0" rIns="0" bIns="0">
              <a:spAutoFit/>
            </a:bodyPr>
            <a:lstStyle/>
            <a:p>
              <a:r>
                <a:rPr lang="en-US" sz="1300" b="1">
                  <a:solidFill>
                    <a:srgbClr val="000000"/>
                  </a:solidFill>
                </a:rPr>
                <a:t>MCU</a:t>
              </a:r>
              <a:endParaRPr lang="en-US"/>
            </a:p>
          </p:txBody>
        </p:sp>
        <p:sp>
          <p:nvSpPr>
            <p:cNvPr id="41991" name="Rectangle 11"/>
            <p:cNvSpPr>
              <a:spLocks noChangeArrowheads="1"/>
            </p:cNvSpPr>
            <p:nvPr/>
          </p:nvSpPr>
          <p:spPr bwMode="auto">
            <a:xfrm>
              <a:off x="1637" y="1103"/>
              <a:ext cx="414" cy="173"/>
            </a:xfrm>
            <a:prstGeom prst="rect">
              <a:avLst/>
            </a:prstGeom>
            <a:solidFill>
              <a:srgbClr val="A6A6A6"/>
            </a:solidFill>
            <a:ln w="9525">
              <a:noFill/>
              <a:miter lim="800000"/>
              <a:headEnd/>
              <a:tailEnd/>
            </a:ln>
          </p:spPr>
          <p:txBody>
            <a:bodyPr/>
            <a:lstStyle/>
            <a:p>
              <a:endParaRPr lang="en-US"/>
            </a:p>
          </p:txBody>
        </p:sp>
        <p:sp>
          <p:nvSpPr>
            <p:cNvPr id="41992" name="Rectangle 12"/>
            <p:cNvSpPr>
              <a:spLocks noChangeArrowheads="1"/>
            </p:cNvSpPr>
            <p:nvPr/>
          </p:nvSpPr>
          <p:spPr bwMode="auto">
            <a:xfrm>
              <a:off x="1761" y="1155"/>
              <a:ext cx="201" cy="89"/>
            </a:xfrm>
            <a:prstGeom prst="rect">
              <a:avLst/>
            </a:prstGeom>
            <a:noFill/>
            <a:ln w="9525">
              <a:noFill/>
              <a:miter lim="800000"/>
              <a:headEnd/>
              <a:tailEnd/>
            </a:ln>
          </p:spPr>
          <p:txBody>
            <a:bodyPr wrap="none" lIns="0" tIns="0" rIns="0" bIns="0">
              <a:spAutoFit/>
            </a:bodyPr>
            <a:lstStyle/>
            <a:p>
              <a:r>
                <a:rPr lang="en-US" sz="800" b="1">
                  <a:solidFill>
                    <a:srgbClr val="000000"/>
                  </a:solidFill>
                </a:rPr>
                <a:t>VREF</a:t>
              </a:r>
              <a:endParaRPr lang="en-US"/>
            </a:p>
          </p:txBody>
        </p:sp>
        <p:sp>
          <p:nvSpPr>
            <p:cNvPr id="41993" name="Rectangle 13"/>
            <p:cNvSpPr>
              <a:spLocks noChangeArrowheads="1"/>
            </p:cNvSpPr>
            <p:nvPr/>
          </p:nvSpPr>
          <p:spPr bwMode="auto">
            <a:xfrm>
              <a:off x="1758" y="1153"/>
              <a:ext cx="201" cy="89"/>
            </a:xfrm>
            <a:prstGeom prst="rect">
              <a:avLst/>
            </a:prstGeom>
            <a:noFill/>
            <a:ln w="9525">
              <a:noFill/>
              <a:miter lim="800000"/>
              <a:headEnd/>
              <a:tailEnd/>
            </a:ln>
          </p:spPr>
          <p:txBody>
            <a:bodyPr wrap="none" lIns="0" tIns="0" rIns="0" bIns="0">
              <a:spAutoFit/>
            </a:bodyPr>
            <a:lstStyle/>
            <a:p>
              <a:r>
                <a:rPr lang="en-US" sz="800" b="1">
                  <a:solidFill>
                    <a:srgbClr val="FFFFFF"/>
                  </a:solidFill>
                </a:rPr>
                <a:t>VREF</a:t>
              </a:r>
              <a:endParaRPr lang="en-US"/>
            </a:p>
          </p:txBody>
        </p:sp>
        <p:sp>
          <p:nvSpPr>
            <p:cNvPr id="41994" name="Rectangle 14"/>
            <p:cNvSpPr>
              <a:spLocks noChangeArrowheads="1"/>
            </p:cNvSpPr>
            <p:nvPr/>
          </p:nvSpPr>
          <p:spPr bwMode="auto">
            <a:xfrm>
              <a:off x="2633" y="1103"/>
              <a:ext cx="414" cy="173"/>
            </a:xfrm>
            <a:prstGeom prst="rect">
              <a:avLst/>
            </a:prstGeom>
            <a:solidFill>
              <a:srgbClr val="A6A6A6"/>
            </a:solidFill>
            <a:ln w="9525">
              <a:noFill/>
              <a:miter lim="800000"/>
              <a:headEnd/>
              <a:tailEnd/>
            </a:ln>
          </p:spPr>
          <p:txBody>
            <a:bodyPr/>
            <a:lstStyle/>
            <a:p>
              <a:endParaRPr lang="en-US"/>
            </a:p>
          </p:txBody>
        </p:sp>
        <p:sp>
          <p:nvSpPr>
            <p:cNvPr id="41995" name="Rectangle 15"/>
            <p:cNvSpPr>
              <a:spLocks noChangeArrowheads="1"/>
            </p:cNvSpPr>
            <p:nvPr/>
          </p:nvSpPr>
          <p:spPr bwMode="auto">
            <a:xfrm>
              <a:off x="2775" y="1155"/>
              <a:ext cx="166" cy="89"/>
            </a:xfrm>
            <a:prstGeom prst="rect">
              <a:avLst/>
            </a:prstGeom>
            <a:noFill/>
            <a:ln w="9525">
              <a:noFill/>
              <a:miter lim="800000"/>
              <a:headEnd/>
              <a:tailEnd/>
            </a:ln>
          </p:spPr>
          <p:txBody>
            <a:bodyPr wrap="none" lIns="0" tIns="0" rIns="0" bIns="0">
              <a:spAutoFit/>
            </a:bodyPr>
            <a:lstStyle/>
            <a:p>
              <a:r>
                <a:rPr lang="en-US" sz="800" b="1">
                  <a:solidFill>
                    <a:srgbClr val="000000"/>
                  </a:solidFill>
                </a:rPr>
                <a:t>PDB</a:t>
              </a:r>
              <a:endParaRPr lang="en-US"/>
            </a:p>
          </p:txBody>
        </p:sp>
        <p:sp>
          <p:nvSpPr>
            <p:cNvPr id="41996" name="Rectangle 16"/>
            <p:cNvSpPr>
              <a:spLocks noChangeArrowheads="1"/>
            </p:cNvSpPr>
            <p:nvPr/>
          </p:nvSpPr>
          <p:spPr bwMode="auto">
            <a:xfrm>
              <a:off x="2773" y="1153"/>
              <a:ext cx="166" cy="89"/>
            </a:xfrm>
            <a:prstGeom prst="rect">
              <a:avLst/>
            </a:prstGeom>
            <a:noFill/>
            <a:ln w="9525">
              <a:noFill/>
              <a:miter lim="800000"/>
              <a:headEnd/>
              <a:tailEnd/>
            </a:ln>
          </p:spPr>
          <p:txBody>
            <a:bodyPr wrap="none" lIns="0" tIns="0" rIns="0" bIns="0">
              <a:spAutoFit/>
            </a:bodyPr>
            <a:lstStyle/>
            <a:p>
              <a:r>
                <a:rPr lang="en-US" sz="800" b="1">
                  <a:solidFill>
                    <a:srgbClr val="FFFFFF"/>
                  </a:solidFill>
                </a:rPr>
                <a:t>PDB</a:t>
              </a:r>
              <a:endParaRPr lang="en-US"/>
            </a:p>
          </p:txBody>
        </p:sp>
        <p:sp>
          <p:nvSpPr>
            <p:cNvPr id="41997" name="Rectangle 17"/>
            <p:cNvSpPr>
              <a:spLocks noChangeArrowheads="1"/>
            </p:cNvSpPr>
            <p:nvPr/>
          </p:nvSpPr>
          <p:spPr bwMode="auto">
            <a:xfrm>
              <a:off x="2635" y="1391"/>
              <a:ext cx="413" cy="173"/>
            </a:xfrm>
            <a:prstGeom prst="rect">
              <a:avLst/>
            </a:prstGeom>
            <a:solidFill>
              <a:srgbClr val="A6A6A6"/>
            </a:solidFill>
            <a:ln w="9525">
              <a:noFill/>
              <a:miter lim="800000"/>
              <a:headEnd/>
              <a:tailEnd/>
            </a:ln>
          </p:spPr>
          <p:txBody>
            <a:bodyPr/>
            <a:lstStyle/>
            <a:p>
              <a:endParaRPr lang="en-US"/>
            </a:p>
          </p:txBody>
        </p:sp>
        <p:sp>
          <p:nvSpPr>
            <p:cNvPr id="41998" name="Rectangle 18"/>
            <p:cNvSpPr>
              <a:spLocks noChangeArrowheads="1"/>
            </p:cNvSpPr>
            <p:nvPr/>
          </p:nvSpPr>
          <p:spPr bwMode="auto">
            <a:xfrm>
              <a:off x="2721" y="1444"/>
              <a:ext cx="273" cy="89"/>
            </a:xfrm>
            <a:prstGeom prst="rect">
              <a:avLst/>
            </a:prstGeom>
            <a:noFill/>
            <a:ln w="9525">
              <a:noFill/>
              <a:miter lim="800000"/>
              <a:headEnd/>
              <a:tailEnd/>
            </a:ln>
          </p:spPr>
          <p:txBody>
            <a:bodyPr wrap="none" lIns="0" tIns="0" rIns="0" bIns="0">
              <a:spAutoFit/>
            </a:bodyPr>
            <a:lstStyle/>
            <a:p>
              <a:r>
                <a:rPr lang="en-US" sz="800" b="1">
                  <a:solidFill>
                    <a:srgbClr val="000000"/>
                  </a:solidFill>
                </a:rPr>
                <a:t>2 x ADC</a:t>
              </a:r>
              <a:endParaRPr lang="en-US"/>
            </a:p>
          </p:txBody>
        </p:sp>
        <p:sp>
          <p:nvSpPr>
            <p:cNvPr id="41999" name="Rectangle 19"/>
            <p:cNvSpPr>
              <a:spLocks noChangeArrowheads="1"/>
            </p:cNvSpPr>
            <p:nvPr/>
          </p:nvSpPr>
          <p:spPr bwMode="auto">
            <a:xfrm>
              <a:off x="2719" y="1441"/>
              <a:ext cx="273" cy="89"/>
            </a:xfrm>
            <a:prstGeom prst="rect">
              <a:avLst/>
            </a:prstGeom>
            <a:noFill/>
            <a:ln w="9525">
              <a:noFill/>
              <a:miter lim="800000"/>
              <a:headEnd/>
              <a:tailEnd/>
            </a:ln>
          </p:spPr>
          <p:txBody>
            <a:bodyPr wrap="none" lIns="0" tIns="0" rIns="0" bIns="0">
              <a:spAutoFit/>
            </a:bodyPr>
            <a:lstStyle/>
            <a:p>
              <a:r>
                <a:rPr lang="en-US" sz="800" b="1">
                  <a:solidFill>
                    <a:srgbClr val="FFFFFF"/>
                  </a:solidFill>
                </a:rPr>
                <a:t>2 x ADC</a:t>
              </a:r>
              <a:endParaRPr lang="en-US"/>
            </a:p>
          </p:txBody>
        </p:sp>
        <p:sp>
          <p:nvSpPr>
            <p:cNvPr id="42000" name="Rectangle 20"/>
            <p:cNvSpPr>
              <a:spLocks noChangeArrowheads="1"/>
            </p:cNvSpPr>
            <p:nvPr/>
          </p:nvSpPr>
          <p:spPr bwMode="auto">
            <a:xfrm>
              <a:off x="1641" y="1392"/>
              <a:ext cx="417" cy="176"/>
            </a:xfrm>
            <a:prstGeom prst="rect">
              <a:avLst/>
            </a:prstGeom>
            <a:solidFill>
              <a:srgbClr val="A6A6A6"/>
            </a:solidFill>
            <a:ln w="9525">
              <a:noFill/>
              <a:miter lim="800000"/>
              <a:headEnd/>
              <a:tailEnd/>
            </a:ln>
          </p:spPr>
          <p:txBody>
            <a:bodyPr/>
            <a:lstStyle/>
            <a:p>
              <a:endParaRPr lang="en-US"/>
            </a:p>
          </p:txBody>
        </p:sp>
        <p:sp>
          <p:nvSpPr>
            <p:cNvPr id="42001" name="Rectangle 21"/>
            <p:cNvSpPr>
              <a:spLocks noChangeArrowheads="1"/>
            </p:cNvSpPr>
            <p:nvPr/>
          </p:nvSpPr>
          <p:spPr bwMode="auto">
            <a:xfrm>
              <a:off x="1758" y="1446"/>
              <a:ext cx="217" cy="89"/>
            </a:xfrm>
            <a:prstGeom prst="rect">
              <a:avLst/>
            </a:prstGeom>
            <a:noFill/>
            <a:ln w="9525">
              <a:noFill/>
              <a:miter lim="800000"/>
              <a:headEnd/>
              <a:tailEnd/>
            </a:ln>
          </p:spPr>
          <p:txBody>
            <a:bodyPr wrap="none" lIns="0" tIns="0" rIns="0" bIns="0">
              <a:spAutoFit/>
            </a:bodyPr>
            <a:lstStyle/>
            <a:p>
              <a:r>
                <a:rPr lang="en-US" sz="800" b="1">
                  <a:solidFill>
                    <a:srgbClr val="000000"/>
                  </a:solidFill>
                </a:rPr>
                <a:t>ACMP</a:t>
              </a:r>
              <a:endParaRPr lang="en-US"/>
            </a:p>
          </p:txBody>
        </p:sp>
        <p:sp>
          <p:nvSpPr>
            <p:cNvPr id="42002" name="Rectangle 22"/>
            <p:cNvSpPr>
              <a:spLocks noChangeArrowheads="1"/>
            </p:cNvSpPr>
            <p:nvPr/>
          </p:nvSpPr>
          <p:spPr bwMode="auto">
            <a:xfrm>
              <a:off x="1755" y="1444"/>
              <a:ext cx="217" cy="89"/>
            </a:xfrm>
            <a:prstGeom prst="rect">
              <a:avLst/>
            </a:prstGeom>
            <a:noFill/>
            <a:ln w="9525">
              <a:noFill/>
              <a:miter lim="800000"/>
              <a:headEnd/>
              <a:tailEnd/>
            </a:ln>
          </p:spPr>
          <p:txBody>
            <a:bodyPr wrap="none" lIns="0" tIns="0" rIns="0" bIns="0">
              <a:spAutoFit/>
            </a:bodyPr>
            <a:lstStyle/>
            <a:p>
              <a:r>
                <a:rPr lang="en-US" sz="800" b="1">
                  <a:solidFill>
                    <a:srgbClr val="FFFFFF"/>
                  </a:solidFill>
                </a:rPr>
                <a:t>ACMP</a:t>
              </a:r>
              <a:endParaRPr lang="en-US"/>
            </a:p>
          </p:txBody>
        </p:sp>
        <p:sp>
          <p:nvSpPr>
            <p:cNvPr id="42003" name="Rectangle 23"/>
            <p:cNvSpPr>
              <a:spLocks noChangeArrowheads="1"/>
            </p:cNvSpPr>
            <p:nvPr/>
          </p:nvSpPr>
          <p:spPr bwMode="auto">
            <a:xfrm>
              <a:off x="1642" y="1955"/>
              <a:ext cx="413" cy="173"/>
            </a:xfrm>
            <a:prstGeom prst="rect">
              <a:avLst/>
            </a:prstGeom>
            <a:solidFill>
              <a:srgbClr val="A6A6A6"/>
            </a:solidFill>
            <a:ln w="9525">
              <a:noFill/>
              <a:miter lim="800000"/>
              <a:headEnd/>
              <a:tailEnd/>
            </a:ln>
          </p:spPr>
          <p:txBody>
            <a:bodyPr/>
            <a:lstStyle/>
            <a:p>
              <a:endParaRPr lang="en-US"/>
            </a:p>
          </p:txBody>
        </p:sp>
        <p:sp>
          <p:nvSpPr>
            <p:cNvPr id="42004" name="Rectangle 24"/>
            <p:cNvSpPr>
              <a:spLocks noChangeArrowheads="1"/>
            </p:cNvSpPr>
            <p:nvPr/>
          </p:nvSpPr>
          <p:spPr bwMode="auto">
            <a:xfrm>
              <a:off x="1707" y="1970"/>
              <a:ext cx="316" cy="89"/>
            </a:xfrm>
            <a:prstGeom prst="rect">
              <a:avLst/>
            </a:prstGeom>
            <a:noFill/>
            <a:ln w="9525">
              <a:noFill/>
              <a:miter lim="800000"/>
              <a:headEnd/>
              <a:tailEnd/>
            </a:ln>
          </p:spPr>
          <p:txBody>
            <a:bodyPr wrap="none" lIns="0" tIns="0" rIns="0" bIns="0">
              <a:spAutoFit/>
            </a:bodyPr>
            <a:lstStyle/>
            <a:p>
              <a:r>
                <a:rPr lang="en-US" sz="800" b="1">
                  <a:solidFill>
                    <a:srgbClr val="000000"/>
                  </a:solidFill>
                </a:rPr>
                <a:t>TRIAMPS</a:t>
              </a:r>
              <a:endParaRPr lang="en-US"/>
            </a:p>
          </p:txBody>
        </p:sp>
        <p:sp>
          <p:nvSpPr>
            <p:cNvPr id="42005" name="Rectangle 25"/>
            <p:cNvSpPr>
              <a:spLocks noChangeArrowheads="1"/>
            </p:cNvSpPr>
            <p:nvPr/>
          </p:nvSpPr>
          <p:spPr bwMode="auto">
            <a:xfrm>
              <a:off x="1705" y="1967"/>
              <a:ext cx="316" cy="89"/>
            </a:xfrm>
            <a:prstGeom prst="rect">
              <a:avLst/>
            </a:prstGeom>
            <a:noFill/>
            <a:ln w="9525">
              <a:noFill/>
              <a:miter lim="800000"/>
              <a:headEnd/>
              <a:tailEnd/>
            </a:ln>
          </p:spPr>
          <p:txBody>
            <a:bodyPr wrap="none" lIns="0" tIns="0" rIns="0" bIns="0">
              <a:spAutoFit/>
            </a:bodyPr>
            <a:lstStyle/>
            <a:p>
              <a:r>
                <a:rPr lang="en-US" sz="800" b="1">
                  <a:solidFill>
                    <a:srgbClr val="FFFFFF"/>
                  </a:solidFill>
                </a:rPr>
                <a:t>TRIAMPS</a:t>
              </a:r>
              <a:endParaRPr lang="en-US"/>
            </a:p>
          </p:txBody>
        </p:sp>
        <p:sp>
          <p:nvSpPr>
            <p:cNvPr id="42006" name="Rectangle 26"/>
            <p:cNvSpPr>
              <a:spLocks noChangeArrowheads="1"/>
            </p:cNvSpPr>
            <p:nvPr/>
          </p:nvSpPr>
          <p:spPr bwMode="auto">
            <a:xfrm>
              <a:off x="1713" y="2046"/>
              <a:ext cx="305" cy="89"/>
            </a:xfrm>
            <a:prstGeom prst="rect">
              <a:avLst/>
            </a:prstGeom>
            <a:noFill/>
            <a:ln w="9525">
              <a:noFill/>
              <a:miter lim="800000"/>
              <a:headEnd/>
              <a:tailEnd/>
            </a:ln>
          </p:spPr>
          <p:txBody>
            <a:bodyPr wrap="none" lIns="0" tIns="0" rIns="0" bIns="0">
              <a:spAutoFit/>
            </a:bodyPr>
            <a:lstStyle/>
            <a:p>
              <a:r>
                <a:rPr lang="en-US" sz="800" b="1">
                  <a:solidFill>
                    <a:srgbClr val="000000"/>
                  </a:solidFill>
                </a:rPr>
                <a:t>OPAMPS</a:t>
              </a:r>
              <a:endParaRPr lang="en-US"/>
            </a:p>
          </p:txBody>
        </p:sp>
        <p:sp>
          <p:nvSpPr>
            <p:cNvPr id="42007" name="Rectangle 27"/>
            <p:cNvSpPr>
              <a:spLocks noChangeArrowheads="1"/>
            </p:cNvSpPr>
            <p:nvPr/>
          </p:nvSpPr>
          <p:spPr bwMode="auto">
            <a:xfrm>
              <a:off x="1710" y="2044"/>
              <a:ext cx="305" cy="89"/>
            </a:xfrm>
            <a:prstGeom prst="rect">
              <a:avLst/>
            </a:prstGeom>
            <a:noFill/>
            <a:ln w="9525">
              <a:noFill/>
              <a:miter lim="800000"/>
              <a:headEnd/>
              <a:tailEnd/>
            </a:ln>
          </p:spPr>
          <p:txBody>
            <a:bodyPr wrap="none" lIns="0" tIns="0" rIns="0" bIns="0">
              <a:spAutoFit/>
            </a:bodyPr>
            <a:lstStyle/>
            <a:p>
              <a:r>
                <a:rPr lang="en-US" sz="800" b="1">
                  <a:solidFill>
                    <a:srgbClr val="FFFFFF"/>
                  </a:solidFill>
                </a:rPr>
                <a:t>OPAMPS</a:t>
              </a:r>
              <a:endParaRPr lang="en-US"/>
            </a:p>
          </p:txBody>
        </p:sp>
        <p:sp>
          <p:nvSpPr>
            <p:cNvPr id="42008" name="Rectangle 28"/>
            <p:cNvSpPr>
              <a:spLocks noChangeArrowheads="1"/>
            </p:cNvSpPr>
            <p:nvPr/>
          </p:nvSpPr>
          <p:spPr bwMode="auto">
            <a:xfrm>
              <a:off x="2103" y="2439"/>
              <a:ext cx="410" cy="165"/>
            </a:xfrm>
            <a:prstGeom prst="rect">
              <a:avLst/>
            </a:prstGeom>
            <a:solidFill>
              <a:srgbClr val="3597B8"/>
            </a:solidFill>
            <a:ln w="9525">
              <a:noFill/>
              <a:miter lim="800000"/>
              <a:headEnd/>
              <a:tailEnd/>
            </a:ln>
          </p:spPr>
          <p:txBody>
            <a:bodyPr/>
            <a:lstStyle/>
            <a:p>
              <a:endParaRPr lang="en-US"/>
            </a:p>
          </p:txBody>
        </p:sp>
        <p:sp>
          <p:nvSpPr>
            <p:cNvPr id="42009" name="Rectangle 29"/>
            <p:cNvSpPr>
              <a:spLocks noChangeArrowheads="1"/>
            </p:cNvSpPr>
            <p:nvPr/>
          </p:nvSpPr>
          <p:spPr bwMode="auto">
            <a:xfrm>
              <a:off x="2259" y="2488"/>
              <a:ext cx="133" cy="89"/>
            </a:xfrm>
            <a:prstGeom prst="rect">
              <a:avLst/>
            </a:prstGeom>
            <a:noFill/>
            <a:ln w="9525">
              <a:noFill/>
              <a:miter lim="800000"/>
              <a:headEnd/>
              <a:tailEnd/>
            </a:ln>
          </p:spPr>
          <p:txBody>
            <a:bodyPr wrap="none" lIns="0" tIns="0" rIns="0" bIns="0">
              <a:spAutoFit/>
            </a:bodyPr>
            <a:lstStyle/>
            <a:p>
              <a:r>
                <a:rPr lang="en-US" sz="800" b="1">
                  <a:solidFill>
                    <a:srgbClr val="000000"/>
                  </a:solidFill>
                </a:rPr>
                <a:t>SPI</a:t>
              </a:r>
              <a:endParaRPr lang="en-US"/>
            </a:p>
          </p:txBody>
        </p:sp>
        <p:sp>
          <p:nvSpPr>
            <p:cNvPr id="42010" name="Rectangle 30"/>
            <p:cNvSpPr>
              <a:spLocks noChangeArrowheads="1"/>
            </p:cNvSpPr>
            <p:nvPr/>
          </p:nvSpPr>
          <p:spPr bwMode="auto">
            <a:xfrm>
              <a:off x="2257" y="2486"/>
              <a:ext cx="133" cy="89"/>
            </a:xfrm>
            <a:prstGeom prst="rect">
              <a:avLst/>
            </a:prstGeom>
            <a:noFill/>
            <a:ln w="9525">
              <a:noFill/>
              <a:miter lim="800000"/>
              <a:headEnd/>
              <a:tailEnd/>
            </a:ln>
          </p:spPr>
          <p:txBody>
            <a:bodyPr wrap="none" lIns="0" tIns="0" rIns="0" bIns="0">
              <a:spAutoFit/>
            </a:bodyPr>
            <a:lstStyle/>
            <a:p>
              <a:r>
                <a:rPr lang="en-US" sz="800" b="1">
                  <a:solidFill>
                    <a:srgbClr val="FFFFFF"/>
                  </a:solidFill>
                </a:rPr>
                <a:t>SPI</a:t>
              </a:r>
              <a:endParaRPr lang="en-US"/>
            </a:p>
          </p:txBody>
        </p:sp>
        <p:sp>
          <p:nvSpPr>
            <p:cNvPr id="42011" name="Rectangle 31"/>
            <p:cNvSpPr>
              <a:spLocks noChangeArrowheads="1"/>
            </p:cNvSpPr>
            <p:nvPr/>
          </p:nvSpPr>
          <p:spPr bwMode="auto">
            <a:xfrm>
              <a:off x="2588" y="2183"/>
              <a:ext cx="410" cy="164"/>
            </a:xfrm>
            <a:prstGeom prst="rect">
              <a:avLst/>
            </a:prstGeom>
            <a:solidFill>
              <a:srgbClr val="3597B8"/>
            </a:solidFill>
            <a:ln w="9525">
              <a:noFill/>
              <a:miter lim="800000"/>
              <a:headEnd/>
              <a:tailEnd/>
            </a:ln>
          </p:spPr>
          <p:txBody>
            <a:bodyPr/>
            <a:lstStyle/>
            <a:p>
              <a:endParaRPr lang="en-US"/>
            </a:p>
          </p:txBody>
        </p:sp>
        <p:sp>
          <p:nvSpPr>
            <p:cNvPr id="42012" name="Rectangle 32"/>
            <p:cNvSpPr>
              <a:spLocks noChangeArrowheads="1"/>
            </p:cNvSpPr>
            <p:nvPr/>
          </p:nvSpPr>
          <p:spPr bwMode="auto">
            <a:xfrm>
              <a:off x="2745" y="2231"/>
              <a:ext cx="130" cy="89"/>
            </a:xfrm>
            <a:prstGeom prst="rect">
              <a:avLst/>
            </a:prstGeom>
            <a:noFill/>
            <a:ln w="9525">
              <a:noFill/>
              <a:miter lim="800000"/>
              <a:headEnd/>
              <a:tailEnd/>
            </a:ln>
          </p:spPr>
          <p:txBody>
            <a:bodyPr wrap="none" lIns="0" tIns="0" rIns="0" bIns="0">
              <a:spAutoFit/>
            </a:bodyPr>
            <a:lstStyle/>
            <a:p>
              <a:r>
                <a:rPr lang="en-US" sz="800" b="1">
                  <a:solidFill>
                    <a:srgbClr val="000000"/>
                  </a:solidFill>
                </a:rPr>
                <a:t>TSI</a:t>
              </a:r>
              <a:endParaRPr lang="en-US"/>
            </a:p>
          </p:txBody>
        </p:sp>
        <p:sp>
          <p:nvSpPr>
            <p:cNvPr id="42013" name="Rectangle 33"/>
            <p:cNvSpPr>
              <a:spLocks noChangeArrowheads="1"/>
            </p:cNvSpPr>
            <p:nvPr/>
          </p:nvSpPr>
          <p:spPr bwMode="auto">
            <a:xfrm>
              <a:off x="2743" y="2229"/>
              <a:ext cx="130" cy="89"/>
            </a:xfrm>
            <a:prstGeom prst="rect">
              <a:avLst/>
            </a:prstGeom>
            <a:noFill/>
            <a:ln w="9525">
              <a:noFill/>
              <a:miter lim="800000"/>
              <a:headEnd/>
              <a:tailEnd/>
            </a:ln>
          </p:spPr>
          <p:txBody>
            <a:bodyPr wrap="none" lIns="0" tIns="0" rIns="0" bIns="0">
              <a:spAutoFit/>
            </a:bodyPr>
            <a:lstStyle/>
            <a:p>
              <a:r>
                <a:rPr lang="en-US" sz="800" b="1">
                  <a:solidFill>
                    <a:srgbClr val="FFFFFF"/>
                  </a:solidFill>
                </a:rPr>
                <a:t>TSI</a:t>
              </a:r>
              <a:endParaRPr lang="en-US"/>
            </a:p>
          </p:txBody>
        </p:sp>
        <p:sp>
          <p:nvSpPr>
            <p:cNvPr id="42014" name="Rectangle 34"/>
            <p:cNvSpPr>
              <a:spLocks noChangeArrowheads="1"/>
            </p:cNvSpPr>
            <p:nvPr/>
          </p:nvSpPr>
          <p:spPr bwMode="auto">
            <a:xfrm>
              <a:off x="2719" y="1978"/>
              <a:ext cx="180" cy="89"/>
            </a:xfrm>
            <a:prstGeom prst="rect">
              <a:avLst/>
            </a:prstGeom>
            <a:noFill/>
            <a:ln w="9525">
              <a:noFill/>
              <a:miter lim="800000"/>
              <a:headEnd/>
              <a:tailEnd/>
            </a:ln>
          </p:spPr>
          <p:txBody>
            <a:bodyPr wrap="none" lIns="0" tIns="0" rIns="0" bIns="0">
              <a:spAutoFit/>
            </a:bodyPr>
            <a:lstStyle/>
            <a:p>
              <a:r>
                <a:rPr lang="en-US" sz="800" b="1">
                  <a:solidFill>
                    <a:srgbClr val="000000"/>
                  </a:solidFill>
                </a:rPr>
                <a:t>LCD </a:t>
              </a:r>
              <a:endParaRPr lang="en-US"/>
            </a:p>
          </p:txBody>
        </p:sp>
        <p:sp>
          <p:nvSpPr>
            <p:cNvPr id="42015" name="Rectangle 35"/>
            <p:cNvSpPr>
              <a:spLocks noChangeArrowheads="1"/>
            </p:cNvSpPr>
            <p:nvPr/>
          </p:nvSpPr>
          <p:spPr bwMode="auto">
            <a:xfrm>
              <a:off x="2676" y="2054"/>
              <a:ext cx="248" cy="89"/>
            </a:xfrm>
            <a:prstGeom prst="rect">
              <a:avLst/>
            </a:prstGeom>
            <a:noFill/>
            <a:ln w="9525">
              <a:noFill/>
              <a:miter lim="800000"/>
              <a:headEnd/>
              <a:tailEnd/>
            </a:ln>
          </p:spPr>
          <p:txBody>
            <a:bodyPr wrap="none" lIns="0" tIns="0" rIns="0" bIns="0">
              <a:spAutoFit/>
            </a:bodyPr>
            <a:lstStyle/>
            <a:p>
              <a:r>
                <a:rPr lang="en-US" sz="800" b="1">
                  <a:solidFill>
                    <a:srgbClr val="000000"/>
                  </a:solidFill>
                </a:rPr>
                <a:t>CNTRL</a:t>
              </a:r>
              <a:endParaRPr lang="en-US"/>
            </a:p>
          </p:txBody>
        </p:sp>
        <p:grpSp>
          <p:nvGrpSpPr>
            <p:cNvPr id="42016" name="Group 48"/>
            <p:cNvGrpSpPr>
              <a:grpSpLocks/>
            </p:cNvGrpSpPr>
            <p:nvPr/>
          </p:nvGrpSpPr>
          <p:grpSpPr bwMode="auto">
            <a:xfrm>
              <a:off x="2564" y="1957"/>
              <a:ext cx="442" cy="181"/>
              <a:chOff x="2564" y="1957"/>
              <a:chExt cx="442" cy="181"/>
            </a:xfrm>
          </p:grpSpPr>
          <p:grpSp>
            <p:nvGrpSpPr>
              <p:cNvPr id="42412" name="Group 40"/>
              <p:cNvGrpSpPr>
                <a:grpSpLocks/>
              </p:cNvGrpSpPr>
              <p:nvPr/>
            </p:nvGrpSpPr>
            <p:grpSpPr bwMode="auto">
              <a:xfrm>
                <a:off x="2575" y="1977"/>
                <a:ext cx="421" cy="150"/>
                <a:chOff x="2575" y="1977"/>
                <a:chExt cx="421" cy="150"/>
              </a:xfrm>
            </p:grpSpPr>
            <p:sp>
              <p:nvSpPr>
                <p:cNvPr id="42420" name="Rectangle 36"/>
                <p:cNvSpPr>
                  <a:spLocks noChangeArrowheads="1"/>
                </p:cNvSpPr>
                <p:nvPr/>
              </p:nvSpPr>
              <p:spPr bwMode="auto">
                <a:xfrm>
                  <a:off x="2575" y="1977"/>
                  <a:ext cx="420" cy="149"/>
                </a:xfrm>
                <a:prstGeom prst="rect">
                  <a:avLst/>
                </a:prstGeom>
                <a:solidFill>
                  <a:srgbClr val="000000"/>
                </a:solidFill>
                <a:ln w="9525">
                  <a:noFill/>
                  <a:miter lim="800000"/>
                  <a:headEnd/>
                  <a:tailEnd/>
                </a:ln>
              </p:spPr>
              <p:txBody>
                <a:bodyPr/>
                <a:lstStyle/>
                <a:p>
                  <a:endParaRPr lang="en-US"/>
                </a:p>
              </p:txBody>
            </p:sp>
            <p:sp>
              <p:nvSpPr>
                <p:cNvPr id="42421" name="Rectangle 37"/>
                <p:cNvSpPr>
                  <a:spLocks noChangeArrowheads="1"/>
                </p:cNvSpPr>
                <p:nvPr/>
              </p:nvSpPr>
              <p:spPr bwMode="auto">
                <a:xfrm>
                  <a:off x="2575" y="1977"/>
                  <a:ext cx="420" cy="149"/>
                </a:xfrm>
                <a:prstGeom prst="rect">
                  <a:avLst/>
                </a:prstGeom>
                <a:solidFill>
                  <a:srgbClr val="000000"/>
                </a:solidFill>
                <a:ln w="0">
                  <a:solidFill>
                    <a:srgbClr val="FFFFFF"/>
                  </a:solidFill>
                  <a:miter lim="800000"/>
                  <a:headEnd/>
                  <a:tailEnd/>
                </a:ln>
              </p:spPr>
              <p:txBody>
                <a:bodyPr/>
                <a:lstStyle/>
                <a:p>
                  <a:endParaRPr lang="en-US"/>
                </a:p>
              </p:txBody>
            </p:sp>
            <p:sp>
              <p:nvSpPr>
                <p:cNvPr id="42422" name="Rectangle 38"/>
                <p:cNvSpPr>
                  <a:spLocks noChangeArrowheads="1"/>
                </p:cNvSpPr>
                <p:nvPr/>
              </p:nvSpPr>
              <p:spPr bwMode="auto">
                <a:xfrm>
                  <a:off x="2575" y="1977"/>
                  <a:ext cx="421" cy="150"/>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423" name="Rectangle 39"/>
                <p:cNvSpPr>
                  <a:spLocks noChangeArrowheads="1"/>
                </p:cNvSpPr>
                <p:nvPr/>
              </p:nvSpPr>
              <p:spPr bwMode="auto">
                <a:xfrm>
                  <a:off x="2575" y="1977"/>
                  <a:ext cx="420" cy="149"/>
                </a:xfrm>
                <a:prstGeom prst="rect">
                  <a:avLst/>
                </a:prstGeom>
                <a:solidFill>
                  <a:srgbClr val="000000"/>
                </a:solidFill>
                <a:ln w="9525">
                  <a:noFill/>
                  <a:miter lim="800000"/>
                  <a:headEnd/>
                  <a:tailEnd/>
                </a:ln>
              </p:spPr>
              <p:txBody>
                <a:bodyPr/>
                <a:lstStyle/>
                <a:p>
                  <a:endParaRPr lang="en-US"/>
                </a:p>
              </p:txBody>
            </p:sp>
          </p:grpSp>
          <p:grpSp>
            <p:nvGrpSpPr>
              <p:cNvPr id="42413" name="Group 46"/>
              <p:cNvGrpSpPr>
                <a:grpSpLocks/>
              </p:cNvGrpSpPr>
              <p:nvPr/>
            </p:nvGrpSpPr>
            <p:grpSpPr bwMode="auto">
              <a:xfrm>
                <a:off x="2564" y="1966"/>
                <a:ext cx="442" cy="172"/>
                <a:chOff x="2564" y="1966"/>
                <a:chExt cx="442" cy="172"/>
              </a:xfrm>
            </p:grpSpPr>
            <p:sp>
              <p:nvSpPr>
                <p:cNvPr id="42415" name="Rectangle 41"/>
                <p:cNvSpPr>
                  <a:spLocks noChangeArrowheads="1"/>
                </p:cNvSpPr>
                <p:nvPr/>
              </p:nvSpPr>
              <p:spPr bwMode="auto">
                <a:xfrm>
                  <a:off x="2564" y="1966"/>
                  <a:ext cx="442" cy="172"/>
                </a:xfrm>
                <a:prstGeom prst="rect">
                  <a:avLst/>
                </a:prstGeom>
                <a:solidFill>
                  <a:srgbClr val="000000"/>
                </a:solidFill>
                <a:ln w="9525">
                  <a:noFill/>
                  <a:miter lim="800000"/>
                  <a:headEnd/>
                  <a:tailEnd/>
                </a:ln>
              </p:spPr>
              <p:txBody>
                <a:bodyPr/>
                <a:lstStyle/>
                <a:p>
                  <a:endParaRPr lang="en-US"/>
                </a:p>
              </p:txBody>
            </p:sp>
            <p:sp>
              <p:nvSpPr>
                <p:cNvPr id="42416" name="Freeform 42"/>
                <p:cNvSpPr>
                  <a:spLocks/>
                </p:cNvSpPr>
                <p:nvPr/>
              </p:nvSpPr>
              <p:spPr bwMode="auto">
                <a:xfrm>
                  <a:off x="2564" y="1966"/>
                  <a:ext cx="442" cy="171"/>
                </a:xfrm>
                <a:custGeom>
                  <a:avLst/>
                  <a:gdLst>
                    <a:gd name="T0" fmla="*/ 0 w 882"/>
                    <a:gd name="T1" fmla="*/ 160 h 341"/>
                    <a:gd name="T2" fmla="*/ 0 w 882"/>
                    <a:gd name="T3" fmla="*/ 171 h 341"/>
                    <a:gd name="T4" fmla="*/ 11 w 882"/>
                    <a:gd name="T5" fmla="*/ 171 h 341"/>
                    <a:gd name="T6" fmla="*/ 431 w 882"/>
                    <a:gd name="T7" fmla="*/ 171 h 341"/>
                    <a:gd name="T8" fmla="*/ 442 w 882"/>
                    <a:gd name="T9" fmla="*/ 171 h 341"/>
                    <a:gd name="T10" fmla="*/ 442 w 882"/>
                    <a:gd name="T11" fmla="*/ 160 h 341"/>
                    <a:gd name="T12" fmla="*/ 442 w 882"/>
                    <a:gd name="T13" fmla="*/ 10 h 341"/>
                    <a:gd name="T14" fmla="*/ 442 w 882"/>
                    <a:gd name="T15" fmla="*/ 0 h 341"/>
                    <a:gd name="T16" fmla="*/ 431 w 882"/>
                    <a:gd name="T17" fmla="*/ 0 h 341"/>
                    <a:gd name="T18" fmla="*/ 11 w 882"/>
                    <a:gd name="T19" fmla="*/ 0 h 341"/>
                    <a:gd name="T20" fmla="*/ 0 w 882"/>
                    <a:gd name="T21" fmla="*/ 0 h 341"/>
                    <a:gd name="T22" fmla="*/ 0 w 882"/>
                    <a:gd name="T23" fmla="*/ 10 h 341"/>
                    <a:gd name="T24" fmla="*/ 0 w 882"/>
                    <a:gd name="T25" fmla="*/ 160 h 3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2"/>
                    <a:gd name="T40" fmla="*/ 0 h 341"/>
                    <a:gd name="T41" fmla="*/ 882 w 882"/>
                    <a:gd name="T42" fmla="*/ 341 h 3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2" h="341">
                      <a:moveTo>
                        <a:pt x="0" y="320"/>
                      </a:moveTo>
                      <a:lnTo>
                        <a:pt x="0" y="341"/>
                      </a:lnTo>
                      <a:lnTo>
                        <a:pt x="21" y="341"/>
                      </a:lnTo>
                      <a:lnTo>
                        <a:pt x="861" y="341"/>
                      </a:lnTo>
                      <a:lnTo>
                        <a:pt x="882" y="341"/>
                      </a:lnTo>
                      <a:lnTo>
                        <a:pt x="882" y="320"/>
                      </a:lnTo>
                      <a:lnTo>
                        <a:pt x="882" y="20"/>
                      </a:lnTo>
                      <a:lnTo>
                        <a:pt x="882" y="0"/>
                      </a:lnTo>
                      <a:lnTo>
                        <a:pt x="861" y="0"/>
                      </a:lnTo>
                      <a:lnTo>
                        <a:pt x="21" y="0"/>
                      </a:lnTo>
                      <a:lnTo>
                        <a:pt x="0" y="0"/>
                      </a:lnTo>
                      <a:lnTo>
                        <a:pt x="0" y="20"/>
                      </a:lnTo>
                      <a:lnTo>
                        <a:pt x="0" y="320"/>
                      </a:lnTo>
                      <a:close/>
                    </a:path>
                  </a:pathLst>
                </a:custGeom>
                <a:solidFill>
                  <a:srgbClr val="000000"/>
                </a:solidFill>
                <a:ln w="0">
                  <a:solidFill>
                    <a:srgbClr val="FFFFFF"/>
                  </a:solidFill>
                  <a:prstDash val="solid"/>
                  <a:round/>
                  <a:headEnd/>
                  <a:tailEnd/>
                </a:ln>
              </p:spPr>
              <p:txBody>
                <a:bodyPr/>
                <a:lstStyle/>
                <a:p>
                  <a:endParaRPr lang="en-US"/>
                </a:p>
              </p:txBody>
            </p:sp>
            <p:sp>
              <p:nvSpPr>
                <p:cNvPr id="42417" name="Rectangle 43"/>
                <p:cNvSpPr>
                  <a:spLocks noChangeArrowheads="1"/>
                </p:cNvSpPr>
                <p:nvPr/>
              </p:nvSpPr>
              <p:spPr bwMode="auto">
                <a:xfrm>
                  <a:off x="2585" y="1987"/>
                  <a:ext cx="400" cy="129"/>
                </a:xfrm>
                <a:prstGeom prst="rect">
                  <a:avLst/>
                </a:prstGeom>
                <a:solidFill>
                  <a:srgbClr val="000000"/>
                </a:solidFill>
                <a:ln w="0">
                  <a:solidFill>
                    <a:srgbClr val="FFFFFF"/>
                  </a:solidFill>
                  <a:miter lim="800000"/>
                  <a:headEnd/>
                  <a:tailEnd/>
                </a:ln>
              </p:spPr>
              <p:txBody>
                <a:bodyPr/>
                <a:lstStyle/>
                <a:p>
                  <a:endParaRPr lang="en-US"/>
                </a:p>
              </p:txBody>
            </p:sp>
            <p:sp>
              <p:nvSpPr>
                <p:cNvPr id="42418" name="Freeform 44"/>
                <p:cNvSpPr>
                  <a:spLocks noEditPoints="1"/>
                </p:cNvSpPr>
                <p:nvPr/>
              </p:nvSpPr>
              <p:spPr bwMode="auto">
                <a:xfrm>
                  <a:off x="2564" y="1966"/>
                  <a:ext cx="442" cy="171"/>
                </a:xfrm>
                <a:custGeom>
                  <a:avLst/>
                  <a:gdLst>
                    <a:gd name="T0" fmla="*/ 0 w 882"/>
                    <a:gd name="T1" fmla="*/ 160 h 341"/>
                    <a:gd name="T2" fmla="*/ 0 w 882"/>
                    <a:gd name="T3" fmla="*/ 171 h 341"/>
                    <a:gd name="T4" fmla="*/ 11 w 882"/>
                    <a:gd name="T5" fmla="*/ 171 h 341"/>
                    <a:gd name="T6" fmla="*/ 431 w 882"/>
                    <a:gd name="T7" fmla="*/ 171 h 341"/>
                    <a:gd name="T8" fmla="*/ 442 w 882"/>
                    <a:gd name="T9" fmla="*/ 171 h 341"/>
                    <a:gd name="T10" fmla="*/ 442 w 882"/>
                    <a:gd name="T11" fmla="*/ 160 h 341"/>
                    <a:gd name="T12" fmla="*/ 442 w 882"/>
                    <a:gd name="T13" fmla="*/ 10 h 341"/>
                    <a:gd name="T14" fmla="*/ 442 w 882"/>
                    <a:gd name="T15" fmla="*/ 0 h 341"/>
                    <a:gd name="T16" fmla="*/ 431 w 882"/>
                    <a:gd name="T17" fmla="*/ 0 h 341"/>
                    <a:gd name="T18" fmla="*/ 11 w 882"/>
                    <a:gd name="T19" fmla="*/ 0 h 341"/>
                    <a:gd name="T20" fmla="*/ 0 w 882"/>
                    <a:gd name="T21" fmla="*/ 0 h 341"/>
                    <a:gd name="T22" fmla="*/ 0 w 882"/>
                    <a:gd name="T23" fmla="*/ 10 h 341"/>
                    <a:gd name="T24" fmla="*/ 0 w 882"/>
                    <a:gd name="T25" fmla="*/ 160 h 341"/>
                    <a:gd name="T26" fmla="*/ 21 w 882"/>
                    <a:gd name="T27" fmla="*/ 21 h 341"/>
                    <a:gd name="T28" fmla="*/ 421 w 882"/>
                    <a:gd name="T29" fmla="*/ 21 h 341"/>
                    <a:gd name="T30" fmla="*/ 421 w 882"/>
                    <a:gd name="T31" fmla="*/ 150 h 341"/>
                    <a:gd name="T32" fmla="*/ 21 w 882"/>
                    <a:gd name="T33" fmla="*/ 150 h 341"/>
                    <a:gd name="T34" fmla="*/ 21 w 882"/>
                    <a:gd name="T35" fmla="*/ 21 h 3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2"/>
                    <a:gd name="T55" fmla="*/ 0 h 341"/>
                    <a:gd name="T56" fmla="*/ 882 w 882"/>
                    <a:gd name="T57" fmla="*/ 341 h 3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2" h="341">
                      <a:moveTo>
                        <a:pt x="0" y="320"/>
                      </a:moveTo>
                      <a:lnTo>
                        <a:pt x="0" y="341"/>
                      </a:lnTo>
                      <a:lnTo>
                        <a:pt x="21" y="341"/>
                      </a:lnTo>
                      <a:lnTo>
                        <a:pt x="861" y="341"/>
                      </a:lnTo>
                      <a:lnTo>
                        <a:pt x="882" y="341"/>
                      </a:lnTo>
                      <a:lnTo>
                        <a:pt x="882" y="320"/>
                      </a:lnTo>
                      <a:lnTo>
                        <a:pt x="882" y="20"/>
                      </a:lnTo>
                      <a:lnTo>
                        <a:pt x="882" y="0"/>
                      </a:lnTo>
                      <a:lnTo>
                        <a:pt x="861" y="0"/>
                      </a:lnTo>
                      <a:lnTo>
                        <a:pt x="21" y="0"/>
                      </a:lnTo>
                      <a:lnTo>
                        <a:pt x="0" y="0"/>
                      </a:lnTo>
                      <a:lnTo>
                        <a:pt x="0" y="20"/>
                      </a:lnTo>
                      <a:lnTo>
                        <a:pt x="0" y="320"/>
                      </a:lnTo>
                      <a:close/>
                      <a:moveTo>
                        <a:pt x="42" y="41"/>
                      </a:moveTo>
                      <a:lnTo>
                        <a:pt x="840" y="41"/>
                      </a:lnTo>
                      <a:lnTo>
                        <a:pt x="840" y="299"/>
                      </a:lnTo>
                      <a:lnTo>
                        <a:pt x="42" y="299"/>
                      </a:lnTo>
                      <a:lnTo>
                        <a:pt x="42" y="41"/>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419" name="Rectangle 45"/>
                <p:cNvSpPr>
                  <a:spLocks noChangeArrowheads="1"/>
                </p:cNvSpPr>
                <p:nvPr/>
              </p:nvSpPr>
              <p:spPr bwMode="auto">
                <a:xfrm>
                  <a:off x="2564" y="1966"/>
                  <a:ext cx="442" cy="172"/>
                </a:xfrm>
                <a:prstGeom prst="rect">
                  <a:avLst/>
                </a:prstGeom>
                <a:solidFill>
                  <a:srgbClr val="000000"/>
                </a:solidFill>
                <a:ln w="9525">
                  <a:noFill/>
                  <a:miter lim="800000"/>
                  <a:headEnd/>
                  <a:tailEnd/>
                </a:ln>
              </p:spPr>
              <p:txBody>
                <a:bodyPr/>
                <a:lstStyle/>
                <a:p>
                  <a:endParaRPr lang="en-US"/>
                </a:p>
              </p:txBody>
            </p:sp>
          </p:grpSp>
          <p:sp>
            <p:nvSpPr>
              <p:cNvPr id="42414" name="Rectangle 47"/>
              <p:cNvSpPr>
                <a:spLocks noChangeArrowheads="1"/>
              </p:cNvSpPr>
              <p:nvPr/>
            </p:nvSpPr>
            <p:spPr bwMode="auto">
              <a:xfrm>
                <a:off x="2575" y="1957"/>
                <a:ext cx="421" cy="151"/>
              </a:xfrm>
              <a:prstGeom prst="rect">
                <a:avLst/>
              </a:prstGeom>
              <a:solidFill>
                <a:srgbClr val="4F81BD"/>
              </a:solidFill>
              <a:ln w="33338">
                <a:solidFill>
                  <a:srgbClr val="404040"/>
                </a:solidFill>
                <a:miter lim="800000"/>
                <a:headEnd/>
                <a:tailEnd/>
              </a:ln>
            </p:spPr>
            <p:txBody>
              <a:bodyPr/>
              <a:lstStyle/>
              <a:p>
                <a:endParaRPr lang="en-US"/>
              </a:p>
            </p:txBody>
          </p:sp>
        </p:grpSp>
        <p:sp>
          <p:nvSpPr>
            <p:cNvPr id="42017" name="Rectangle 49"/>
            <p:cNvSpPr>
              <a:spLocks noChangeArrowheads="1"/>
            </p:cNvSpPr>
            <p:nvPr/>
          </p:nvSpPr>
          <p:spPr bwMode="auto">
            <a:xfrm>
              <a:off x="2721" y="1961"/>
              <a:ext cx="180" cy="89"/>
            </a:xfrm>
            <a:prstGeom prst="rect">
              <a:avLst/>
            </a:prstGeom>
            <a:noFill/>
            <a:ln w="9525">
              <a:noFill/>
              <a:miter lim="800000"/>
              <a:headEnd/>
              <a:tailEnd/>
            </a:ln>
          </p:spPr>
          <p:txBody>
            <a:bodyPr wrap="none" lIns="0" tIns="0" rIns="0" bIns="0">
              <a:spAutoFit/>
            </a:bodyPr>
            <a:lstStyle/>
            <a:p>
              <a:r>
                <a:rPr lang="en-US" sz="800" b="1">
                  <a:solidFill>
                    <a:srgbClr val="000000"/>
                  </a:solidFill>
                </a:rPr>
                <a:t>LCD </a:t>
              </a:r>
              <a:endParaRPr lang="en-US"/>
            </a:p>
          </p:txBody>
        </p:sp>
        <p:sp>
          <p:nvSpPr>
            <p:cNvPr id="42018" name="Rectangle 50"/>
            <p:cNvSpPr>
              <a:spLocks noChangeArrowheads="1"/>
            </p:cNvSpPr>
            <p:nvPr/>
          </p:nvSpPr>
          <p:spPr bwMode="auto">
            <a:xfrm>
              <a:off x="2719" y="1958"/>
              <a:ext cx="180" cy="89"/>
            </a:xfrm>
            <a:prstGeom prst="rect">
              <a:avLst/>
            </a:prstGeom>
            <a:noFill/>
            <a:ln w="9525">
              <a:noFill/>
              <a:miter lim="800000"/>
              <a:headEnd/>
              <a:tailEnd/>
            </a:ln>
          </p:spPr>
          <p:txBody>
            <a:bodyPr wrap="none" lIns="0" tIns="0" rIns="0" bIns="0">
              <a:spAutoFit/>
            </a:bodyPr>
            <a:lstStyle/>
            <a:p>
              <a:r>
                <a:rPr lang="en-US" sz="800" b="1">
                  <a:solidFill>
                    <a:srgbClr val="FFFFFF"/>
                  </a:solidFill>
                </a:rPr>
                <a:t>LCD </a:t>
              </a:r>
              <a:endParaRPr lang="en-US"/>
            </a:p>
          </p:txBody>
        </p:sp>
        <p:sp>
          <p:nvSpPr>
            <p:cNvPr id="42019" name="Rectangle 51"/>
            <p:cNvSpPr>
              <a:spLocks noChangeArrowheads="1"/>
            </p:cNvSpPr>
            <p:nvPr/>
          </p:nvSpPr>
          <p:spPr bwMode="auto">
            <a:xfrm>
              <a:off x="2678" y="2038"/>
              <a:ext cx="248" cy="89"/>
            </a:xfrm>
            <a:prstGeom prst="rect">
              <a:avLst/>
            </a:prstGeom>
            <a:noFill/>
            <a:ln w="9525">
              <a:noFill/>
              <a:miter lim="800000"/>
              <a:headEnd/>
              <a:tailEnd/>
            </a:ln>
          </p:spPr>
          <p:txBody>
            <a:bodyPr wrap="none" lIns="0" tIns="0" rIns="0" bIns="0">
              <a:spAutoFit/>
            </a:bodyPr>
            <a:lstStyle/>
            <a:p>
              <a:r>
                <a:rPr lang="en-US" sz="800" b="1">
                  <a:solidFill>
                    <a:srgbClr val="000000"/>
                  </a:solidFill>
                </a:rPr>
                <a:t>CNTRL</a:t>
              </a:r>
              <a:endParaRPr lang="en-US"/>
            </a:p>
          </p:txBody>
        </p:sp>
        <p:sp>
          <p:nvSpPr>
            <p:cNvPr id="42020" name="Rectangle 52"/>
            <p:cNvSpPr>
              <a:spLocks noChangeArrowheads="1"/>
            </p:cNvSpPr>
            <p:nvPr/>
          </p:nvSpPr>
          <p:spPr bwMode="auto">
            <a:xfrm>
              <a:off x="2676" y="2035"/>
              <a:ext cx="248" cy="89"/>
            </a:xfrm>
            <a:prstGeom prst="rect">
              <a:avLst/>
            </a:prstGeom>
            <a:noFill/>
            <a:ln w="9525">
              <a:noFill/>
              <a:miter lim="800000"/>
              <a:headEnd/>
              <a:tailEnd/>
            </a:ln>
          </p:spPr>
          <p:txBody>
            <a:bodyPr wrap="none" lIns="0" tIns="0" rIns="0" bIns="0">
              <a:spAutoFit/>
            </a:bodyPr>
            <a:lstStyle/>
            <a:p>
              <a:r>
                <a:rPr lang="en-US" sz="800" b="1">
                  <a:solidFill>
                    <a:srgbClr val="FFFFFF"/>
                  </a:solidFill>
                </a:rPr>
                <a:t>CNTRL</a:t>
              </a:r>
              <a:endParaRPr lang="en-US"/>
            </a:p>
          </p:txBody>
        </p:sp>
        <p:sp>
          <p:nvSpPr>
            <p:cNvPr id="42021" name="Rectangle 53"/>
            <p:cNvSpPr>
              <a:spLocks noChangeArrowheads="1"/>
            </p:cNvSpPr>
            <p:nvPr/>
          </p:nvSpPr>
          <p:spPr bwMode="auto">
            <a:xfrm>
              <a:off x="4247" y="1977"/>
              <a:ext cx="300" cy="89"/>
            </a:xfrm>
            <a:prstGeom prst="rect">
              <a:avLst/>
            </a:prstGeom>
            <a:noFill/>
            <a:ln w="9525">
              <a:noFill/>
              <a:miter lim="800000"/>
              <a:headEnd/>
              <a:tailEnd/>
            </a:ln>
          </p:spPr>
          <p:txBody>
            <a:bodyPr wrap="none" lIns="0" tIns="0" rIns="0" bIns="0">
              <a:spAutoFit/>
            </a:bodyPr>
            <a:lstStyle/>
            <a:p>
              <a:r>
                <a:rPr lang="en-US" sz="800" b="1">
                  <a:solidFill>
                    <a:srgbClr val="000000"/>
                  </a:solidFill>
                </a:rPr>
                <a:t>Segment</a:t>
              </a:r>
              <a:endParaRPr lang="en-US"/>
            </a:p>
          </p:txBody>
        </p:sp>
        <p:sp>
          <p:nvSpPr>
            <p:cNvPr id="42022" name="Rectangle 54"/>
            <p:cNvSpPr>
              <a:spLocks noChangeArrowheads="1"/>
            </p:cNvSpPr>
            <p:nvPr/>
          </p:nvSpPr>
          <p:spPr bwMode="auto">
            <a:xfrm>
              <a:off x="4270" y="2054"/>
              <a:ext cx="255" cy="89"/>
            </a:xfrm>
            <a:prstGeom prst="rect">
              <a:avLst/>
            </a:prstGeom>
            <a:noFill/>
            <a:ln w="9525">
              <a:noFill/>
              <a:miter lim="800000"/>
              <a:headEnd/>
              <a:tailEnd/>
            </a:ln>
          </p:spPr>
          <p:txBody>
            <a:bodyPr wrap="none" lIns="0" tIns="0" rIns="0" bIns="0">
              <a:spAutoFit/>
            </a:bodyPr>
            <a:lstStyle/>
            <a:p>
              <a:r>
                <a:rPr lang="en-US" sz="800" b="1">
                  <a:solidFill>
                    <a:srgbClr val="000000"/>
                  </a:solidFill>
                </a:rPr>
                <a:t>Display</a:t>
              </a:r>
              <a:endParaRPr lang="en-US"/>
            </a:p>
          </p:txBody>
        </p:sp>
        <p:grpSp>
          <p:nvGrpSpPr>
            <p:cNvPr id="42023" name="Group 67"/>
            <p:cNvGrpSpPr>
              <a:grpSpLocks/>
            </p:cNvGrpSpPr>
            <p:nvPr/>
          </p:nvGrpSpPr>
          <p:grpSpPr bwMode="auto">
            <a:xfrm>
              <a:off x="4160" y="1943"/>
              <a:ext cx="446" cy="203"/>
              <a:chOff x="4160" y="1943"/>
              <a:chExt cx="446" cy="203"/>
            </a:xfrm>
          </p:grpSpPr>
          <p:grpSp>
            <p:nvGrpSpPr>
              <p:cNvPr id="42400" name="Group 59"/>
              <p:cNvGrpSpPr>
                <a:grpSpLocks/>
              </p:cNvGrpSpPr>
              <p:nvPr/>
            </p:nvGrpSpPr>
            <p:grpSpPr bwMode="auto">
              <a:xfrm>
                <a:off x="4165" y="1962"/>
                <a:ext cx="436" cy="179"/>
                <a:chOff x="4165" y="1962"/>
                <a:chExt cx="436" cy="179"/>
              </a:xfrm>
            </p:grpSpPr>
            <p:sp>
              <p:nvSpPr>
                <p:cNvPr id="42408" name="Rectangle 55"/>
                <p:cNvSpPr>
                  <a:spLocks noChangeArrowheads="1"/>
                </p:cNvSpPr>
                <p:nvPr/>
              </p:nvSpPr>
              <p:spPr bwMode="auto">
                <a:xfrm>
                  <a:off x="4165" y="1962"/>
                  <a:ext cx="435" cy="178"/>
                </a:xfrm>
                <a:prstGeom prst="rect">
                  <a:avLst/>
                </a:prstGeom>
                <a:solidFill>
                  <a:srgbClr val="000000"/>
                </a:solidFill>
                <a:ln w="9525">
                  <a:noFill/>
                  <a:miter lim="800000"/>
                  <a:headEnd/>
                  <a:tailEnd/>
                </a:ln>
              </p:spPr>
              <p:txBody>
                <a:bodyPr/>
                <a:lstStyle/>
                <a:p>
                  <a:endParaRPr lang="en-US"/>
                </a:p>
              </p:txBody>
            </p:sp>
            <p:sp>
              <p:nvSpPr>
                <p:cNvPr id="42409" name="Rectangle 56"/>
                <p:cNvSpPr>
                  <a:spLocks noChangeArrowheads="1"/>
                </p:cNvSpPr>
                <p:nvPr/>
              </p:nvSpPr>
              <p:spPr bwMode="auto">
                <a:xfrm>
                  <a:off x="4165" y="1962"/>
                  <a:ext cx="435" cy="178"/>
                </a:xfrm>
                <a:prstGeom prst="rect">
                  <a:avLst/>
                </a:prstGeom>
                <a:solidFill>
                  <a:srgbClr val="000000"/>
                </a:solidFill>
                <a:ln w="0">
                  <a:solidFill>
                    <a:srgbClr val="FFFFFF"/>
                  </a:solidFill>
                  <a:miter lim="800000"/>
                  <a:headEnd/>
                  <a:tailEnd/>
                </a:ln>
              </p:spPr>
              <p:txBody>
                <a:bodyPr/>
                <a:lstStyle/>
                <a:p>
                  <a:endParaRPr lang="en-US"/>
                </a:p>
              </p:txBody>
            </p:sp>
            <p:sp>
              <p:nvSpPr>
                <p:cNvPr id="42410" name="Rectangle 57"/>
                <p:cNvSpPr>
                  <a:spLocks noChangeArrowheads="1"/>
                </p:cNvSpPr>
                <p:nvPr/>
              </p:nvSpPr>
              <p:spPr bwMode="auto">
                <a:xfrm>
                  <a:off x="4165" y="1962"/>
                  <a:ext cx="436" cy="179"/>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411" name="Rectangle 58"/>
                <p:cNvSpPr>
                  <a:spLocks noChangeArrowheads="1"/>
                </p:cNvSpPr>
                <p:nvPr/>
              </p:nvSpPr>
              <p:spPr bwMode="auto">
                <a:xfrm>
                  <a:off x="4165" y="1962"/>
                  <a:ext cx="435" cy="178"/>
                </a:xfrm>
                <a:prstGeom prst="rect">
                  <a:avLst/>
                </a:prstGeom>
                <a:solidFill>
                  <a:srgbClr val="000000"/>
                </a:solidFill>
                <a:ln w="9525">
                  <a:noFill/>
                  <a:miter lim="800000"/>
                  <a:headEnd/>
                  <a:tailEnd/>
                </a:ln>
              </p:spPr>
              <p:txBody>
                <a:bodyPr/>
                <a:lstStyle/>
                <a:p>
                  <a:endParaRPr lang="en-US"/>
                </a:p>
              </p:txBody>
            </p:sp>
          </p:grpSp>
          <p:grpSp>
            <p:nvGrpSpPr>
              <p:cNvPr id="42401" name="Group 65"/>
              <p:cNvGrpSpPr>
                <a:grpSpLocks/>
              </p:cNvGrpSpPr>
              <p:nvPr/>
            </p:nvGrpSpPr>
            <p:grpSpPr bwMode="auto">
              <a:xfrm>
                <a:off x="4160" y="1957"/>
                <a:ext cx="446" cy="189"/>
                <a:chOff x="4160" y="1957"/>
                <a:chExt cx="446" cy="189"/>
              </a:xfrm>
            </p:grpSpPr>
            <p:sp>
              <p:nvSpPr>
                <p:cNvPr id="42403" name="Rectangle 60"/>
                <p:cNvSpPr>
                  <a:spLocks noChangeArrowheads="1"/>
                </p:cNvSpPr>
                <p:nvPr/>
              </p:nvSpPr>
              <p:spPr bwMode="auto">
                <a:xfrm>
                  <a:off x="4160" y="1957"/>
                  <a:ext cx="446" cy="189"/>
                </a:xfrm>
                <a:prstGeom prst="rect">
                  <a:avLst/>
                </a:prstGeom>
                <a:solidFill>
                  <a:srgbClr val="000000"/>
                </a:solidFill>
                <a:ln w="9525">
                  <a:noFill/>
                  <a:miter lim="800000"/>
                  <a:headEnd/>
                  <a:tailEnd/>
                </a:ln>
              </p:spPr>
              <p:txBody>
                <a:bodyPr/>
                <a:lstStyle/>
                <a:p>
                  <a:endParaRPr lang="en-US"/>
                </a:p>
              </p:txBody>
            </p:sp>
            <p:sp>
              <p:nvSpPr>
                <p:cNvPr id="42404" name="Freeform 61"/>
                <p:cNvSpPr>
                  <a:spLocks/>
                </p:cNvSpPr>
                <p:nvPr/>
              </p:nvSpPr>
              <p:spPr bwMode="auto">
                <a:xfrm>
                  <a:off x="4160" y="1957"/>
                  <a:ext cx="445" cy="188"/>
                </a:xfrm>
                <a:custGeom>
                  <a:avLst/>
                  <a:gdLst>
                    <a:gd name="T0" fmla="*/ 0 w 890"/>
                    <a:gd name="T1" fmla="*/ 183 h 375"/>
                    <a:gd name="T2" fmla="*/ 0 w 890"/>
                    <a:gd name="T3" fmla="*/ 188 h 375"/>
                    <a:gd name="T4" fmla="*/ 5 w 890"/>
                    <a:gd name="T5" fmla="*/ 188 h 375"/>
                    <a:gd name="T6" fmla="*/ 440 w 890"/>
                    <a:gd name="T7" fmla="*/ 188 h 375"/>
                    <a:gd name="T8" fmla="*/ 445 w 890"/>
                    <a:gd name="T9" fmla="*/ 188 h 375"/>
                    <a:gd name="T10" fmla="*/ 445 w 890"/>
                    <a:gd name="T11" fmla="*/ 183 h 375"/>
                    <a:gd name="T12" fmla="*/ 445 w 890"/>
                    <a:gd name="T13" fmla="*/ 5 h 375"/>
                    <a:gd name="T14" fmla="*/ 445 w 890"/>
                    <a:gd name="T15" fmla="*/ 0 h 375"/>
                    <a:gd name="T16" fmla="*/ 440 w 890"/>
                    <a:gd name="T17" fmla="*/ 0 h 375"/>
                    <a:gd name="T18" fmla="*/ 5 w 890"/>
                    <a:gd name="T19" fmla="*/ 0 h 375"/>
                    <a:gd name="T20" fmla="*/ 0 w 890"/>
                    <a:gd name="T21" fmla="*/ 0 h 375"/>
                    <a:gd name="T22" fmla="*/ 0 w 890"/>
                    <a:gd name="T23" fmla="*/ 5 h 375"/>
                    <a:gd name="T24" fmla="*/ 0 w 890"/>
                    <a:gd name="T25" fmla="*/ 183 h 3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0"/>
                    <a:gd name="T40" fmla="*/ 0 h 375"/>
                    <a:gd name="T41" fmla="*/ 890 w 890"/>
                    <a:gd name="T42" fmla="*/ 375 h 3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0" h="375">
                      <a:moveTo>
                        <a:pt x="0" y="365"/>
                      </a:moveTo>
                      <a:lnTo>
                        <a:pt x="0" y="375"/>
                      </a:lnTo>
                      <a:lnTo>
                        <a:pt x="9" y="375"/>
                      </a:lnTo>
                      <a:lnTo>
                        <a:pt x="880" y="375"/>
                      </a:lnTo>
                      <a:lnTo>
                        <a:pt x="890" y="375"/>
                      </a:lnTo>
                      <a:lnTo>
                        <a:pt x="890" y="365"/>
                      </a:lnTo>
                      <a:lnTo>
                        <a:pt x="890" y="10"/>
                      </a:lnTo>
                      <a:lnTo>
                        <a:pt x="890" y="0"/>
                      </a:lnTo>
                      <a:lnTo>
                        <a:pt x="880" y="0"/>
                      </a:lnTo>
                      <a:lnTo>
                        <a:pt x="9" y="0"/>
                      </a:lnTo>
                      <a:lnTo>
                        <a:pt x="0" y="0"/>
                      </a:lnTo>
                      <a:lnTo>
                        <a:pt x="0" y="10"/>
                      </a:lnTo>
                      <a:lnTo>
                        <a:pt x="0" y="365"/>
                      </a:lnTo>
                      <a:close/>
                    </a:path>
                  </a:pathLst>
                </a:custGeom>
                <a:solidFill>
                  <a:srgbClr val="000000"/>
                </a:solidFill>
                <a:ln w="0">
                  <a:solidFill>
                    <a:srgbClr val="FFFFFF"/>
                  </a:solidFill>
                  <a:prstDash val="solid"/>
                  <a:round/>
                  <a:headEnd/>
                  <a:tailEnd/>
                </a:ln>
              </p:spPr>
              <p:txBody>
                <a:bodyPr/>
                <a:lstStyle/>
                <a:p>
                  <a:endParaRPr lang="en-US"/>
                </a:p>
              </p:txBody>
            </p:sp>
            <p:sp>
              <p:nvSpPr>
                <p:cNvPr id="42405" name="Rectangle 62"/>
                <p:cNvSpPr>
                  <a:spLocks noChangeArrowheads="1"/>
                </p:cNvSpPr>
                <p:nvPr/>
              </p:nvSpPr>
              <p:spPr bwMode="auto">
                <a:xfrm>
                  <a:off x="4169" y="1967"/>
                  <a:ext cx="426" cy="168"/>
                </a:xfrm>
                <a:prstGeom prst="rect">
                  <a:avLst/>
                </a:prstGeom>
                <a:solidFill>
                  <a:srgbClr val="000000"/>
                </a:solidFill>
                <a:ln w="0">
                  <a:solidFill>
                    <a:srgbClr val="FFFFFF"/>
                  </a:solidFill>
                  <a:miter lim="800000"/>
                  <a:headEnd/>
                  <a:tailEnd/>
                </a:ln>
              </p:spPr>
              <p:txBody>
                <a:bodyPr/>
                <a:lstStyle/>
                <a:p>
                  <a:endParaRPr lang="en-US"/>
                </a:p>
              </p:txBody>
            </p:sp>
            <p:sp>
              <p:nvSpPr>
                <p:cNvPr id="42406" name="Freeform 63"/>
                <p:cNvSpPr>
                  <a:spLocks noEditPoints="1"/>
                </p:cNvSpPr>
                <p:nvPr/>
              </p:nvSpPr>
              <p:spPr bwMode="auto">
                <a:xfrm>
                  <a:off x="4160" y="1957"/>
                  <a:ext cx="445" cy="188"/>
                </a:xfrm>
                <a:custGeom>
                  <a:avLst/>
                  <a:gdLst>
                    <a:gd name="T0" fmla="*/ 0 w 890"/>
                    <a:gd name="T1" fmla="*/ 183 h 375"/>
                    <a:gd name="T2" fmla="*/ 0 w 890"/>
                    <a:gd name="T3" fmla="*/ 188 h 375"/>
                    <a:gd name="T4" fmla="*/ 5 w 890"/>
                    <a:gd name="T5" fmla="*/ 188 h 375"/>
                    <a:gd name="T6" fmla="*/ 440 w 890"/>
                    <a:gd name="T7" fmla="*/ 188 h 375"/>
                    <a:gd name="T8" fmla="*/ 445 w 890"/>
                    <a:gd name="T9" fmla="*/ 188 h 375"/>
                    <a:gd name="T10" fmla="*/ 445 w 890"/>
                    <a:gd name="T11" fmla="*/ 183 h 375"/>
                    <a:gd name="T12" fmla="*/ 445 w 890"/>
                    <a:gd name="T13" fmla="*/ 5 h 375"/>
                    <a:gd name="T14" fmla="*/ 445 w 890"/>
                    <a:gd name="T15" fmla="*/ 0 h 375"/>
                    <a:gd name="T16" fmla="*/ 440 w 890"/>
                    <a:gd name="T17" fmla="*/ 0 h 375"/>
                    <a:gd name="T18" fmla="*/ 5 w 890"/>
                    <a:gd name="T19" fmla="*/ 0 h 375"/>
                    <a:gd name="T20" fmla="*/ 0 w 890"/>
                    <a:gd name="T21" fmla="*/ 0 h 375"/>
                    <a:gd name="T22" fmla="*/ 0 w 890"/>
                    <a:gd name="T23" fmla="*/ 5 h 375"/>
                    <a:gd name="T24" fmla="*/ 0 w 890"/>
                    <a:gd name="T25" fmla="*/ 183 h 375"/>
                    <a:gd name="T26" fmla="*/ 10 w 890"/>
                    <a:gd name="T27" fmla="*/ 10 h 375"/>
                    <a:gd name="T28" fmla="*/ 436 w 890"/>
                    <a:gd name="T29" fmla="*/ 10 h 375"/>
                    <a:gd name="T30" fmla="*/ 436 w 890"/>
                    <a:gd name="T31" fmla="*/ 178 h 375"/>
                    <a:gd name="T32" fmla="*/ 10 w 890"/>
                    <a:gd name="T33" fmla="*/ 178 h 375"/>
                    <a:gd name="T34" fmla="*/ 10 w 890"/>
                    <a:gd name="T35" fmla="*/ 10 h 3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0"/>
                    <a:gd name="T55" fmla="*/ 0 h 375"/>
                    <a:gd name="T56" fmla="*/ 890 w 890"/>
                    <a:gd name="T57" fmla="*/ 375 h 3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0" h="375">
                      <a:moveTo>
                        <a:pt x="0" y="365"/>
                      </a:moveTo>
                      <a:lnTo>
                        <a:pt x="0" y="375"/>
                      </a:lnTo>
                      <a:lnTo>
                        <a:pt x="9" y="375"/>
                      </a:lnTo>
                      <a:lnTo>
                        <a:pt x="880" y="375"/>
                      </a:lnTo>
                      <a:lnTo>
                        <a:pt x="890" y="375"/>
                      </a:lnTo>
                      <a:lnTo>
                        <a:pt x="890" y="365"/>
                      </a:lnTo>
                      <a:lnTo>
                        <a:pt x="890" y="10"/>
                      </a:lnTo>
                      <a:lnTo>
                        <a:pt x="890" y="0"/>
                      </a:lnTo>
                      <a:lnTo>
                        <a:pt x="880" y="0"/>
                      </a:lnTo>
                      <a:lnTo>
                        <a:pt x="9" y="0"/>
                      </a:lnTo>
                      <a:lnTo>
                        <a:pt x="0" y="0"/>
                      </a:lnTo>
                      <a:lnTo>
                        <a:pt x="0" y="10"/>
                      </a:lnTo>
                      <a:lnTo>
                        <a:pt x="0" y="365"/>
                      </a:lnTo>
                      <a:close/>
                      <a:moveTo>
                        <a:pt x="19" y="19"/>
                      </a:moveTo>
                      <a:lnTo>
                        <a:pt x="871" y="19"/>
                      </a:lnTo>
                      <a:lnTo>
                        <a:pt x="871" y="355"/>
                      </a:lnTo>
                      <a:lnTo>
                        <a:pt x="19" y="355"/>
                      </a:lnTo>
                      <a:lnTo>
                        <a:pt x="19" y="19"/>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407" name="Rectangle 64"/>
                <p:cNvSpPr>
                  <a:spLocks noChangeArrowheads="1"/>
                </p:cNvSpPr>
                <p:nvPr/>
              </p:nvSpPr>
              <p:spPr bwMode="auto">
                <a:xfrm>
                  <a:off x="4160" y="1957"/>
                  <a:ext cx="446" cy="189"/>
                </a:xfrm>
                <a:prstGeom prst="rect">
                  <a:avLst/>
                </a:prstGeom>
                <a:solidFill>
                  <a:srgbClr val="000000"/>
                </a:solidFill>
                <a:ln w="9525">
                  <a:noFill/>
                  <a:miter lim="800000"/>
                  <a:headEnd/>
                  <a:tailEnd/>
                </a:ln>
              </p:spPr>
              <p:txBody>
                <a:bodyPr/>
                <a:lstStyle/>
                <a:p>
                  <a:endParaRPr lang="en-US"/>
                </a:p>
              </p:txBody>
            </p:sp>
          </p:grpSp>
          <p:sp>
            <p:nvSpPr>
              <p:cNvPr id="42402" name="Rectangle 66"/>
              <p:cNvSpPr>
                <a:spLocks noChangeArrowheads="1"/>
              </p:cNvSpPr>
              <p:nvPr/>
            </p:nvSpPr>
            <p:spPr bwMode="auto">
              <a:xfrm>
                <a:off x="4165" y="1943"/>
                <a:ext cx="436" cy="179"/>
              </a:xfrm>
              <a:prstGeom prst="rect">
                <a:avLst/>
              </a:prstGeom>
              <a:solidFill>
                <a:srgbClr val="69A020"/>
              </a:solidFill>
              <a:ln w="15875">
                <a:solidFill>
                  <a:srgbClr val="404040"/>
                </a:solidFill>
                <a:miter lim="800000"/>
                <a:headEnd/>
                <a:tailEnd/>
              </a:ln>
            </p:spPr>
            <p:txBody>
              <a:bodyPr/>
              <a:lstStyle/>
              <a:p>
                <a:endParaRPr lang="en-US"/>
              </a:p>
            </p:txBody>
          </p:sp>
        </p:grpSp>
        <p:sp>
          <p:nvSpPr>
            <p:cNvPr id="42024" name="Rectangle 68"/>
            <p:cNvSpPr>
              <a:spLocks noChangeArrowheads="1"/>
            </p:cNvSpPr>
            <p:nvPr/>
          </p:nvSpPr>
          <p:spPr bwMode="auto">
            <a:xfrm>
              <a:off x="4250" y="1960"/>
              <a:ext cx="300" cy="89"/>
            </a:xfrm>
            <a:prstGeom prst="rect">
              <a:avLst/>
            </a:prstGeom>
            <a:noFill/>
            <a:ln w="9525">
              <a:noFill/>
              <a:miter lim="800000"/>
              <a:headEnd/>
              <a:tailEnd/>
            </a:ln>
          </p:spPr>
          <p:txBody>
            <a:bodyPr wrap="none" lIns="0" tIns="0" rIns="0" bIns="0">
              <a:spAutoFit/>
            </a:bodyPr>
            <a:lstStyle/>
            <a:p>
              <a:r>
                <a:rPr lang="en-US" sz="800" b="1">
                  <a:solidFill>
                    <a:srgbClr val="000000"/>
                  </a:solidFill>
                </a:rPr>
                <a:t>Segment</a:t>
              </a:r>
              <a:endParaRPr lang="en-US"/>
            </a:p>
          </p:txBody>
        </p:sp>
        <p:sp>
          <p:nvSpPr>
            <p:cNvPr id="42025" name="Rectangle 69"/>
            <p:cNvSpPr>
              <a:spLocks noChangeArrowheads="1"/>
            </p:cNvSpPr>
            <p:nvPr/>
          </p:nvSpPr>
          <p:spPr bwMode="auto">
            <a:xfrm>
              <a:off x="4247" y="1958"/>
              <a:ext cx="300" cy="89"/>
            </a:xfrm>
            <a:prstGeom prst="rect">
              <a:avLst/>
            </a:prstGeom>
            <a:noFill/>
            <a:ln w="9525">
              <a:noFill/>
              <a:miter lim="800000"/>
              <a:headEnd/>
              <a:tailEnd/>
            </a:ln>
          </p:spPr>
          <p:txBody>
            <a:bodyPr wrap="none" lIns="0" tIns="0" rIns="0" bIns="0">
              <a:spAutoFit/>
            </a:bodyPr>
            <a:lstStyle/>
            <a:p>
              <a:r>
                <a:rPr lang="en-US" sz="800" b="1">
                  <a:solidFill>
                    <a:srgbClr val="FFFFFF"/>
                  </a:solidFill>
                </a:rPr>
                <a:t>Segment</a:t>
              </a:r>
              <a:endParaRPr lang="en-US"/>
            </a:p>
          </p:txBody>
        </p:sp>
        <p:sp>
          <p:nvSpPr>
            <p:cNvPr id="42026" name="Rectangle 70"/>
            <p:cNvSpPr>
              <a:spLocks noChangeArrowheads="1"/>
            </p:cNvSpPr>
            <p:nvPr/>
          </p:nvSpPr>
          <p:spPr bwMode="auto">
            <a:xfrm>
              <a:off x="4272" y="2037"/>
              <a:ext cx="255" cy="89"/>
            </a:xfrm>
            <a:prstGeom prst="rect">
              <a:avLst/>
            </a:prstGeom>
            <a:noFill/>
            <a:ln w="9525">
              <a:noFill/>
              <a:miter lim="800000"/>
              <a:headEnd/>
              <a:tailEnd/>
            </a:ln>
          </p:spPr>
          <p:txBody>
            <a:bodyPr wrap="none" lIns="0" tIns="0" rIns="0" bIns="0">
              <a:spAutoFit/>
            </a:bodyPr>
            <a:lstStyle/>
            <a:p>
              <a:r>
                <a:rPr lang="en-US" sz="800" b="1">
                  <a:solidFill>
                    <a:srgbClr val="000000"/>
                  </a:solidFill>
                </a:rPr>
                <a:t>Display</a:t>
              </a:r>
              <a:endParaRPr lang="en-US"/>
            </a:p>
          </p:txBody>
        </p:sp>
        <p:sp>
          <p:nvSpPr>
            <p:cNvPr id="42027" name="Rectangle 71"/>
            <p:cNvSpPr>
              <a:spLocks noChangeArrowheads="1"/>
            </p:cNvSpPr>
            <p:nvPr/>
          </p:nvSpPr>
          <p:spPr bwMode="auto">
            <a:xfrm>
              <a:off x="4270" y="2034"/>
              <a:ext cx="255" cy="89"/>
            </a:xfrm>
            <a:prstGeom prst="rect">
              <a:avLst/>
            </a:prstGeom>
            <a:noFill/>
            <a:ln w="9525">
              <a:noFill/>
              <a:miter lim="800000"/>
              <a:headEnd/>
              <a:tailEnd/>
            </a:ln>
          </p:spPr>
          <p:txBody>
            <a:bodyPr wrap="none" lIns="0" tIns="0" rIns="0" bIns="0">
              <a:spAutoFit/>
            </a:bodyPr>
            <a:lstStyle/>
            <a:p>
              <a:r>
                <a:rPr lang="en-US" sz="800" b="1">
                  <a:solidFill>
                    <a:srgbClr val="FFFFFF"/>
                  </a:solidFill>
                </a:rPr>
                <a:t>Display</a:t>
              </a:r>
              <a:endParaRPr lang="en-US"/>
            </a:p>
          </p:txBody>
        </p:sp>
        <p:sp>
          <p:nvSpPr>
            <p:cNvPr id="42028" name="Rectangle 72"/>
            <p:cNvSpPr>
              <a:spLocks noChangeArrowheads="1"/>
            </p:cNvSpPr>
            <p:nvPr/>
          </p:nvSpPr>
          <p:spPr bwMode="auto">
            <a:xfrm>
              <a:off x="2668" y="2467"/>
              <a:ext cx="282" cy="89"/>
            </a:xfrm>
            <a:prstGeom prst="rect">
              <a:avLst/>
            </a:prstGeom>
            <a:noFill/>
            <a:ln w="9525">
              <a:noFill/>
              <a:miter lim="800000"/>
              <a:headEnd/>
              <a:tailEnd/>
            </a:ln>
          </p:spPr>
          <p:txBody>
            <a:bodyPr wrap="none" lIns="0" tIns="0" rIns="0" bIns="0">
              <a:spAutoFit/>
            </a:bodyPr>
            <a:lstStyle/>
            <a:p>
              <a:r>
                <a:rPr lang="en-US" sz="800" b="1">
                  <a:solidFill>
                    <a:srgbClr val="000000"/>
                  </a:solidFill>
                </a:rPr>
                <a:t>External</a:t>
              </a:r>
              <a:endParaRPr lang="en-US"/>
            </a:p>
          </p:txBody>
        </p:sp>
        <p:sp>
          <p:nvSpPr>
            <p:cNvPr id="42029" name="Rectangle 73"/>
            <p:cNvSpPr>
              <a:spLocks noChangeArrowheads="1"/>
            </p:cNvSpPr>
            <p:nvPr/>
          </p:nvSpPr>
          <p:spPr bwMode="auto">
            <a:xfrm>
              <a:off x="2733" y="2543"/>
              <a:ext cx="151" cy="89"/>
            </a:xfrm>
            <a:prstGeom prst="rect">
              <a:avLst/>
            </a:prstGeom>
            <a:noFill/>
            <a:ln w="9525">
              <a:noFill/>
              <a:miter lim="800000"/>
              <a:headEnd/>
              <a:tailEnd/>
            </a:ln>
          </p:spPr>
          <p:txBody>
            <a:bodyPr wrap="none" lIns="0" tIns="0" rIns="0" bIns="0">
              <a:spAutoFit/>
            </a:bodyPr>
            <a:lstStyle/>
            <a:p>
              <a:r>
                <a:rPr lang="en-US" sz="800" b="1">
                  <a:solidFill>
                    <a:srgbClr val="000000"/>
                  </a:solidFill>
                </a:rPr>
                <a:t>Bus</a:t>
              </a:r>
              <a:endParaRPr lang="en-US"/>
            </a:p>
          </p:txBody>
        </p:sp>
        <p:grpSp>
          <p:nvGrpSpPr>
            <p:cNvPr id="42030" name="Group 86"/>
            <p:cNvGrpSpPr>
              <a:grpSpLocks/>
            </p:cNvGrpSpPr>
            <p:nvPr/>
          </p:nvGrpSpPr>
          <p:grpSpPr bwMode="auto">
            <a:xfrm>
              <a:off x="2572" y="2447"/>
              <a:ext cx="443" cy="180"/>
              <a:chOff x="2572" y="2447"/>
              <a:chExt cx="443" cy="180"/>
            </a:xfrm>
          </p:grpSpPr>
          <p:grpSp>
            <p:nvGrpSpPr>
              <p:cNvPr id="42388" name="Group 78"/>
              <p:cNvGrpSpPr>
                <a:grpSpLocks/>
              </p:cNvGrpSpPr>
              <p:nvPr/>
            </p:nvGrpSpPr>
            <p:grpSpPr bwMode="auto">
              <a:xfrm>
                <a:off x="2583" y="2466"/>
                <a:ext cx="422" cy="150"/>
                <a:chOff x="2583" y="2466"/>
                <a:chExt cx="422" cy="150"/>
              </a:xfrm>
            </p:grpSpPr>
            <p:sp>
              <p:nvSpPr>
                <p:cNvPr id="42396" name="Rectangle 74"/>
                <p:cNvSpPr>
                  <a:spLocks noChangeArrowheads="1"/>
                </p:cNvSpPr>
                <p:nvPr/>
              </p:nvSpPr>
              <p:spPr bwMode="auto">
                <a:xfrm>
                  <a:off x="2583" y="2466"/>
                  <a:ext cx="421" cy="150"/>
                </a:xfrm>
                <a:prstGeom prst="rect">
                  <a:avLst/>
                </a:prstGeom>
                <a:solidFill>
                  <a:srgbClr val="000000"/>
                </a:solidFill>
                <a:ln w="9525">
                  <a:noFill/>
                  <a:miter lim="800000"/>
                  <a:headEnd/>
                  <a:tailEnd/>
                </a:ln>
              </p:spPr>
              <p:txBody>
                <a:bodyPr/>
                <a:lstStyle/>
                <a:p>
                  <a:endParaRPr lang="en-US"/>
                </a:p>
              </p:txBody>
            </p:sp>
            <p:sp>
              <p:nvSpPr>
                <p:cNvPr id="42397" name="Rectangle 75"/>
                <p:cNvSpPr>
                  <a:spLocks noChangeArrowheads="1"/>
                </p:cNvSpPr>
                <p:nvPr/>
              </p:nvSpPr>
              <p:spPr bwMode="auto">
                <a:xfrm>
                  <a:off x="2583" y="2466"/>
                  <a:ext cx="421" cy="150"/>
                </a:xfrm>
                <a:prstGeom prst="rect">
                  <a:avLst/>
                </a:prstGeom>
                <a:solidFill>
                  <a:srgbClr val="000000"/>
                </a:solidFill>
                <a:ln w="0">
                  <a:solidFill>
                    <a:srgbClr val="FFFFFF"/>
                  </a:solidFill>
                  <a:miter lim="800000"/>
                  <a:headEnd/>
                  <a:tailEnd/>
                </a:ln>
              </p:spPr>
              <p:txBody>
                <a:bodyPr/>
                <a:lstStyle/>
                <a:p>
                  <a:endParaRPr lang="en-US"/>
                </a:p>
              </p:txBody>
            </p:sp>
            <p:sp>
              <p:nvSpPr>
                <p:cNvPr id="42398" name="Rectangle 76"/>
                <p:cNvSpPr>
                  <a:spLocks noChangeArrowheads="1"/>
                </p:cNvSpPr>
                <p:nvPr/>
              </p:nvSpPr>
              <p:spPr bwMode="auto">
                <a:xfrm>
                  <a:off x="2583" y="2466"/>
                  <a:ext cx="422" cy="150"/>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99" name="Rectangle 77"/>
                <p:cNvSpPr>
                  <a:spLocks noChangeArrowheads="1"/>
                </p:cNvSpPr>
                <p:nvPr/>
              </p:nvSpPr>
              <p:spPr bwMode="auto">
                <a:xfrm>
                  <a:off x="2583" y="2466"/>
                  <a:ext cx="421" cy="150"/>
                </a:xfrm>
                <a:prstGeom prst="rect">
                  <a:avLst/>
                </a:prstGeom>
                <a:solidFill>
                  <a:srgbClr val="000000"/>
                </a:solidFill>
                <a:ln w="9525">
                  <a:noFill/>
                  <a:miter lim="800000"/>
                  <a:headEnd/>
                  <a:tailEnd/>
                </a:ln>
              </p:spPr>
              <p:txBody>
                <a:bodyPr/>
                <a:lstStyle/>
                <a:p>
                  <a:endParaRPr lang="en-US"/>
                </a:p>
              </p:txBody>
            </p:sp>
          </p:grpSp>
          <p:grpSp>
            <p:nvGrpSpPr>
              <p:cNvPr id="42389" name="Group 84"/>
              <p:cNvGrpSpPr>
                <a:grpSpLocks/>
              </p:cNvGrpSpPr>
              <p:nvPr/>
            </p:nvGrpSpPr>
            <p:grpSpPr bwMode="auto">
              <a:xfrm>
                <a:off x="2572" y="2455"/>
                <a:ext cx="443" cy="172"/>
                <a:chOff x="2572" y="2455"/>
                <a:chExt cx="443" cy="172"/>
              </a:xfrm>
            </p:grpSpPr>
            <p:sp>
              <p:nvSpPr>
                <p:cNvPr id="42391" name="Rectangle 79"/>
                <p:cNvSpPr>
                  <a:spLocks noChangeArrowheads="1"/>
                </p:cNvSpPr>
                <p:nvPr/>
              </p:nvSpPr>
              <p:spPr bwMode="auto">
                <a:xfrm>
                  <a:off x="2572" y="2455"/>
                  <a:ext cx="443" cy="172"/>
                </a:xfrm>
                <a:prstGeom prst="rect">
                  <a:avLst/>
                </a:prstGeom>
                <a:solidFill>
                  <a:srgbClr val="000000"/>
                </a:solidFill>
                <a:ln w="9525">
                  <a:noFill/>
                  <a:miter lim="800000"/>
                  <a:headEnd/>
                  <a:tailEnd/>
                </a:ln>
              </p:spPr>
              <p:txBody>
                <a:bodyPr/>
                <a:lstStyle/>
                <a:p>
                  <a:endParaRPr lang="en-US"/>
                </a:p>
              </p:txBody>
            </p:sp>
            <p:sp>
              <p:nvSpPr>
                <p:cNvPr id="42392" name="Freeform 80"/>
                <p:cNvSpPr>
                  <a:spLocks/>
                </p:cNvSpPr>
                <p:nvPr/>
              </p:nvSpPr>
              <p:spPr bwMode="auto">
                <a:xfrm>
                  <a:off x="2572" y="2455"/>
                  <a:ext cx="442" cy="171"/>
                </a:xfrm>
                <a:custGeom>
                  <a:avLst/>
                  <a:gdLst>
                    <a:gd name="T0" fmla="*/ 0 w 884"/>
                    <a:gd name="T1" fmla="*/ 160 h 341"/>
                    <a:gd name="T2" fmla="*/ 0 w 884"/>
                    <a:gd name="T3" fmla="*/ 171 h 341"/>
                    <a:gd name="T4" fmla="*/ 11 w 884"/>
                    <a:gd name="T5" fmla="*/ 171 h 341"/>
                    <a:gd name="T6" fmla="*/ 432 w 884"/>
                    <a:gd name="T7" fmla="*/ 171 h 341"/>
                    <a:gd name="T8" fmla="*/ 442 w 884"/>
                    <a:gd name="T9" fmla="*/ 171 h 341"/>
                    <a:gd name="T10" fmla="*/ 442 w 884"/>
                    <a:gd name="T11" fmla="*/ 160 h 341"/>
                    <a:gd name="T12" fmla="*/ 442 w 884"/>
                    <a:gd name="T13" fmla="*/ 11 h 341"/>
                    <a:gd name="T14" fmla="*/ 442 w 884"/>
                    <a:gd name="T15" fmla="*/ 0 h 341"/>
                    <a:gd name="T16" fmla="*/ 432 w 884"/>
                    <a:gd name="T17" fmla="*/ 0 h 341"/>
                    <a:gd name="T18" fmla="*/ 11 w 884"/>
                    <a:gd name="T19" fmla="*/ 0 h 341"/>
                    <a:gd name="T20" fmla="*/ 0 w 884"/>
                    <a:gd name="T21" fmla="*/ 0 h 341"/>
                    <a:gd name="T22" fmla="*/ 0 w 884"/>
                    <a:gd name="T23" fmla="*/ 11 h 341"/>
                    <a:gd name="T24" fmla="*/ 0 w 884"/>
                    <a:gd name="T25" fmla="*/ 160 h 3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4"/>
                    <a:gd name="T40" fmla="*/ 0 h 341"/>
                    <a:gd name="T41" fmla="*/ 884 w 884"/>
                    <a:gd name="T42" fmla="*/ 341 h 3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4" h="341">
                      <a:moveTo>
                        <a:pt x="0" y="320"/>
                      </a:moveTo>
                      <a:lnTo>
                        <a:pt x="0" y="341"/>
                      </a:lnTo>
                      <a:lnTo>
                        <a:pt x="21" y="341"/>
                      </a:lnTo>
                      <a:lnTo>
                        <a:pt x="863" y="341"/>
                      </a:lnTo>
                      <a:lnTo>
                        <a:pt x="884" y="341"/>
                      </a:lnTo>
                      <a:lnTo>
                        <a:pt x="884" y="320"/>
                      </a:lnTo>
                      <a:lnTo>
                        <a:pt x="884" y="21"/>
                      </a:lnTo>
                      <a:lnTo>
                        <a:pt x="884" y="0"/>
                      </a:lnTo>
                      <a:lnTo>
                        <a:pt x="863" y="0"/>
                      </a:lnTo>
                      <a:lnTo>
                        <a:pt x="21" y="0"/>
                      </a:lnTo>
                      <a:lnTo>
                        <a:pt x="0" y="0"/>
                      </a:lnTo>
                      <a:lnTo>
                        <a:pt x="0" y="21"/>
                      </a:lnTo>
                      <a:lnTo>
                        <a:pt x="0" y="320"/>
                      </a:lnTo>
                      <a:close/>
                    </a:path>
                  </a:pathLst>
                </a:custGeom>
                <a:solidFill>
                  <a:srgbClr val="000000"/>
                </a:solidFill>
                <a:ln w="0">
                  <a:solidFill>
                    <a:srgbClr val="FFFFFF"/>
                  </a:solidFill>
                  <a:prstDash val="solid"/>
                  <a:round/>
                  <a:headEnd/>
                  <a:tailEnd/>
                </a:ln>
              </p:spPr>
              <p:txBody>
                <a:bodyPr/>
                <a:lstStyle/>
                <a:p>
                  <a:endParaRPr lang="en-US"/>
                </a:p>
              </p:txBody>
            </p:sp>
            <p:sp>
              <p:nvSpPr>
                <p:cNvPr id="42393" name="Rectangle 81"/>
                <p:cNvSpPr>
                  <a:spLocks noChangeArrowheads="1"/>
                </p:cNvSpPr>
                <p:nvPr/>
              </p:nvSpPr>
              <p:spPr bwMode="auto">
                <a:xfrm>
                  <a:off x="2593" y="2476"/>
                  <a:ext cx="401" cy="129"/>
                </a:xfrm>
                <a:prstGeom prst="rect">
                  <a:avLst/>
                </a:prstGeom>
                <a:solidFill>
                  <a:srgbClr val="000000"/>
                </a:solidFill>
                <a:ln w="0">
                  <a:solidFill>
                    <a:srgbClr val="FFFFFF"/>
                  </a:solidFill>
                  <a:miter lim="800000"/>
                  <a:headEnd/>
                  <a:tailEnd/>
                </a:ln>
              </p:spPr>
              <p:txBody>
                <a:bodyPr/>
                <a:lstStyle/>
                <a:p>
                  <a:endParaRPr lang="en-US"/>
                </a:p>
              </p:txBody>
            </p:sp>
            <p:sp>
              <p:nvSpPr>
                <p:cNvPr id="42394" name="Freeform 82"/>
                <p:cNvSpPr>
                  <a:spLocks noEditPoints="1"/>
                </p:cNvSpPr>
                <p:nvPr/>
              </p:nvSpPr>
              <p:spPr bwMode="auto">
                <a:xfrm>
                  <a:off x="2572" y="2455"/>
                  <a:ext cx="442" cy="171"/>
                </a:xfrm>
                <a:custGeom>
                  <a:avLst/>
                  <a:gdLst>
                    <a:gd name="T0" fmla="*/ 0 w 884"/>
                    <a:gd name="T1" fmla="*/ 160 h 341"/>
                    <a:gd name="T2" fmla="*/ 0 w 884"/>
                    <a:gd name="T3" fmla="*/ 171 h 341"/>
                    <a:gd name="T4" fmla="*/ 11 w 884"/>
                    <a:gd name="T5" fmla="*/ 171 h 341"/>
                    <a:gd name="T6" fmla="*/ 432 w 884"/>
                    <a:gd name="T7" fmla="*/ 171 h 341"/>
                    <a:gd name="T8" fmla="*/ 442 w 884"/>
                    <a:gd name="T9" fmla="*/ 171 h 341"/>
                    <a:gd name="T10" fmla="*/ 442 w 884"/>
                    <a:gd name="T11" fmla="*/ 160 h 341"/>
                    <a:gd name="T12" fmla="*/ 442 w 884"/>
                    <a:gd name="T13" fmla="*/ 11 h 341"/>
                    <a:gd name="T14" fmla="*/ 442 w 884"/>
                    <a:gd name="T15" fmla="*/ 0 h 341"/>
                    <a:gd name="T16" fmla="*/ 432 w 884"/>
                    <a:gd name="T17" fmla="*/ 0 h 341"/>
                    <a:gd name="T18" fmla="*/ 11 w 884"/>
                    <a:gd name="T19" fmla="*/ 0 h 341"/>
                    <a:gd name="T20" fmla="*/ 0 w 884"/>
                    <a:gd name="T21" fmla="*/ 0 h 341"/>
                    <a:gd name="T22" fmla="*/ 0 w 884"/>
                    <a:gd name="T23" fmla="*/ 11 h 341"/>
                    <a:gd name="T24" fmla="*/ 0 w 884"/>
                    <a:gd name="T25" fmla="*/ 160 h 341"/>
                    <a:gd name="T26" fmla="*/ 21 w 884"/>
                    <a:gd name="T27" fmla="*/ 21 h 341"/>
                    <a:gd name="T28" fmla="*/ 421 w 884"/>
                    <a:gd name="T29" fmla="*/ 21 h 341"/>
                    <a:gd name="T30" fmla="*/ 421 w 884"/>
                    <a:gd name="T31" fmla="*/ 150 h 341"/>
                    <a:gd name="T32" fmla="*/ 21 w 884"/>
                    <a:gd name="T33" fmla="*/ 150 h 341"/>
                    <a:gd name="T34" fmla="*/ 21 w 884"/>
                    <a:gd name="T35" fmla="*/ 21 h 3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4"/>
                    <a:gd name="T55" fmla="*/ 0 h 341"/>
                    <a:gd name="T56" fmla="*/ 884 w 884"/>
                    <a:gd name="T57" fmla="*/ 341 h 3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4" h="341">
                      <a:moveTo>
                        <a:pt x="0" y="320"/>
                      </a:moveTo>
                      <a:lnTo>
                        <a:pt x="0" y="341"/>
                      </a:lnTo>
                      <a:lnTo>
                        <a:pt x="21" y="341"/>
                      </a:lnTo>
                      <a:lnTo>
                        <a:pt x="863" y="341"/>
                      </a:lnTo>
                      <a:lnTo>
                        <a:pt x="884" y="341"/>
                      </a:lnTo>
                      <a:lnTo>
                        <a:pt x="884" y="320"/>
                      </a:lnTo>
                      <a:lnTo>
                        <a:pt x="884" y="21"/>
                      </a:lnTo>
                      <a:lnTo>
                        <a:pt x="884" y="0"/>
                      </a:lnTo>
                      <a:lnTo>
                        <a:pt x="863" y="0"/>
                      </a:lnTo>
                      <a:lnTo>
                        <a:pt x="21" y="0"/>
                      </a:lnTo>
                      <a:lnTo>
                        <a:pt x="0" y="0"/>
                      </a:lnTo>
                      <a:lnTo>
                        <a:pt x="0" y="21"/>
                      </a:lnTo>
                      <a:lnTo>
                        <a:pt x="0" y="320"/>
                      </a:lnTo>
                      <a:close/>
                      <a:moveTo>
                        <a:pt x="42" y="41"/>
                      </a:moveTo>
                      <a:lnTo>
                        <a:pt x="842" y="41"/>
                      </a:lnTo>
                      <a:lnTo>
                        <a:pt x="842" y="299"/>
                      </a:lnTo>
                      <a:lnTo>
                        <a:pt x="42" y="299"/>
                      </a:lnTo>
                      <a:lnTo>
                        <a:pt x="42" y="41"/>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395" name="Rectangle 83"/>
                <p:cNvSpPr>
                  <a:spLocks noChangeArrowheads="1"/>
                </p:cNvSpPr>
                <p:nvPr/>
              </p:nvSpPr>
              <p:spPr bwMode="auto">
                <a:xfrm>
                  <a:off x="2572" y="2455"/>
                  <a:ext cx="443" cy="172"/>
                </a:xfrm>
                <a:prstGeom prst="rect">
                  <a:avLst/>
                </a:prstGeom>
                <a:solidFill>
                  <a:srgbClr val="000000"/>
                </a:solidFill>
                <a:ln w="9525">
                  <a:noFill/>
                  <a:miter lim="800000"/>
                  <a:headEnd/>
                  <a:tailEnd/>
                </a:ln>
              </p:spPr>
              <p:txBody>
                <a:bodyPr/>
                <a:lstStyle/>
                <a:p>
                  <a:endParaRPr lang="en-US"/>
                </a:p>
              </p:txBody>
            </p:sp>
          </p:grpSp>
          <p:sp>
            <p:nvSpPr>
              <p:cNvPr id="42390" name="Rectangle 85"/>
              <p:cNvSpPr>
                <a:spLocks noChangeArrowheads="1"/>
              </p:cNvSpPr>
              <p:nvPr/>
            </p:nvSpPr>
            <p:spPr bwMode="auto">
              <a:xfrm>
                <a:off x="2583" y="2447"/>
                <a:ext cx="422" cy="150"/>
              </a:xfrm>
              <a:prstGeom prst="rect">
                <a:avLst/>
              </a:prstGeom>
              <a:solidFill>
                <a:srgbClr val="4F81BD"/>
              </a:solidFill>
              <a:ln w="33338">
                <a:solidFill>
                  <a:srgbClr val="404040"/>
                </a:solidFill>
                <a:miter lim="800000"/>
                <a:headEnd/>
                <a:tailEnd/>
              </a:ln>
            </p:spPr>
            <p:txBody>
              <a:bodyPr/>
              <a:lstStyle/>
              <a:p>
                <a:endParaRPr lang="en-US"/>
              </a:p>
            </p:txBody>
          </p:sp>
        </p:grpSp>
        <p:sp>
          <p:nvSpPr>
            <p:cNvPr id="42031" name="Rectangle 87"/>
            <p:cNvSpPr>
              <a:spLocks noChangeArrowheads="1"/>
            </p:cNvSpPr>
            <p:nvPr/>
          </p:nvSpPr>
          <p:spPr bwMode="auto">
            <a:xfrm>
              <a:off x="2670" y="2450"/>
              <a:ext cx="282" cy="89"/>
            </a:xfrm>
            <a:prstGeom prst="rect">
              <a:avLst/>
            </a:prstGeom>
            <a:noFill/>
            <a:ln w="9525">
              <a:noFill/>
              <a:miter lim="800000"/>
              <a:headEnd/>
              <a:tailEnd/>
            </a:ln>
          </p:spPr>
          <p:txBody>
            <a:bodyPr wrap="none" lIns="0" tIns="0" rIns="0" bIns="0">
              <a:spAutoFit/>
            </a:bodyPr>
            <a:lstStyle/>
            <a:p>
              <a:r>
                <a:rPr lang="en-US" sz="800" b="1">
                  <a:solidFill>
                    <a:srgbClr val="000000"/>
                  </a:solidFill>
                </a:rPr>
                <a:t>External</a:t>
              </a:r>
              <a:endParaRPr lang="en-US"/>
            </a:p>
          </p:txBody>
        </p:sp>
        <p:sp>
          <p:nvSpPr>
            <p:cNvPr id="42032" name="Rectangle 88"/>
            <p:cNvSpPr>
              <a:spLocks noChangeArrowheads="1"/>
            </p:cNvSpPr>
            <p:nvPr/>
          </p:nvSpPr>
          <p:spPr bwMode="auto">
            <a:xfrm>
              <a:off x="2668" y="2447"/>
              <a:ext cx="282" cy="89"/>
            </a:xfrm>
            <a:prstGeom prst="rect">
              <a:avLst/>
            </a:prstGeom>
            <a:noFill/>
            <a:ln w="9525">
              <a:noFill/>
              <a:miter lim="800000"/>
              <a:headEnd/>
              <a:tailEnd/>
            </a:ln>
          </p:spPr>
          <p:txBody>
            <a:bodyPr wrap="none" lIns="0" tIns="0" rIns="0" bIns="0">
              <a:spAutoFit/>
            </a:bodyPr>
            <a:lstStyle/>
            <a:p>
              <a:r>
                <a:rPr lang="en-US" sz="800" b="1">
                  <a:solidFill>
                    <a:srgbClr val="FFFFFF"/>
                  </a:solidFill>
                </a:rPr>
                <a:t>External</a:t>
              </a:r>
              <a:endParaRPr lang="en-US"/>
            </a:p>
          </p:txBody>
        </p:sp>
        <p:sp>
          <p:nvSpPr>
            <p:cNvPr id="42033" name="Rectangle 89"/>
            <p:cNvSpPr>
              <a:spLocks noChangeArrowheads="1"/>
            </p:cNvSpPr>
            <p:nvPr/>
          </p:nvSpPr>
          <p:spPr bwMode="auto">
            <a:xfrm>
              <a:off x="2735" y="2527"/>
              <a:ext cx="151" cy="89"/>
            </a:xfrm>
            <a:prstGeom prst="rect">
              <a:avLst/>
            </a:prstGeom>
            <a:noFill/>
            <a:ln w="9525">
              <a:noFill/>
              <a:miter lim="800000"/>
              <a:headEnd/>
              <a:tailEnd/>
            </a:ln>
          </p:spPr>
          <p:txBody>
            <a:bodyPr wrap="none" lIns="0" tIns="0" rIns="0" bIns="0">
              <a:spAutoFit/>
            </a:bodyPr>
            <a:lstStyle/>
            <a:p>
              <a:r>
                <a:rPr lang="en-US" sz="800" b="1">
                  <a:solidFill>
                    <a:srgbClr val="000000"/>
                  </a:solidFill>
                </a:rPr>
                <a:t>Bus</a:t>
              </a:r>
              <a:endParaRPr lang="en-US"/>
            </a:p>
          </p:txBody>
        </p:sp>
        <p:sp>
          <p:nvSpPr>
            <p:cNvPr id="42034" name="Rectangle 90"/>
            <p:cNvSpPr>
              <a:spLocks noChangeArrowheads="1"/>
            </p:cNvSpPr>
            <p:nvPr/>
          </p:nvSpPr>
          <p:spPr bwMode="auto">
            <a:xfrm>
              <a:off x="2733" y="2524"/>
              <a:ext cx="151" cy="89"/>
            </a:xfrm>
            <a:prstGeom prst="rect">
              <a:avLst/>
            </a:prstGeom>
            <a:noFill/>
            <a:ln w="9525">
              <a:noFill/>
              <a:miter lim="800000"/>
              <a:headEnd/>
              <a:tailEnd/>
            </a:ln>
          </p:spPr>
          <p:txBody>
            <a:bodyPr wrap="none" lIns="0" tIns="0" rIns="0" bIns="0">
              <a:spAutoFit/>
            </a:bodyPr>
            <a:lstStyle/>
            <a:p>
              <a:r>
                <a:rPr lang="en-US" sz="800" b="1">
                  <a:solidFill>
                    <a:srgbClr val="FFFFFF"/>
                  </a:solidFill>
                </a:rPr>
                <a:t>Bus</a:t>
              </a:r>
              <a:endParaRPr lang="en-US"/>
            </a:p>
          </p:txBody>
        </p:sp>
        <p:sp>
          <p:nvSpPr>
            <p:cNvPr id="42035" name="Rectangle 91"/>
            <p:cNvSpPr>
              <a:spLocks noChangeArrowheads="1"/>
            </p:cNvSpPr>
            <p:nvPr/>
          </p:nvSpPr>
          <p:spPr bwMode="auto">
            <a:xfrm>
              <a:off x="4287" y="2208"/>
              <a:ext cx="240" cy="89"/>
            </a:xfrm>
            <a:prstGeom prst="rect">
              <a:avLst/>
            </a:prstGeom>
            <a:noFill/>
            <a:ln w="9525">
              <a:noFill/>
              <a:miter lim="800000"/>
              <a:headEnd/>
              <a:tailEnd/>
            </a:ln>
          </p:spPr>
          <p:txBody>
            <a:bodyPr wrap="none" lIns="0" tIns="0" rIns="0" bIns="0">
              <a:spAutoFit/>
            </a:bodyPr>
            <a:lstStyle/>
            <a:p>
              <a:r>
                <a:rPr lang="en-US" sz="800" b="1">
                  <a:solidFill>
                    <a:srgbClr val="000000"/>
                  </a:solidFill>
                </a:rPr>
                <a:t>Touch </a:t>
              </a:r>
              <a:endParaRPr lang="en-US"/>
            </a:p>
          </p:txBody>
        </p:sp>
        <p:sp>
          <p:nvSpPr>
            <p:cNvPr id="42036" name="Rectangle 92"/>
            <p:cNvSpPr>
              <a:spLocks noChangeArrowheads="1"/>
            </p:cNvSpPr>
            <p:nvPr/>
          </p:nvSpPr>
          <p:spPr bwMode="auto">
            <a:xfrm>
              <a:off x="4325" y="2285"/>
              <a:ext cx="147" cy="89"/>
            </a:xfrm>
            <a:prstGeom prst="rect">
              <a:avLst/>
            </a:prstGeom>
            <a:noFill/>
            <a:ln w="9525">
              <a:noFill/>
              <a:miter lim="800000"/>
              <a:headEnd/>
              <a:tailEnd/>
            </a:ln>
          </p:spPr>
          <p:txBody>
            <a:bodyPr wrap="none" lIns="0" tIns="0" rIns="0" bIns="0">
              <a:spAutoFit/>
            </a:bodyPr>
            <a:lstStyle/>
            <a:p>
              <a:r>
                <a:rPr lang="en-US" sz="800" b="1">
                  <a:solidFill>
                    <a:srgbClr val="000000"/>
                  </a:solidFill>
                </a:rPr>
                <a:t>Pad</a:t>
              </a:r>
              <a:endParaRPr lang="en-US"/>
            </a:p>
          </p:txBody>
        </p:sp>
        <p:grpSp>
          <p:nvGrpSpPr>
            <p:cNvPr id="42037" name="Group 105"/>
            <p:cNvGrpSpPr>
              <a:grpSpLocks/>
            </p:cNvGrpSpPr>
            <p:nvPr/>
          </p:nvGrpSpPr>
          <p:grpSpPr bwMode="auto">
            <a:xfrm>
              <a:off x="4161" y="2174"/>
              <a:ext cx="446" cy="203"/>
              <a:chOff x="4161" y="2174"/>
              <a:chExt cx="446" cy="203"/>
            </a:xfrm>
          </p:grpSpPr>
          <p:grpSp>
            <p:nvGrpSpPr>
              <p:cNvPr id="42376" name="Group 97"/>
              <p:cNvGrpSpPr>
                <a:grpSpLocks/>
              </p:cNvGrpSpPr>
              <p:nvPr/>
            </p:nvGrpSpPr>
            <p:grpSpPr bwMode="auto">
              <a:xfrm>
                <a:off x="4166" y="2194"/>
                <a:ext cx="436" cy="178"/>
                <a:chOff x="4166" y="2194"/>
                <a:chExt cx="436" cy="178"/>
              </a:xfrm>
            </p:grpSpPr>
            <p:sp>
              <p:nvSpPr>
                <p:cNvPr id="42384" name="Rectangle 93"/>
                <p:cNvSpPr>
                  <a:spLocks noChangeArrowheads="1"/>
                </p:cNvSpPr>
                <p:nvPr/>
              </p:nvSpPr>
              <p:spPr bwMode="auto">
                <a:xfrm>
                  <a:off x="4166" y="2194"/>
                  <a:ext cx="435" cy="177"/>
                </a:xfrm>
                <a:prstGeom prst="rect">
                  <a:avLst/>
                </a:prstGeom>
                <a:solidFill>
                  <a:srgbClr val="000000"/>
                </a:solidFill>
                <a:ln w="9525">
                  <a:noFill/>
                  <a:miter lim="800000"/>
                  <a:headEnd/>
                  <a:tailEnd/>
                </a:ln>
              </p:spPr>
              <p:txBody>
                <a:bodyPr/>
                <a:lstStyle/>
                <a:p>
                  <a:endParaRPr lang="en-US"/>
                </a:p>
              </p:txBody>
            </p:sp>
            <p:sp>
              <p:nvSpPr>
                <p:cNvPr id="42385" name="Rectangle 94"/>
                <p:cNvSpPr>
                  <a:spLocks noChangeArrowheads="1"/>
                </p:cNvSpPr>
                <p:nvPr/>
              </p:nvSpPr>
              <p:spPr bwMode="auto">
                <a:xfrm>
                  <a:off x="4166" y="2194"/>
                  <a:ext cx="435" cy="177"/>
                </a:xfrm>
                <a:prstGeom prst="rect">
                  <a:avLst/>
                </a:prstGeom>
                <a:solidFill>
                  <a:srgbClr val="000000"/>
                </a:solidFill>
                <a:ln w="0">
                  <a:solidFill>
                    <a:srgbClr val="FFFFFF"/>
                  </a:solidFill>
                  <a:miter lim="800000"/>
                  <a:headEnd/>
                  <a:tailEnd/>
                </a:ln>
              </p:spPr>
              <p:txBody>
                <a:bodyPr/>
                <a:lstStyle/>
                <a:p>
                  <a:endParaRPr lang="en-US"/>
                </a:p>
              </p:txBody>
            </p:sp>
            <p:sp>
              <p:nvSpPr>
                <p:cNvPr id="42386" name="Rectangle 95"/>
                <p:cNvSpPr>
                  <a:spLocks noChangeArrowheads="1"/>
                </p:cNvSpPr>
                <p:nvPr/>
              </p:nvSpPr>
              <p:spPr bwMode="auto">
                <a:xfrm>
                  <a:off x="4166" y="2194"/>
                  <a:ext cx="436" cy="178"/>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87" name="Rectangle 96"/>
                <p:cNvSpPr>
                  <a:spLocks noChangeArrowheads="1"/>
                </p:cNvSpPr>
                <p:nvPr/>
              </p:nvSpPr>
              <p:spPr bwMode="auto">
                <a:xfrm>
                  <a:off x="4166" y="2194"/>
                  <a:ext cx="435" cy="177"/>
                </a:xfrm>
                <a:prstGeom prst="rect">
                  <a:avLst/>
                </a:prstGeom>
                <a:solidFill>
                  <a:srgbClr val="000000"/>
                </a:solidFill>
                <a:ln w="9525">
                  <a:noFill/>
                  <a:miter lim="800000"/>
                  <a:headEnd/>
                  <a:tailEnd/>
                </a:ln>
              </p:spPr>
              <p:txBody>
                <a:bodyPr/>
                <a:lstStyle/>
                <a:p>
                  <a:endParaRPr lang="en-US"/>
                </a:p>
              </p:txBody>
            </p:sp>
          </p:grpSp>
          <p:grpSp>
            <p:nvGrpSpPr>
              <p:cNvPr id="42377" name="Group 103"/>
              <p:cNvGrpSpPr>
                <a:grpSpLocks/>
              </p:cNvGrpSpPr>
              <p:nvPr/>
            </p:nvGrpSpPr>
            <p:grpSpPr bwMode="auto">
              <a:xfrm>
                <a:off x="4161" y="2189"/>
                <a:ext cx="446" cy="188"/>
                <a:chOff x="4161" y="2189"/>
                <a:chExt cx="446" cy="188"/>
              </a:xfrm>
            </p:grpSpPr>
            <p:sp>
              <p:nvSpPr>
                <p:cNvPr id="42379" name="Rectangle 98"/>
                <p:cNvSpPr>
                  <a:spLocks noChangeArrowheads="1"/>
                </p:cNvSpPr>
                <p:nvPr/>
              </p:nvSpPr>
              <p:spPr bwMode="auto">
                <a:xfrm>
                  <a:off x="4161" y="2189"/>
                  <a:ext cx="446" cy="188"/>
                </a:xfrm>
                <a:prstGeom prst="rect">
                  <a:avLst/>
                </a:prstGeom>
                <a:solidFill>
                  <a:srgbClr val="000000"/>
                </a:solidFill>
                <a:ln w="9525">
                  <a:noFill/>
                  <a:miter lim="800000"/>
                  <a:headEnd/>
                  <a:tailEnd/>
                </a:ln>
              </p:spPr>
              <p:txBody>
                <a:bodyPr/>
                <a:lstStyle/>
                <a:p>
                  <a:endParaRPr lang="en-US"/>
                </a:p>
              </p:txBody>
            </p:sp>
            <p:sp>
              <p:nvSpPr>
                <p:cNvPr id="42380" name="Freeform 99"/>
                <p:cNvSpPr>
                  <a:spLocks/>
                </p:cNvSpPr>
                <p:nvPr/>
              </p:nvSpPr>
              <p:spPr bwMode="auto">
                <a:xfrm>
                  <a:off x="4161" y="2189"/>
                  <a:ext cx="445" cy="187"/>
                </a:xfrm>
                <a:custGeom>
                  <a:avLst/>
                  <a:gdLst>
                    <a:gd name="T0" fmla="*/ 0 w 888"/>
                    <a:gd name="T1" fmla="*/ 183 h 374"/>
                    <a:gd name="T2" fmla="*/ 0 w 888"/>
                    <a:gd name="T3" fmla="*/ 187 h 374"/>
                    <a:gd name="T4" fmla="*/ 5 w 888"/>
                    <a:gd name="T5" fmla="*/ 187 h 374"/>
                    <a:gd name="T6" fmla="*/ 440 w 888"/>
                    <a:gd name="T7" fmla="*/ 187 h 374"/>
                    <a:gd name="T8" fmla="*/ 445 w 888"/>
                    <a:gd name="T9" fmla="*/ 187 h 374"/>
                    <a:gd name="T10" fmla="*/ 445 w 888"/>
                    <a:gd name="T11" fmla="*/ 183 h 374"/>
                    <a:gd name="T12" fmla="*/ 445 w 888"/>
                    <a:gd name="T13" fmla="*/ 5 h 374"/>
                    <a:gd name="T14" fmla="*/ 445 w 888"/>
                    <a:gd name="T15" fmla="*/ 0 h 374"/>
                    <a:gd name="T16" fmla="*/ 440 w 888"/>
                    <a:gd name="T17" fmla="*/ 0 h 374"/>
                    <a:gd name="T18" fmla="*/ 5 w 888"/>
                    <a:gd name="T19" fmla="*/ 0 h 374"/>
                    <a:gd name="T20" fmla="*/ 0 w 888"/>
                    <a:gd name="T21" fmla="*/ 0 h 374"/>
                    <a:gd name="T22" fmla="*/ 0 w 888"/>
                    <a:gd name="T23" fmla="*/ 5 h 374"/>
                    <a:gd name="T24" fmla="*/ 0 w 888"/>
                    <a:gd name="T25" fmla="*/ 183 h 3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8"/>
                    <a:gd name="T40" fmla="*/ 0 h 374"/>
                    <a:gd name="T41" fmla="*/ 888 w 888"/>
                    <a:gd name="T42" fmla="*/ 374 h 3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8" h="374">
                      <a:moveTo>
                        <a:pt x="0" y="365"/>
                      </a:moveTo>
                      <a:lnTo>
                        <a:pt x="0" y="374"/>
                      </a:lnTo>
                      <a:lnTo>
                        <a:pt x="10" y="374"/>
                      </a:lnTo>
                      <a:lnTo>
                        <a:pt x="879" y="374"/>
                      </a:lnTo>
                      <a:lnTo>
                        <a:pt x="888" y="374"/>
                      </a:lnTo>
                      <a:lnTo>
                        <a:pt x="888" y="365"/>
                      </a:lnTo>
                      <a:lnTo>
                        <a:pt x="888" y="9"/>
                      </a:lnTo>
                      <a:lnTo>
                        <a:pt x="888" y="0"/>
                      </a:lnTo>
                      <a:lnTo>
                        <a:pt x="879" y="0"/>
                      </a:lnTo>
                      <a:lnTo>
                        <a:pt x="10" y="0"/>
                      </a:lnTo>
                      <a:lnTo>
                        <a:pt x="0" y="0"/>
                      </a:lnTo>
                      <a:lnTo>
                        <a:pt x="0" y="9"/>
                      </a:lnTo>
                      <a:lnTo>
                        <a:pt x="0" y="365"/>
                      </a:lnTo>
                      <a:close/>
                    </a:path>
                  </a:pathLst>
                </a:custGeom>
                <a:solidFill>
                  <a:srgbClr val="000000"/>
                </a:solidFill>
                <a:ln w="0">
                  <a:solidFill>
                    <a:srgbClr val="FFFFFF"/>
                  </a:solidFill>
                  <a:prstDash val="solid"/>
                  <a:round/>
                  <a:headEnd/>
                  <a:tailEnd/>
                </a:ln>
              </p:spPr>
              <p:txBody>
                <a:bodyPr/>
                <a:lstStyle/>
                <a:p>
                  <a:endParaRPr lang="en-US"/>
                </a:p>
              </p:txBody>
            </p:sp>
            <p:sp>
              <p:nvSpPr>
                <p:cNvPr id="42381" name="Rectangle 100"/>
                <p:cNvSpPr>
                  <a:spLocks noChangeArrowheads="1"/>
                </p:cNvSpPr>
                <p:nvPr/>
              </p:nvSpPr>
              <p:spPr bwMode="auto">
                <a:xfrm>
                  <a:off x="4171" y="2198"/>
                  <a:ext cx="425" cy="169"/>
                </a:xfrm>
                <a:prstGeom prst="rect">
                  <a:avLst/>
                </a:prstGeom>
                <a:solidFill>
                  <a:srgbClr val="000000"/>
                </a:solidFill>
                <a:ln w="0">
                  <a:solidFill>
                    <a:srgbClr val="FFFFFF"/>
                  </a:solidFill>
                  <a:miter lim="800000"/>
                  <a:headEnd/>
                  <a:tailEnd/>
                </a:ln>
              </p:spPr>
              <p:txBody>
                <a:bodyPr/>
                <a:lstStyle/>
                <a:p>
                  <a:endParaRPr lang="en-US"/>
                </a:p>
              </p:txBody>
            </p:sp>
            <p:sp>
              <p:nvSpPr>
                <p:cNvPr id="42382" name="Freeform 101"/>
                <p:cNvSpPr>
                  <a:spLocks noEditPoints="1"/>
                </p:cNvSpPr>
                <p:nvPr/>
              </p:nvSpPr>
              <p:spPr bwMode="auto">
                <a:xfrm>
                  <a:off x="4161" y="2189"/>
                  <a:ext cx="445" cy="187"/>
                </a:xfrm>
                <a:custGeom>
                  <a:avLst/>
                  <a:gdLst>
                    <a:gd name="T0" fmla="*/ 0 w 888"/>
                    <a:gd name="T1" fmla="*/ 183 h 374"/>
                    <a:gd name="T2" fmla="*/ 0 w 888"/>
                    <a:gd name="T3" fmla="*/ 187 h 374"/>
                    <a:gd name="T4" fmla="*/ 5 w 888"/>
                    <a:gd name="T5" fmla="*/ 187 h 374"/>
                    <a:gd name="T6" fmla="*/ 440 w 888"/>
                    <a:gd name="T7" fmla="*/ 187 h 374"/>
                    <a:gd name="T8" fmla="*/ 445 w 888"/>
                    <a:gd name="T9" fmla="*/ 187 h 374"/>
                    <a:gd name="T10" fmla="*/ 445 w 888"/>
                    <a:gd name="T11" fmla="*/ 183 h 374"/>
                    <a:gd name="T12" fmla="*/ 445 w 888"/>
                    <a:gd name="T13" fmla="*/ 5 h 374"/>
                    <a:gd name="T14" fmla="*/ 445 w 888"/>
                    <a:gd name="T15" fmla="*/ 0 h 374"/>
                    <a:gd name="T16" fmla="*/ 440 w 888"/>
                    <a:gd name="T17" fmla="*/ 0 h 374"/>
                    <a:gd name="T18" fmla="*/ 5 w 888"/>
                    <a:gd name="T19" fmla="*/ 0 h 374"/>
                    <a:gd name="T20" fmla="*/ 0 w 888"/>
                    <a:gd name="T21" fmla="*/ 0 h 374"/>
                    <a:gd name="T22" fmla="*/ 0 w 888"/>
                    <a:gd name="T23" fmla="*/ 5 h 374"/>
                    <a:gd name="T24" fmla="*/ 0 w 888"/>
                    <a:gd name="T25" fmla="*/ 183 h 374"/>
                    <a:gd name="T26" fmla="*/ 10 w 888"/>
                    <a:gd name="T27" fmla="*/ 10 h 374"/>
                    <a:gd name="T28" fmla="*/ 435 w 888"/>
                    <a:gd name="T29" fmla="*/ 10 h 374"/>
                    <a:gd name="T30" fmla="*/ 435 w 888"/>
                    <a:gd name="T31" fmla="*/ 178 h 374"/>
                    <a:gd name="T32" fmla="*/ 10 w 888"/>
                    <a:gd name="T33" fmla="*/ 178 h 374"/>
                    <a:gd name="T34" fmla="*/ 10 w 888"/>
                    <a:gd name="T35" fmla="*/ 10 h 3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8"/>
                    <a:gd name="T55" fmla="*/ 0 h 374"/>
                    <a:gd name="T56" fmla="*/ 888 w 888"/>
                    <a:gd name="T57" fmla="*/ 374 h 3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8" h="374">
                      <a:moveTo>
                        <a:pt x="0" y="365"/>
                      </a:moveTo>
                      <a:lnTo>
                        <a:pt x="0" y="374"/>
                      </a:lnTo>
                      <a:lnTo>
                        <a:pt x="10" y="374"/>
                      </a:lnTo>
                      <a:lnTo>
                        <a:pt x="879" y="374"/>
                      </a:lnTo>
                      <a:lnTo>
                        <a:pt x="888" y="374"/>
                      </a:lnTo>
                      <a:lnTo>
                        <a:pt x="888" y="365"/>
                      </a:lnTo>
                      <a:lnTo>
                        <a:pt x="888" y="9"/>
                      </a:lnTo>
                      <a:lnTo>
                        <a:pt x="888" y="0"/>
                      </a:lnTo>
                      <a:lnTo>
                        <a:pt x="879" y="0"/>
                      </a:lnTo>
                      <a:lnTo>
                        <a:pt x="10" y="0"/>
                      </a:lnTo>
                      <a:lnTo>
                        <a:pt x="0" y="0"/>
                      </a:lnTo>
                      <a:lnTo>
                        <a:pt x="0" y="9"/>
                      </a:lnTo>
                      <a:lnTo>
                        <a:pt x="0" y="365"/>
                      </a:lnTo>
                      <a:close/>
                      <a:moveTo>
                        <a:pt x="19" y="19"/>
                      </a:moveTo>
                      <a:lnTo>
                        <a:pt x="869" y="19"/>
                      </a:lnTo>
                      <a:lnTo>
                        <a:pt x="869" y="355"/>
                      </a:lnTo>
                      <a:lnTo>
                        <a:pt x="19" y="355"/>
                      </a:lnTo>
                      <a:lnTo>
                        <a:pt x="19" y="19"/>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383" name="Rectangle 102"/>
                <p:cNvSpPr>
                  <a:spLocks noChangeArrowheads="1"/>
                </p:cNvSpPr>
                <p:nvPr/>
              </p:nvSpPr>
              <p:spPr bwMode="auto">
                <a:xfrm>
                  <a:off x="4161" y="2189"/>
                  <a:ext cx="446" cy="188"/>
                </a:xfrm>
                <a:prstGeom prst="rect">
                  <a:avLst/>
                </a:prstGeom>
                <a:solidFill>
                  <a:srgbClr val="000000"/>
                </a:solidFill>
                <a:ln w="9525">
                  <a:noFill/>
                  <a:miter lim="800000"/>
                  <a:headEnd/>
                  <a:tailEnd/>
                </a:ln>
              </p:spPr>
              <p:txBody>
                <a:bodyPr/>
                <a:lstStyle/>
                <a:p>
                  <a:endParaRPr lang="en-US"/>
                </a:p>
              </p:txBody>
            </p:sp>
          </p:grpSp>
          <p:sp>
            <p:nvSpPr>
              <p:cNvPr id="42378" name="Rectangle 104"/>
              <p:cNvSpPr>
                <a:spLocks noChangeArrowheads="1"/>
              </p:cNvSpPr>
              <p:nvPr/>
            </p:nvSpPr>
            <p:spPr bwMode="auto">
              <a:xfrm>
                <a:off x="4166" y="2174"/>
                <a:ext cx="436" cy="179"/>
              </a:xfrm>
              <a:prstGeom prst="rect">
                <a:avLst/>
              </a:prstGeom>
              <a:solidFill>
                <a:srgbClr val="69A020"/>
              </a:solidFill>
              <a:ln w="15875">
                <a:solidFill>
                  <a:srgbClr val="404040"/>
                </a:solidFill>
                <a:miter lim="800000"/>
                <a:headEnd/>
                <a:tailEnd/>
              </a:ln>
            </p:spPr>
            <p:txBody>
              <a:bodyPr/>
              <a:lstStyle/>
              <a:p>
                <a:endParaRPr lang="en-US"/>
              </a:p>
            </p:txBody>
          </p:sp>
        </p:grpSp>
        <p:sp>
          <p:nvSpPr>
            <p:cNvPr id="42038" name="Rectangle 106"/>
            <p:cNvSpPr>
              <a:spLocks noChangeArrowheads="1"/>
            </p:cNvSpPr>
            <p:nvPr/>
          </p:nvSpPr>
          <p:spPr bwMode="auto">
            <a:xfrm>
              <a:off x="4290" y="2191"/>
              <a:ext cx="240" cy="89"/>
            </a:xfrm>
            <a:prstGeom prst="rect">
              <a:avLst/>
            </a:prstGeom>
            <a:noFill/>
            <a:ln w="9525">
              <a:noFill/>
              <a:miter lim="800000"/>
              <a:headEnd/>
              <a:tailEnd/>
            </a:ln>
          </p:spPr>
          <p:txBody>
            <a:bodyPr wrap="none" lIns="0" tIns="0" rIns="0" bIns="0">
              <a:spAutoFit/>
            </a:bodyPr>
            <a:lstStyle/>
            <a:p>
              <a:r>
                <a:rPr lang="en-US" sz="800" b="1">
                  <a:solidFill>
                    <a:srgbClr val="000000"/>
                  </a:solidFill>
                </a:rPr>
                <a:t>Touch </a:t>
              </a:r>
              <a:endParaRPr lang="en-US"/>
            </a:p>
          </p:txBody>
        </p:sp>
        <p:sp>
          <p:nvSpPr>
            <p:cNvPr id="42039" name="Rectangle 107"/>
            <p:cNvSpPr>
              <a:spLocks noChangeArrowheads="1"/>
            </p:cNvSpPr>
            <p:nvPr/>
          </p:nvSpPr>
          <p:spPr bwMode="auto">
            <a:xfrm>
              <a:off x="4287" y="2189"/>
              <a:ext cx="240" cy="89"/>
            </a:xfrm>
            <a:prstGeom prst="rect">
              <a:avLst/>
            </a:prstGeom>
            <a:noFill/>
            <a:ln w="9525">
              <a:noFill/>
              <a:miter lim="800000"/>
              <a:headEnd/>
              <a:tailEnd/>
            </a:ln>
          </p:spPr>
          <p:txBody>
            <a:bodyPr wrap="none" lIns="0" tIns="0" rIns="0" bIns="0">
              <a:spAutoFit/>
            </a:bodyPr>
            <a:lstStyle/>
            <a:p>
              <a:r>
                <a:rPr lang="en-US" sz="800" b="1">
                  <a:solidFill>
                    <a:srgbClr val="FFFFFF"/>
                  </a:solidFill>
                </a:rPr>
                <a:t>Touch </a:t>
              </a:r>
              <a:endParaRPr lang="en-US"/>
            </a:p>
          </p:txBody>
        </p:sp>
        <p:sp>
          <p:nvSpPr>
            <p:cNvPr id="42040" name="Rectangle 108"/>
            <p:cNvSpPr>
              <a:spLocks noChangeArrowheads="1"/>
            </p:cNvSpPr>
            <p:nvPr/>
          </p:nvSpPr>
          <p:spPr bwMode="auto">
            <a:xfrm>
              <a:off x="4327" y="2268"/>
              <a:ext cx="147" cy="89"/>
            </a:xfrm>
            <a:prstGeom prst="rect">
              <a:avLst/>
            </a:prstGeom>
            <a:noFill/>
            <a:ln w="9525">
              <a:noFill/>
              <a:miter lim="800000"/>
              <a:headEnd/>
              <a:tailEnd/>
            </a:ln>
          </p:spPr>
          <p:txBody>
            <a:bodyPr wrap="none" lIns="0" tIns="0" rIns="0" bIns="0">
              <a:spAutoFit/>
            </a:bodyPr>
            <a:lstStyle/>
            <a:p>
              <a:r>
                <a:rPr lang="en-US" sz="800" b="1">
                  <a:solidFill>
                    <a:srgbClr val="000000"/>
                  </a:solidFill>
                </a:rPr>
                <a:t>Pad</a:t>
              </a:r>
              <a:endParaRPr lang="en-US"/>
            </a:p>
          </p:txBody>
        </p:sp>
        <p:sp>
          <p:nvSpPr>
            <p:cNvPr id="42041" name="Rectangle 109"/>
            <p:cNvSpPr>
              <a:spLocks noChangeArrowheads="1"/>
            </p:cNvSpPr>
            <p:nvPr/>
          </p:nvSpPr>
          <p:spPr bwMode="auto">
            <a:xfrm>
              <a:off x="4325" y="2266"/>
              <a:ext cx="147" cy="89"/>
            </a:xfrm>
            <a:prstGeom prst="rect">
              <a:avLst/>
            </a:prstGeom>
            <a:noFill/>
            <a:ln w="9525">
              <a:noFill/>
              <a:miter lim="800000"/>
              <a:headEnd/>
              <a:tailEnd/>
            </a:ln>
          </p:spPr>
          <p:txBody>
            <a:bodyPr wrap="none" lIns="0" tIns="0" rIns="0" bIns="0">
              <a:spAutoFit/>
            </a:bodyPr>
            <a:lstStyle/>
            <a:p>
              <a:r>
                <a:rPr lang="en-US" sz="800" b="1">
                  <a:solidFill>
                    <a:srgbClr val="FFFFFF"/>
                  </a:solidFill>
                </a:rPr>
                <a:t>Pad</a:t>
              </a:r>
              <a:endParaRPr lang="en-US"/>
            </a:p>
          </p:txBody>
        </p:sp>
        <p:sp>
          <p:nvSpPr>
            <p:cNvPr id="42042" name="Rectangle 110"/>
            <p:cNvSpPr>
              <a:spLocks noChangeArrowheads="1"/>
            </p:cNvSpPr>
            <p:nvPr/>
          </p:nvSpPr>
          <p:spPr bwMode="auto">
            <a:xfrm>
              <a:off x="1657" y="2770"/>
              <a:ext cx="410" cy="375"/>
            </a:xfrm>
            <a:prstGeom prst="rect">
              <a:avLst/>
            </a:prstGeom>
            <a:solidFill>
              <a:srgbClr val="2B285E"/>
            </a:solidFill>
            <a:ln w="9525">
              <a:noFill/>
              <a:miter lim="800000"/>
              <a:headEnd/>
              <a:tailEnd/>
            </a:ln>
          </p:spPr>
          <p:txBody>
            <a:bodyPr/>
            <a:lstStyle/>
            <a:p>
              <a:endParaRPr lang="en-US"/>
            </a:p>
          </p:txBody>
        </p:sp>
        <p:sp>
          <p:nvSpPr>
            <p:cNvPr id="42043" name="Rectangle 111"/>
            <p:cNvSpPr>
              <a:spLocks noChangeArrowheads="1"/>
            </p:cNvSpPr>
            <p:nvPr/>
          </p:nvSpPr>
          <p:spPr bwMode="auto">
            <a:xfrm>
              <a:off x="1717" y="2847"/>
              <a:ext cx="326" cy="89"/>
            </a:xfrm>
            <a:prstGeom prst="rect">
              <a:avLst/>
            </a:prstGeom>
            <a:noFill/>
            <a:ln w="9525">
              <a:noFill/>
              <a:miter lim="800000"/>
              <a:headEnd/>
              <a:tailEnd/>
            </a:ln>
          </p:spPr>
          <p:txBody>
            <a:bodyPr wrap="none" lIns="0" tIns="0" rIns="0" bIns="0">
              <a:spAutoFit/>
            </a:bodyPr>
            <a:lstStyle/>
            <a:p>
              <a:r>
                <a:rPr lang="en-US" sz="800" b="1">
                  <a:solidFill>
                    <a:srgbClr val="000000"/>
                  </a:solidFill>
                </a:rPr>
                <a:t>DC Brush</a:t>
              </a:r>
              <a:endParaRPr lang="en-US"/>
            </a:p>
          </p:txBody>
        </p:sp>
        <p:sp>
          <p:nvSpPr>
            <p:cNvPr id="42044" name="Rectangle 112"/>
            <p:cNvSpPr>
              <a:spLocks noChangeArrowheads="1"/>
            </p:cNvSpPr>
            <p:nvPr/>
          </p:nvSpPr>
          <p:spPr bwMode="auto">
            <a:xfrm>
              <a:off x="1714" y="2844"/>
              <a:ext cx="326" cy="89"/>
            </a:xfrm>
            <a:prstGeom prst="rect">
              <a:avLst/>
            </a:prstGeom>
            <a:noFill/>
            <a:ln w="9525">
              <a:noFill/>
              <a:miter lim="800000"/>
              <a:headEnd/>
              <a:tailEnd/>
            </a:ln>
          </p:spPr>
          <p:txBody>
            <a:bodyPr wrap="none" lIns="0" tIns="0" rIns="0" bIns="0">
              <a:spAutoFit/>
            </a:bodyPr>
            <a:lstStyle/>
            <a:p>
              <a:r>
                <a:rPr lang="en-US" sz="800" b="1">
                  <a:solidFill>
                    <a:srgbClr val="FFFFFF"/>
                  </a:solidFill>
                </a:rPr>
                <a:t>DC Brush</a:t>
              </a:r>
              <a:endParaRPr lang="en-US"/>
            </a:p>
          </p:txBody>
        </p:sp>
        <p:sp>
          <p:nvSpPr>
            <p:cNvPr id="42045" name="Rectangle 113"/>
            <p:cNvSpPr>
              <a:spLocks noChangeArrowheads="1"/>
            </p:cNvSpPr>
            <p:nvPr/>
          </p:nvSpPr>
          <p:spPr bwMode="auto">
            <a:xfrm>
              <a:off x="1775" y="2924"/>
              <a:ext cx="209" cy="89"/>
            </a:xfrm>
            <a:prstGeom prst="rect">
              <a:avLst/>
            </a:prstGeom>
            <a:noFill/>
            <a:ln w="9525">
              <a:noFill/>
              <a:miter lim="800000"/>
              <a:headEnd/>
              <a:tailEnd/>
            </a:ln>
          </p:spPr>
          <p:txBody>
            <a:bodyPr wrap="none" lIns="0" tIns="0" rIns="0" bIns="0">
              <a:spAutoFit/>
            </a:bodyPr>
            <a:lstStyle/>
            <a:p>
              <a:r>
                <a:rPr lang="en-US" sz="800" b="1">
                  <a:solidFill>
                    <a:srgbClr val="000000"/>
                  </a:solidFill>
                </a:rPr>
                <a:t>Motor</a:t>
              </a:r>
              <a:endParaRPr lang="en-US"/>
            </a:p>
          </p:txBody>
        </p:sp>
        <p:sp>
          <p:nvSpPr>
            <p:cNvPr id="42046" name="Rectangle 114"/>
            <p:cNvSpPr>
              <a:spLocks noChangeArrowheads="1"/>
            </p:cNvSpPr>
            <p:nvPr/>
          </p:nvSpPr>
          <p:spPr bwMode="auto">
            <a:xfrm>
              <a:off x="1773" y="2921"/>
              <a:ext cx="209" cy="89"/>
            </a:xfrm>
            <a:prstGeom prst="rect">
              <a:avLst/>
            </a:prstGeom>
            <a:noFill/>
            <a:ln w="9525">
              <a:noFill/>
              <a:miter lim="800000"/>
              <a:headEnd/>
              <a:tailEnd/>
            </a:ln>
          </p:spPr>
          <p:txBody>
            <a:bodyPr wrap="none" lIns="0" tIns="0" rIns="0" bIns="0">
              <a:spAutoFit/>
            </a:bodyPr>
            <a:lstStyle/>
            <a:p>
              <a:r>
                <a:rPr lang="en-US" sz="800" b="1">
                  <a:solidFill>
                    <a:srgbClr val="FFFFFF"/>
                  </a:solidFill>
                </a:rPr>
                <a:t>Motor</a:t>
              </a:r>
              <a:endParaRPr lang="en-US"/>
            </a:p>
          </p:txBody>
        </p:sp>
        <p:sp>
          <p:nvSpPr>
            <p:cNvPr id="42047" name="Rectangle 115"/>
            <p:cNvSpPr>
              <a:spLocks noChangeArrowheads="1"/>
            </p:cNvSpPr>
            <p:nvPr/>
          </p:nvSpPr>
          <p:spPr bwMode="auto">
            <a:xfrm>
              <a:off x="1756" y="3001"/>
              <a:ext cx="248" cy="89"/>
            </a:xfrm>
            <a:prstGeom prst="rect">
              <a:avLst/>
            </a:prstGeom>
            <a:noFill/>
            <a:ln w="9525">
              <a:noFill/>
              <a:miter lim="800000"/>
              <a:headEnd/>
              <a:tailEnd/>
            </a:ln>
          </p:spPr>
          <p:txBody>
            <a:bodyPr wrap="none" lIns="0" tIns="0" rIns="0" bIns="0">
              <a:spAutoFit/>
            </a:bodyPr>
            <a:lstStyle/>
            <a:p>
              <a:r>
                <a:rPr lang="en-US" sz="800" b="1">
                  <a:solidFill>
                    <a:srgbClr val="000000"/>
                  </a:solidFill>
                </a:rPr>
                <a:t>CNTRL</a:t>
              </a:r>
              <a:endParaRPr lang="en-US"/>
            </a:p>
          </p:txBody>
        </p:sp>
        <p:sp>
          <p:nvSpPr>
            <p:cNvPr id="42048" name="Rectangle 116"/>
            <p:cNvSpPr>
              <a:spLocks noChangeArrowheads="1"/>
            </p:cNvSpPr>
            <p:nvPr/>
          </p:nvSpPr>
          <p:spPr bwMode="auto">
            <a:xfrm>
              <a:off x="1754" y="2998"/>
              <a:ext cx="248" cy="89"/>
            </a:xfrm>
            <a:prstGeom prst="rect">
              <a:avLst/>
            </a:prstGeom>
            <a:noFill/>
            <a:ln w="9525">
              <a:noFill/>
              <a:miter lim="800000"/>
              <a:headEnd/>
              <a:tailEnd/>
            </a:ln>
          </p:spPr>
          <p:txBody>
            <a:bodyPr wrap="none" lIns="0" tIns="0" rIns="0" bIns="0">
              <a:spAutoFit/>
            </a:bodyPr>
            <a:lstStyle/>
            <a:p>
              <a:r>
                <a:rPr lang="en-US" sz="800" b="1">
                  <a:solidFill>
                    <a:srgbClr val="FFFFFF"/>
                  </a:solidFill>
                </a:rPr>
                <a:t>CNTRL</a:t>
              </a:r>
              <a:endParaRPr lang="en-US"/>
            </a:p>
          </p:txBody>
        </p:sp>
        <p:sp>
          <p:nvSpPr>
            <p:cNvPr id="42049" name="Rectangle 117"/>
            <p:cNvSpPr>
              <a:spLocks noChangeArrowheads="1"/>
            </p:cNvSpPr>
            <p:nvPr/>
          </p:nvSpPr>
          <p:spPr bwMode="auto">
            <a:xfrm>
              <a:off x="2674" y="3275"/>
              <a:ext cx="289" cy="89"/>
            </a:xfrm>
            <a:prstGeom prst="rect">
              <a:avLst/>
            </a:prstGeom>
            <a:noFill/>
            <a:ln w="9525">
              <a:noFill/>
              <a:miter lim="800000"/>
              <a:headEnd/>
              <a:tailEnd/>
            </a:ln>
          </p:spPr>
          <p:txBody>
            <a:bodyPr wrap="none" lIns="0" tIns="0" rIns="0" bIns="0">
              <a:spAutoFit/>
            </a:bodyPr>
            <a:lstStyle/>
            <a:p>
              <a:r>
                <a:rPr lang="en-US" sz="800" b="1">
                  <a:solidFill>
                    <a:srgbClr val="000000"/>
                  </a:solidFill>
                </a:rPr>
                <a:t>Graphic </a:t>
              </a:r>
              <a:endParaRPr lang="en-US"/>
            </a:p>
          </p:txBody>
        </p:sp>
        <p:sp>
          <p:nvSpPr>
            <p:cNvPr id="42050" name="Rectangle 118"/>
            <p:cNvSpPr>
              <a:spLocks noChangeArrowheads="1"/>
            </p:cNvSpPr>
            <p:nvPr/>
          </p:nvSpPr>
          <p:spPr bwMode="auto">
            <a:xfrm>
              <a:off x="2681" y="3352"/>
              <a:ext cx="255" cy="89"/>
            </a:xfrm>
            <a:prstGeom prst="rect">
              <a:avLst/>
            </a:prstGeom>
            <a:noFill/>
            <a:ln w="9525">
              <a:noFill/>
              <a:miter lim="800000"/>
              <a:headEnd/>
              <a:tailEnd/>
            </a:ln>
          </p:spPr>
          <p:txBody>
            <a:bodyPr wrap="none" lIns="0" tIns="0" rIns="0" bIns="0">
              <a:spAutoFit/>
            </a:bodyPr>
            <a:lstStyle/>
            <a:p>
              <a:r>
                <a:rPr lang="en-US" sz="800" b="1">
                  <a:solidFill>
                    <a:srgbClr val="000000"/>
                  </a:solidFill>
                </a:rPr>
                <a:t>Display</a:t>
              </a:r>
              <a:endParaRPr lang="en-US"/>
            </a:p>
          </p:txBody>
        </p:sp>
        <p:grpSp>
          <p:nvGrpSpPr>
            <p:cNvPr id="42051" name="Group 131"/>
            <p:cNvGrpSpPr>
              <a:grpSpLocks/>
            </p:cNvGrpSpPr>
            <p:nvPr/>
          </p:nvGrpSpPr>
          <p:grpSpPr bwMode="auto">
            <a:xfrm>
              <a:off x="2574" y="3255"/>
              <a:ext cx="442" cy="180"/>
              <a:chOff x="2574" y="3255"/>
              <a:chExt cx="442" cy="180"/>
            </a:xfrm>
          </p:grpSpPr>
          <p:grpSp>
            <p:nvGrpSpPr>
              <p:cNvPr id="42364" name="Group 123"/>
              <p:cNvGrpSpPr>
                <a:grpSpLocks/>
              </p:cNvGrpSpPr>
              <p:nvPr/>
            </p:nvGrpSpPr>
            <p:grpSpPr bwMode="auto">
              <a:xfrm>
                <a:off x="2584" y="3274"/>
                <a:ext cx="422" cy="151"/>
                <a:chOff x="2584" y="3274"/>
                <a:chExt cx="422" cy="151"/>
              </a:xfrm>
            </p:grpSpPr>
            <p:sp>
              <p:nvSpPr>
                <p:cNvPr id="42372" name="Rectangle 119"/>
                <p:cNvSpPr>
                  <a:spLocks noChangeArrowheads="1"/>
                </p:cNvSpPr>
                <p:nvPr/>
              </p:nvSpPr>
              <p:spPr bwMode="auto">
                <a:xfrm>
                  <a:off x="2584" y="3274"/>
                  <a:ext cx="421" cy="150"/>
                </a:xfrm>
                <a:prstGeom prst="rect">
                  <a:avLst/>
                </a:prstGeom>
                <a:solidFill>
                  <a:srgbClr val="000000"/>
                </a:solidFill>
                <a:ln w="9525">
                  <a:noFill/>
                  <a:miter lim="800000"/>
                  <a:headEnd/>
                  <a:tailEnd/>
                </a:ln>
              </p:spPr>
              <p:txBody>
                <a:bodyPr/>
                <a:lstStyle/>
                <a:p>
                  <a:endParaRPr lang="en-US"/>
                </a:p>
              </p:txBody>
            </p:sp>
            <p:sp>
              <p:nvSpPr>
                <p:cNvPr id="42373" name="Rectangle 120"/>
                <p:cNvSpPr>
                  <a:spLocks noChangeArrowheads="1"/>
                </p:cNvSpPr>
                <p:nvPr/>
              </p:nvSpPr>
              <p:spPr bwMode="auto">
                <a:xfrm>
                  <a:off x="2584" y="3274"/>
                  <a:ext cx="421" cy="150"/>
                </a:xfrm>
                <a:prstGeom prst="rect">
                  <a:avLst/>
                </a:prstGeom>
                <a:solidFill>
                  <a:srgbClr val="000000"/>
                </a:solidFill>
                <a:ln w="0">
                  <a:solidFill>
                    <a:srgbClr val="FFFFFF"/>
                  </a:solidFill>
                  <a:miter lim="800000"/>
                  <a:headEnd/>
                  <a:tailEnd/>
                </a:ln>
              </p:spPr>
              <p:txBody>
                <a:bodyPr/>
                <a:lstStyle/>
                <a:p>
                  <a:endParaRPr lang="en-US"/>
                </a:p>
              </p:txBody>
            </p:sp>
            <p:sp>
              <p:nvSpPr>
                <p:cNvPr id="42374" name="Rectangle 121"/>
                <p:cNvSpPr>
                  <a:spLocks noChangeArrowheads="1"/>
                </p:cNvSpPr>
                <p:nvPr/>
              </p:nvSpPr>
              <p:spPr bwMode="auto">
                <a:xfrm>
                  <a:off x="2584" y="3274"/>
                  <a:ext cx="422" cy="151"/>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75" name="Rectangle 122"/>
                <p:cNvSpPr>
                  <a:spLocks noChangeArrowheads="1"/>
                </p:cNvSpPr>
                <p:nvPr/>
              </p:nvSpPr>
              <p:spPr bwMode="auto">
                <a:xfrm>
                  <a:off x="2584" y="3274"/>
                  <a:ext cx="421" cy="150"/>
                </a:xfrm>
                <a:prstGeom prst="rect">
                  <a:avLst/>
                </a:prstGeom>
                <a:solidFill>
                  <a:srgbClr val="000000"/>
                </a:solidFill>
                <a:ln w="9525">
                  <a:noFill/>
                  <a:miter lim="800000"/>
                  <a:headEnd/>
                  <a:tailEnd/>
                </a:ln>
              </p:spPr>
              <p:txBody>
                <a:bodyPr/>
                <a:lstStyle/>
                <a:p>
                  <a:endParaRPr lang="en-US"/>
                </a:p>
              </p:txBody>
            </p:sp>
          </p:grpSp>
          <p:grpSp>
            <p:nvGrpSpPr>
              <p:cNvPr id="42365" name="Group 129"/>
              <p:cNvGrpSpPr>
                <a:grpSpLocks/>
              </p:cNvGrpSpPr>
              <p:nvPr/>
            </p:nvGrpSpPr>
            <p:grpSpPr bwMode="auto">
              <a:xfrm>
                <a:off x="2574" y="3264"/>
                <a:ext cx="442" cy="171"/>
                <a:chOff x="2574" y="3264"/>
                <a:chExt cx="442" cy="171"/>
              </a:xfrm>
            </p:grpSpPr>
            <p:sp>
              <p:nvSpPr>
                <p:cNvPr id="42367" name="Rectangle 124"/>
                <p:cNvSpPr>
                  <a:spLocks noChangeArrowheads="1"/>
                </p:cNvSpPr>
                <p:nvPr/>
              </p:nvSpPr>
              <p:spPr bwMode="auto">
                <a:xfrm>
                  <a:off x="2574" y="3264"/>
                  <a:ext cx="442" cy="171"/>
                </a:xfrm>
                <a:prstGeom prst="rect">
                  <a:avLst/>
                </a:prstGeom>
                <a:solidFill>
                  <a:srgbClr val="000000"/>
                </a:solidFill>
                <a:ln w="9525">
                  <a:noFill/>
                  <a:miter lim="800000"/>
                  <a:headEnd/>
                  <a:tailEnd/>
                </a:ln>
              </p:spPr>
              <p:txBody>
                <a:bodyPr/>
                <a:lstStyle/>
                <a:p>
                  <a:endParaRPr lang="en-US"/>
                </a:p>
              </p:txBody>
            </p:sp>
            <p:sp>
              <p:nvSpPr>
                <p:cNvPr id="42368" name="Freeform 125"/>
                <p:cNvSpPr>
                  <a:spLocks/>
                </p:cNvSpPr>
                <p:nvPr/>
              </p:nvSpPr>
              <p:spPr bwMode="auto">
                <a:xfrm>
                  <a:off x="2574" y="3264"/>
                  <a:ext cx="441" cy="170"/>
                </a:xfrm>
                <a:custGeom>
                  <a:avLst/>
                  <a:gdLst>
                    <a:gd name="T0" fmla="*/ 0 w 882"/>
                    <a:gd name="T1" fmla="*/ 160 h 341"/>
                    <a:gd name="T2" fmla="*/ 0 w 882"/>
                    <a:gd name="T3" fmla="*/ 170 h 341"/>
                    <a:gd name="T4" fmla="*/ 11 w 882"/>
                    <a:gd name="T5" fmla="*/ 170 h 341"/>
                    <a:gd name="T6" fmla="*/ 431 w 882"/>
                    <a:gd name="T7" fmla="*/ 170 h 341"/>
                    <a:gd name="T8" fmla="*/ 441 w 882"/>
                    <a:gd name="T9" fmla="*/ 170 h 341"/>
                    <a:gd name="T10" fmla="*/ 441 w 882"/>
                    <a:gd name="T11" fmla="*/ 160 h 341"/>
                    <a:gd name="T12" fmla="*/ 441 w 882"/>
                    <a:gd name="T13" fmla="*/ 10 h 341"/>
                    <a:gd name="T14" fmla="*/ 441 w 882"/>
                    <a:gd name="T15" fmla="*/ 0 h 341"/>
                    <a:gd name="T16" fmla="*/ 431 w 882"/>
                    <a:gd name="T17" fmla="*/ 0 h 341"/>
                    <a:gd name="T18" fmla="*/ 11 w 882"/>
                    <a:gd name="T19" fmla="*/ 0 h 341"/>
                    <a:gd name="T20" fmla="*/ 0 w 882"/>
                    <a:gd name="T21" fmla="*/ 0 h 341"/>
                    <a:gd name="T22" fmla="*/ 0 w 882"/>
                    <a:gd name="T23" fmla="*/ 10 h 341"/>
                    <a:gd name="T24" fmla="*/ 0 w 882"/>
                    <a:gd name="T25" fmla="*/ 160 h 3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2"/>
                    <a:gd name="T40" fmla="*/ 0 h 341"/>
                    <a:gd name="T41" fmla="*/ 882 w 882"/>
                    <a:gd name="T42" fmla="*/ 341 h 3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2" h="341">
                      <a:moveTo>
                        <a:pt x="0" y="320"/>
                      </a:moveTo>
                      <a:lnTo>
                        <a:pt x="0" y="341"/>
                      </a:lnTo>
                      <a:lnTo>
                        <a:pt x="21" y="341"/>
                      </a:lnTo>
                      <a:lnTo>
                        <a:pt x="861" y="341"/>
                      </a:lnTo>
                      <a:lnTo>
                        <a:pt x="882" y="341"/>
                      </a:lnTo>
                      <a:lnTo>
                        <a:pt x="882" y="320"/>
                      </a:lnTo>
                      <a:lnTo>
                        <a:pt x="882" y="21"/>
                      </a:lnTo>
                      <a:lnTo>
                        <a:pt x="882" y="0"/>
                      </a:lnTo>
                      <a:lnTo>
                        <a:pt x="861" y="0"/>
                      </a:lnTo>
                      <a:lnTo>
                        <a:pt x="21" y="0"/>
                      </a:lnTo>
                      <a:lnTo>
                        <a:pt x="0" y="0"/>
                      </a:lnTo>
                      <a:lnTo>
                        <a:pt x="0" y="21"/>
                      </a:lnTo>
                      <a:lnTo>
                        <a:pt x="0" y="320"/>
                      </a:lnTo>
                      <a:close/>
                    </a:path>
                  </a:pathLst>
                </a:custGeom>
                <a:solidFill>
                  <a:srgbClr val="000000"/>
                </a:solidFill>
                <a:ln w="0">
                  <a:solidFill>
                    <a:srgbClr val="FFFFFF"/>
                  </a:solidFill>
                  <a:prstDash val="solid"/>
                  <a:round/>
                  <a:headEnd/>
                  <a:tailEnd/>
                </a:ln>
              </p:spPr>
              <p:txBody>
                <a:bodyPr/>
                <a:lstStyle/>
                <a:p>
                  <a:endParaRPr lang="en-US"/>
                </a:p>
              </p:txBody>
            </p:sp>
            <p:sp>
              <p:nvSpPr>
                <p:cNvPr id="42369" name="Rectangle 126"/>
                <p:cNvSpPr>
                  <a:spLocks noChangeArrowheads="1"/>
                </p:cNvSpPr>
                <p:nvPr/>
              </p:nvSpPr>
              <p:spPr bwMode="auto">
                <a:xfrm>
                  <a:off x="2595" y="3285"/>
                  <a:ext cx="399" cy="129"/>
                </a:xfrm>
                <a:prstGeom prst="rect">
                  <a:avLst/>
                </a:prstGeom>
                <a:solidFill>
                  <a:srgbClr val="000000"/>
                </a:solidFill>
                <a:ln w="0">
                  <a:solidFill>
                    <a:srgbClr val="FFFFFF"/>
                  </a:solidFill>
                  <a:miter lim="800000"/>
                  <a:headEnd/>
                  <a:tailEnd/>
                </a:ln>
              </p:spPr>
              <p:txBody>
                <a:bodyPr/>
                <a:lstStyle/>
                <a:p>
                  <a:endParaRPr lang="en-US"/>
                </a:p>
              </p:txBody>
            </p:sp>
            <p:sp>
              <p:nvSpPr>
                <p:cNvPr id="42370" name="Freeform 127"/>
                <p:cNvSpPr>
                  <a:spLocks noEditPoints="1"/>
                </p:cNvSpPr>
                <p:nvPr/>
              </p:nvSpPr>
              <p:spPr bwMode="auto">
                <a:xfrm>
                  <a:off x="2574" y="3264"/>
                  <a:ext cx="441" cy="170"/>
                </a:xfrm>
                <a:custGeom>
                  <a:avLst/>
                  <a:gdLst>
                    <a:gd name="T0" fmla="*/ 0 w 882"/>
                    <a:gd name="T1" fmla="*/ 160 h 341"/>
                    <a:gd name="T2" fmla="*/ 0 w 882"/>
                    <a:gd name="T3" fmla="*/ 170 h 341"/>
                    <a:gd name="T4" fmla="*/ 11 w 882"/>
                    <a:gd name="T5" fmla="*/ 170 h 341"/>
                    <a:gd name="T6" fmla="*/ 431 w 882"/>
                    <a:gd name="T7" fmla="*/ 170 h 341"/>
                    <a:gd name="T8" fmla="*/ 441 w 882"/>
                    <a:gd name="T9" fmla="*/ 170 h 341"/>
                    <a:gd name="T10" fmla="*/ 441 w 882"/>
                    <a:gd name="T11" fmla="*/ 160 h 341"/>
                    <a:gd name="T12" fmla="*/ 441 w 882"/>
                    <a:gd name="T13" fmla="*/ 10 h 341"/>
                    <a:gd name="T14" fmla="*/ 441 w 882"/>
                    <a:gd name="T15" fmla="*/ 0 h 341"/>
                    <a:gd name="T16" fmla="*/ 431 w 882"/>
                    <a:gd name="T17" fmla="*/ 0 h 341"/>
                    <a:gd name="T18" fmla="*/ 11 w 882"/>
                    <a:gd name="T19" fmla="*/ 0 h 341"/>
                    <a:gd name="T20" fmla="*/ 0 w 882"/>
                    <a:gd name="T21" fmla="*/ 0 h 341"/>
                    <a:gd name="T22" fmla="*/ 0 w 882"/>
                    <a:gd name="T23" fmla="*/ 10 h 341"/>
                    <a:gd name="T24" fmla="*/ 0 w 882"/>
                    <a:gd name="T25" fmla="*/ 160 h 341"/>
                    <a:gd name="T26" fmla="*/ 21 w 882"/>
                    <a:gd name="T27" fmla="*/ 20 h 341"/>
                    <a:gd name="T28" fmla="*/ 421 w 882"/>
                    <a:gd name="T29" fmla="*/ 20 h 341"/>
                    <a:gd name="T30" fmla="*/ 421 w 882"/>
                    <a:gd name="T31" fmla="*/ 149 h 341"/>
                    <a:gd name="T32" fmla="*/ 21 w 882"/>
                    <a:gd name="T33" fmla="*/ 149 h 341"/>
                    <a:gd name="T34" fmla="*/ 21 w 882"/>
                    <a:gd name="T35" fmla="*/ 20 h 3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2"/>
                    <a:gd name="T55" fmla="*/ 0 h 341"/>
                    <a:gd name="T56" fmla="*/ 882 w 882"/>
                    <a:gd name="T57" fmla="*/ 341 h 3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2" h="341">
                      <a:moveTo>
                        <a:pt x="0" y="320"/>
                      </a:moveTo>
                      <a:lnTo>
                        <a:pt x="0" y="341"/>
                      </a:lnTo>
                      <a:lnTo>
                        <a:pt x="21" y="341"/>
                      </a:lnTo>
                      <a:lnTo>
                        <a:pt x="861" y="341"/>
                      </a:lnTo>
                      <a:lnTo>
                        <a:pt x="882" y="341"/>
                      </a:lnTo>
                      <a:lnTo>
                        <a:pt x="882" y="320"/>
                      </a:lnTo>
                      <a:lnTo>
                        <a:pt x="882" y="21"/>
                      </a:lnTo>
                      <a:lnTo>
                        <a:pt x="882" y="0"/>
                      </a:lnTo>
                      <a:lnTo>
                        <a:pt x="861" y="0"/>
                      </a:lnTo>
                      <a:lnTo>
                        <a:pt x="21" y="0"/>
                      </a:lnTo>
                      <a:lnTo>
                        <a:pt x="0" y="0"/>
                      </a:lnTo>
                      <a:lnTo>
                        <a:pt x="0" y="21"/>
                      </a:lnTo>
                      <a:lnTo>
                        <a:pt x="0" y="320"/>
                      </a:lnTo>
                      <a:close/>
                      <a:moveTo>
                        <a:pt x="42" y="41"/>
                      </a:moveTo>
                      <a:lnTo>
                        <a:pt x="841" y="41"/>
                      </a:lnTo>
                      <a:lnTo>
                        <a:pt x="841" y="299"/>
                      </a:lnTo>
                      <a:lnTo>
                        <a:pt x="42" y="299"/>
                      </a:lnTo>
                      <a:lnTo>
                        <a:pt x="42" y="41"/>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371" name="Rectangle 128"/>
                <p:cNvSpPr>
                  <a:spLocks noChangeArrowheads="1"/>
                </p:cNvSpPr>
                <p:nvPr/>
              </p:nvSpPr>
              <p:spPr bwMode="auto">
                <a:xfrm>
                  <a:off x="2574" y="3264"/>
                  <a:ext cx="442" cy="171"/>
                </a:xfrm>
                <a:prstGeom prst="rect">
                  <a:avLst/>
                </a:prstGeom>
                <a:solidFill>
                  <a:srgbClr val="000000"/>
                </a:solidFill>
                <a:ln w="9525">
                  <a:noFill/>
                  <a:miter lim="800000"/>
                  <a:headEnd/>
                  <a:tailEnd/>
                </a:ln>
              </p:spPr>
              <p:txBody>
                <a:bodyPr/>
                <a:lstStyle/>
                <a:p>
                  <a:endParaRPr lang="en-US"/>
                </a:p>
              </p:txBody>
            </p:sp>
          </p:grpSp>
          <p:sp>
            <p:nvSpPr>
              <p:cNvPr id="42366" name="Rectangle 130"/>
              <p:cNvSpPr>
                <a:spLocks noChangeArrowheads="1"/>
              </p:cNvSpPr>
              <p:nvPr/>
            </p:nvSpPr>
            <p:spPr bwMode="auto">
              <a:xfrm>
                <a:off x="2584" y="3255"/>
                <a:ext cx="422" cy="151"/>
              </a:xfrm>
              <a:prstGeom prst="rect">
                <a:avLst/>
              </a:prstGeom>
              <a:solidFill>
                <a:srgbClr val="69A020"/>
              </a:solidFill>
              <a:ln w="33338">
                <a:solidFill>
                  <a:srgbClr val="404040"/>
                </a:solidFill>
                <a:miter lim="800000"/>
                <a:headEnd/>
                <a:tailEnd/>
              </a:ln>
            </p:spPr>
            <p:txBody>
              <a:bodyPr/>
              <a:lstStyle/>
              <a:p>
                <a:endParaRPr lang="en-US"/>
              </a:p>
            </p:txBody>
          </p:sp>
        </p:grpSp>
        <p:sp>
          <p:nvSpPr>
            <p:cNvPr id="42052" name="Rectangle 132"/>
            <p:cNvSpPr>
              <a:spLocks noChangeArrowheads="1"/>
            </p:cNvSpPr>
            <p:nvPr/>
          </p:nvSpPr>
          <p:spPr bwMode="auto">
            <a:xfrm>
              <a:off x="2677" y="3258"/>
              <a:ext cx="289" cy="89"/>
            </a:xfrm>
            <a:prstGeom prst="rect">
              <a:avLst/>
            </a:prstGeom>
            <a:noFill/>
            <a:ln w="9525">
              <a:noFill/>
              <a:miter lim="800000"/>
              <a:headEnd/>
              <a:tailEnd/>
            </a:ln>
          </p:spPr>
          <p:txBody>
            <a:bodyPr wrap="none" lIns="0" tIns="0" rIns="0" bIns="0">
              <a:spAutoFit/>
            </a:bodyPr>
            <a:lstStyle/>
            <a:p>
              <a:r>
                <a:rPr lang="en-US" sz="800" b="1">
                  <a:solidFill>
                    <a:srgbClr val="000000"/>
                  </a:solidFill>
                </a:rPr>
                <a:t>Graphic </a:t>
              </a:r>
              <a:endParaRPr lang="en-US"/>
            </a:p>
          </p:txBody>
        </p:sp>
        <p:sp>
          <p:nvSpPr>
            <p:cNvPr id="42053" name="Rectangle 133"/>
            <p:cNvSpPr>
              <a:spLocks noChangeArrowheads="1"/>
            </p:cNvSpPr>
            <p:nvPr/>
          </p:nvSpPr>
          <p:spPr bwMode="auto">
            <a:xfrm>
              <a:off x="2674" y="3256"/>
              <a:ext cx="289" cy="89"/>
            </a:xfrm>
            <a:prstGeom prst="rect">
              <a:avLst/>
            </a:prstGeom>
            <a:noFill/>
            <a:ln w="9525">
              <a:noFill/>
              <a:miter lim="800000"/>
              <a:headEnd/>
              <a:tailEnd/>
            </a:ln>
          </p:spPr>
          <p:txBody>
            <a:bodyPr wrap="none" lIns="0" tIns="0" rIns="0" bIns="0">
              <a:spAutoFit/>
            </a:bodyPr>
            <a:lstStyle/>
            <a:p>
              <a:r>
                <a:rPr lang="en-US" sz="800" b="1">
                  <a:solidFill>
                    <a:srgbClr val="FFFFFF"/>
                  </a:solidFill>
                </a:rPr>
                <a:t>Graphic </a:t>
              </a:r>
              <a:endParaRPr lang="en-US"/>
            </a:p>
          </p:txBody>
        </p:sp>
        <p:sp>
          <p:nvSpPr>
            <p:cNvPr id="42054" name="Rectangle 134"/>
            <p:cNvSpPr>
              <a:spLocks noChangeArrowheads="1"/>
            </p:cNvSpPr>
            <p:nvPr/>
          </p:nvSpPr>
          <p:spPr bwMode="auto">
            <a:xfrm>
              <a:off x="2684" y="3335"/>
              <a:ext cx="255" cy="89"/>
            </a:xfrm>
            <a:prstGeom prst="rect">
              <a:avLst/>
            </a:prstGeom>
            <a:noFill/>
            <a:ln w="9525">
              <a:noFill/>
              <a:miter lim="800000"/>
              <a:headEnd/>
              <a:tailEnd/>
            </a:ln>
          </p:spPr>
          <p:txBody>
            <a:bodyPr wrap="none" lIns="0" tIns="0" rIns="0" bIns="0">
              <a:spAutoFit/>
            </a:bodyPr>
            <a:lstStyle/>
            <a:p>
              <a:r>
                <a:rPr lang="en-US" sz="800" b="1">
                  <a:solidFill>
                    <a:srgbClr val="000000"/>
                  </a:solidFill>
                </a:rPr>
                <a:t>Display</a:t>
              </a:r>
              <a:endParaRPr lang="en-US"/>
            </a:p>
          </p:txBody>
        </p:sp>
        <p:sp>
          <p:nvSpPr>
            <p:cNvPr id="42055" name="Rectangle 135"/>
            <p:cNvSpPr>
              <a:spLocks noChangeArrowheads="1"/>
            </p:cNvSpPr>
            <p:nvPr/>
          </p:nvSpPr>
          <p:spPr bwMode="auto">
            <a:xfrm>
              <a:off x="2681" y="3333"/>
              <a:ext cx="255" cy="89"/>
            </a:xfrm>
            <a:prstGeom prst="rect">
              <a:avLst/>
            </a:prstGeom>
            <a:noFill/>
            <a:ln w="9525">
              <a:noFill/>
              <a:miter lim="800000"/>
              <a:headEnd/>
              <a:tailEnd/>
            </a:ln>
          </p:spPr>
          <p:txBody>
            <a:bodyPr wrap="none" lIns="0" tIns="0" rIns="0" bIns="0">
              <a:spAutoFit/>
            </a:bodyPr>
            <a:lstStyle/>
            <a:p>
              <a:r>
                <a:rPr lang="en-US" sz="800" b="1">
                  <a:solidFill>
                    <a:srgbClr val="FFFFFF"/>
                  </a:solidFill>
                </a:rPr>
                <a:t>Display</a:t>
              </a:r>
              <a:endParaRPr lang="en-US"/>
            </a:p>
          </p:txBody>
        </p:sp>
        <p:sp>
          <p:nvSpPr>
            <p:cNvPr id="42056" name="Rectangle 136"/>
            <p:cNvSpPr>
              <a:spLocks noChangeArrowheads="1"/>
            </p:cNvSpPr>
            <p:nvPr/>
          </p:nvSpPr>
          <p:spPr bwMode="auto">
            <a:xfrm>
              <a:off x="2723" y="3549"/>
              <a:ext cx="173" cy="89"/>
            </a:xfrm>
            <a:prstGeom prst="rect">
              <a:avLst/>
            </a:prstGeom>
            <a:noFill/>
            <a:ln w="9525">
              <a:noFill/>
              <a:miter lim="800000"/>
              <a:headEnd/>
              <a:tailEnd/>
            </a:ln>
          </p:spPr>
          <p:txBody>
            <a:bodyPr wrap="none" lIns="0" tIns="0" rIns="0" bIns="0">
              <a:spAutoFit/>
            </a:bodyPr>
            <a:lstStyle/>
            <a:p>
              <a:r>
                <a:rPr lang="en-US" sz="800" b="1">
                  <a:solidFill>
                    <a:srgbClr val="000000"/>
                  </a:solidFill>
                </a:rPr>
                <a:t>NVM</a:t>
              </a:r>
              <a:endParaRPr lang="en-US"/>
            </a:p>
          </p:txBody>
        </p:sp>
        <p:grpSp>
          <p:nvGrpSpPr>
            <p:cNvPr id="42057" name="Group 149"/>
            <p:cNvGrpSpPr>
              <a:grpSpLocks/>
            </p:cNvGrpSpPr>
            <p:nvPr/>
          </p:nvGrpSpPr>
          <p:grpSpPr bwMode="auto">
            <a:xfrm>
              <a:off x="2574" y="3491"/>
              <a:ext cx="442" cy="180"/>
              <a:chOff x="2574" y="3491"/>
              <a:chExt cx="442" cy="180"/>
            </a:xfrm>
          </p:grpSpPr>
          <p:grpSp>
            <p:nvGrpSpPr>
              <p:cNvPr id="42352" name="Group 141"/>
              <p:cNvGrpSpPr>
                <a:grpSpLocks/>
              </p:cNvGrpSpPr>
              <p:nvPr/>
            </p:nvGrpSpPr>
            <p:grpSpPr bwMode="auto">
              <a:xfrm>
                <a:off x="2584" y="3510"/>
                <a:ext cx="422" cy="151"/>
                <a:chOff x="2584" y="3510"/>
                <a:chExt cx="422" cy="151"/>
              </a:xfrm>
            </p:grpSpPr>
            <p:sp>
              <p:nvSpPr>
                <p:cNvPr id="42360" name="Rectangle 137"/>
                <p:cNvSpPr>
                  <a:spLocks noChangeArrowheads="1"/>
                </p:cNvSpPr>
                <p:nvPr/>
              </p:nvSpPr>
              <p:spPr bwMode="auto">
                <a:xfrm>
                  <a:off x="2584" y="3510"/>
                  <a:ext cx="421" cy="150"/>
                </a:xfrm>
                <a:prstGeom prst="rect">
                  <a:avLst/>
                </a:prstGeom>
                <a:solidFill>
                  <a:srgbClr val="000000"/>
                </a:solidFill>
                <a:ln w="9525">
                  <a:noFill/>
                  <a:miter lim="800000"/>
                  <a:headEnd/>
                  <a:tailEnd/>
                </a:ln>
              </p:spPr>
              <p:txBody>
                <a:bodyPr/>
                <a:lstStyle/>
                <a:p>
                  <a:endParaRPr lang="en-US"/>
                </a:p>
              </p:txBody>
            </p:sp>
            <p:sp>
              <p:nvSpPr>
                <p:cNvPr id="42361" name="Rectangle 138"/>
                <p:cNvSpPr>
                  <a:spLocks noChangeArrowheads="1"/>
                </p:cNvSpPr>
                <p:nvPr/>
              </p:nvSpPr>
              <p:spPr bwMode="auto">
                <a:xfrm>
                  <a:off x="2584" y="3510"/>
                  <a:ext cx="421" cy="150"/>
                </a:xfrm>
                <a:prstGeom prst="rect">
                  <a:avLst/>
                </a:prstGeom>
                <a:solidFill>
                  <a:srgbClr val="000000"/>
                </a:solidFill>
                <a:ln w="0">
                  <a:solidFill>
                    <a:srgbClr val="FFFFFF"/>
                  </a:solidFill>
                  <a:miter lim="800000"/>
                  <a:headEnd/>
                  <a:tailEnd/>
                </a:ln>
              </p:spPr>
              <p:txBody>
                <a:bodyPr/>
                <a:lstStyle/>
                <a:p>
                  <a:endParaRPr lang="en-US"/>
                </a:p>
              </p:txBody>
            </p:sp>
            <p:sp>
              <p:nvSpPr>
                <p:cNvPr id="42362" name="Rectangle 139"/>
                <p:cNvSpPr>
                  <a:spLocks noChangeArrowheads="1"/>
                </p:cNvSpPr>
                <p:nvPr/>
              </p:nvSpPr>
              <p:spPr bwMode="auto">
                <a:xfrm>
                  <a:off x="2584" y="3510"/>
                  <a:ext cx="422" cy="151"/>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63" name="Rectangle 140"/>
                <p:cNvSpPr>
                  <a:spLocks noChangeArrowheads="1"/>
                </p:cNvSpPr>
                <p:nvPr/>
              </p:nvSpPr>
              <p:spPr bwMode="auto">
                <a:xfrm>
                  <a:off x="2584" y="3510"/>
                  <a:ext cx="421" cy="150"/>
                </a:xfrm>
                <a:prstGeom prst="rect">
                  <a:avLst/>
                </a:prstGeom>
                <a:solidFill>
                  <a:srgbClr val="000000"/>
                </a:solidFill>
                <a:ln w="9525">
                  <a:noFill/>
                  <a:miter lim="800000"/>
                  <a:headEnd/>
                  <a:tailEnd/>
                </a:ln>
              </p:spPr>
              <p:txBody>
                <a:bodyPr/>
                <a:lstStyle/>
                <a:p>
                  <a:endParaRPr lang="en-US"/>
                </a:p>
              </p:txBody>
            </p:sp>
          </p:grpSp>
          <p:grpSp>
            <p:nvGrpSpPr>
              <p:cNvPr id="42353" name="Group 147"/>
              <p:cNvGrpSpPr>
                <a:grpSpLocks/>
              </p:cNvGrpSpPr>
              <p:nvPr/>
            </p:nvGrpSpPr>
            <p:grpSpPr bwMode="auto">
              <a:xfrm>
                <a:off x="2574" y="3500"/>
                <a:ext cx="442" cy="171"/>
                <a:chOff x="2574" y="3500"/>
                <a:chExt cx="442" cy="171"/>
              </a:xfrm>
            </p:grpSpPr>
            <p:sp>
              <p:nvSpPr>
                <p:cNvPr id="42355" name="Rectangle 142"/>
                <p:cNvSpPr>
                  <a:spLocks noChangeArrowheads="1"/>
                </p:cNvSpPr>
                <p:nvPr/>
              </p:nvSpPr>
              <p:spPr bwMode="auto">
                <a:xfrm>
                  <a:off x="2574" y="3500"/>
                  <a:ext cx="442" cy="171"/>
                </a:xfrm>
                <a:prstGeom prst="rect">
                  <a:avLst/>
                </a:prstGeom>
                <a:solidFill>
                  <a:srgbClr val="000000"/>
                </a:solidFill>
                <a:ln w="9525">
                  <a:noFill/>
                  <a:miter lim="800000"/>
                  <a:headEnd/>
                  <a:tailEnd/>
                </a:ln>
              </p:spPr>
              <p:txBody>
                <a:bodyPr/>
                <a:lstStyle/>
                <a:p>
                  <a:endParaRPr lang="en-US"/>
                </a:p>
              </p:txBody>
            </p:sp>
            <p:sp>
              <p:nvSpPr>
                <p:cNvPr id="42356" name="Freeform 143"/>
                <p:cNvSpPr>
                  <a:spLocks/>
                </p:cNvSpPr>
                <p:nvPr/>
              </p:nvSpPr>
              <p:spPr bwMode="auto">
                <a:xfrm>
                  <a:off x="2574" y="3500"/>
                  <a:ext cx="441" cy="171"/>
                </a:xfrm>
                <a:custGeom>
                  <a:avLst/>
                  <a:gdLst>
                    <a:gd name="T0" fmla="*/ 0 w 882"/>
                    <a:gd name="T1" fmla="*/ 160 h 341"/>
                    <a:gd name="T2" fmla="*/ 0 w 882"/>
                    <a:gd name="T3" fmla="*/ 171 h 341"/>
                    <a:gd name="T4" fmla="*/ 11 w 882"/>
                    <a:gd name="T5" fmla="*/ 171 h 341"/>
                    <a:gd name="T6" fmla="*/ 431 w 882"/>
                    <a:gd name="T7" fmla="*/ 171 h 341"/>
                    <a:gd name="T8" fmla="*/ 441 w 882"/>
                    <a:gd name="T9" fmla="*/ 171 h 341"/>
                    <a:gd name="T10" fmla="*/ 441 w 882"/>
                    <a:gd name="T11" fmla="*/ 160 h 341"/>
                    <a:gd name="T12" fmla="*/ 441 w 882"/>
                    <a:gd name="T13" fmla="*/ 11 h 341"/>
                    <a:gd name="T14" fmla="*/ 441 w 882"/>
                    <a:gd name="T15" fmla="*/ 0 h 341"/>
                    <a:gd name="T16" fmla="*/ 431 w 882"/>
                    <a:gd name="T17" fmla="*/ 0 h 341"/>
                    <a:gd name="T18" fmla="*/ 11 w 882"/>
                    <a:gd name="T19" fmla="*/ 0 h 341"/>
                    <a:gd name="T20" fmla="*/ 0 w 882"/>
                    <a:gd name="T21" fmla="*/ 0 h 341"/>
                    <a:gd name="T22" fmla="*/ 0 w 882"/>
                    <a:gd name="T23" fmla="*/ 11 h 341"/>
                    <a:gd name="T24" fmla="*/ 0 w 882"/>
                    <a:gd name="T25" fmla="*/ 160 h 3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2"/>
                    <a:gd name="T40" fmla="*/ 0 h 341"/>
                    <a:gd name="T41" fmla="*/ 882 w 882"/>
                    <a:gd name="T42" fmla="*/ 341 h 3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2" h="341">
                      <a:moveTo>
                        <a:pt x="0" y="320"/>
                      </a:moveTo>
                      <a:lnTo>
                        <a:pt x="0" y="341"/>
                      </a:lnTo>
                      <a:lnTo>
                        <a:pt x="21" y="341"/>
                      </a:lnTo>
                      <a:lnTo>
                        <a:pt x="861" y="341"/>
                      </a:lnTo>
                      <a:lnTo>
                        <a:pt x="882" y="341"/>
                      </a:lnTo>
                      <a:lnTo>
                        <a:pt x="882" y="320"/>
                      </a:lnTo>
                      <a:lnTo>
                        <a:pt x="882" y="21"/>
                      </a:lnTo>
                      <a:lnTo>
                        <a:pt x="882" y="0"/>
                      </a:lnTo>
                      <a:lnTo>
                        <a:pt x="861" y="0"/>
                      </a:lnTo>
                      <a:lnTo>
                        <a:pt x="21" y="0"/>
                      </a:lnTo>
                      <a:lnTo>
                        <a:pt x="0" y="0"/>
                      </a:lnTo>
                      <a:lnTo>
                        <a:pt x="0" y="21"/>
                      </a:lnTo>
                      <a:lnTo>
                        <a:pt x="0" y="320"/>
                      </a:lnTo>
                      <a:close/>
                    </a:path>
                  </a:pathLst>
                </a:custGeom>
                <a:solidFill>
                  <a:srgbClr val="000000"/>
                </a:solidFill>
                <a:ln w="0">
                  <a:solidFill>
                    <a:srgbClr val="FFFFFF"/>
                  </a:solidFill>
                  <a:prstDash val="solid"/>
                  <a:round/>
                  <a:headEnd/>
                  <a:tailEnd/>
                </a:ln>
              </p:spPr>
              <p:txBody>
                <a:bodyPr/>
                <a:lstStyle/>
                <a:p>
                  <a:endParaRPr lang="en-US"/>
                </a:p>
              </p:txBody>
            </p:sp>
            <p:sp>
              <p:nvSpPr>
                <p:cNvPr id="42357" name="Rectangle 144"/>
                <p:cNvSpPr>
                  <a:spLocks noChangeArrowheads="1"/>
                </p:cNvSpPr>
                <p:nvPr/>
              </p:nvSpPr>
              <p:spPr bwMode="auto">
                <a:xfrm>
                  <a:off x="2595" y="3521"/>
                  <a:ext cx="399" cy="129"/>
                </a:xfrm>
                <a:prstGeom prst="rect">
                  <a:avLst/>
                </a:prstGeom>
                <a:solidFill>
                  <a:srgbClr val="000000"/>
                </a:solidFill>
                <a:ln w="0">
                  <a:solidFill>
                    <a:srgbClr val="FFFFFF"/>
                  </a:solidFill>
                  <a:miter lim="800000"/>
                  <a:headEnd/>
                  <a:tailEnd/>
                </a:ln>
              </p:spPr>
              <p:txBody>
                <a:bodyPr/>
                <a:lstStyle/>
                <a:p>
                  <a:endParaRPr lang="en-US"/>
                </a:p>
              </p:txBody>
            </p:sp>
            <p:sp>
              <p:nvSpPr>
                <p:cNvPr id="42358" name="Freeform 145"/>
                <p:cNvSpPr>
                  <a:spLocks noEditPoints="1"/>
                </p:cNvSpPr>
                <p:nvPr/>
              </p:nvSpPr>
              <p:spPr bwMode="auto">
                <a:xfrm>
                  <a:off x="2574" y="3500"/>
                  <a:ext cx="441" cy="171"/>
                </a:xfrm>
                <a:custGeom>
                  <a:avLst/>
                  <a:gdLst>
                    <a:gd name="T0" fmla="*/ 0 w 882"/>
                    <a:gd name="T1" fmla="*/ 160 h 341"/>
                    <a:gd name="T2" fmla="*/ 0 w 882"/>
                    <a:gd name="T3" fmla="*/ 171 h 341"/>
                    <a:gd name="T4" fmla="*/ 11 w 882"/>
                    <a:gd name="T5" fmla="*/ 171 h 341"/>
                    <a:gd name="T6" fmla="*/ 431 w 882"/>
                    <a:gd name="T7" fmla="*/ 171 h 341"/>
                    <a:gd name="T8" fmla="*/ 441 w 882"/>
                    <a:gd name="T9" fmla="*/ 171 h 341"/>
                    <a:gd name="T10" fmla="*/ 441 w 882"/>
                    <a:gd name="T11" fmla="*/ 160 h 341"/>
                    <a:gd name="T12" fmla="*/ 441 w 882"/>
                    <a:gd name="T13" fmla="*/ 11 h 341"/>
                    <a:gd name="T14" fmla="*/ 441 w 882"/>
                    <a:gd name="T15" fmla="*/ 0 h 341"/>
                    <a:gd name="T16" fmla="*/ 431 w 882"/>
                    <a:gd name="T17" fmla="*/ 0 h 341"/>
                    <a:gd name="T18" fmla="*/ 11 w 882"/>
                    <a:gd name="T19" fmla="*/ 0 h 341"/>
                    <a:gd name="T20" fmla="*/ 0 w 882"/>
                    <a:gd name="T21" fmla="*/ 0 h 341"/>
                    <a:gd name="T22" fmla="*/ 0 w 882"/>
                    <a:gd name="T23" fmla="*/ 11 h 341"/>
                    <a:gd name="T24" fmla="*/ 0 w 882"/>
                    <a:gd name="T25" fmla="*/ 160 h 341"/>
                    <a:gd name="T26" fmla="*/ 21 w 882"/>
                    <a:gd name="T27" fmla="*/ 21 h 341"/>
                    <a:gd name="T28" fmla="*/ 421 w 882"/>
                    <a:gd name="T29" fmla="*/ 21 h 341"/>
                    <a:gd name="T30" fmla="*/ 421 w 882"/>
                    <a:gd name="T31" fmla="*/ 150 h 341"/>
                    <a:gd name="T32" fmla="*/ 21 w 882"/>
                    <a:gd name="T33" fmla="*/ 150 h 341"/>
                    <a:gd name="T34" fmla="*/ 21 w 882"/>
                    <a:gd name="T35" fmla="*/ 21 h 3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2"/>
                    <a:gd name="T55" fmla="*/ 0 h 341"/>
                    <a:gd name="T56" fmla="*/ 882 w 882"/>
                    <a:gd name="T57" fmla="*/ 341 h 3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2" h="341">
                      <a:moveTo>
                        <a:pt x="0" y="320"/>
                      </a:moveTo>
                      <a:lnTo>
                        <a:pt x="0" y="341"/>
                      </a:lnTo>
                      <a:lnTo>
                        <a:pt x="21" y="341"/>
                      </a:lnTo>
                      <a:lnTo>
                        <a:pt x="861" y="341"/>
                      </a:lnTo>
                      <a:lnTo>
                        <a:pt x="882" y="341"/>
                      </a:lnTo>
                      <a:lnTo>
                        <a:pt x="882" y="320"/>
                      </a:lnTo>
                      <a:lnTo>
                        <a:pt x="882" y="21"/>
                      </a:lnTo>
                      <a:lnTo>
                        <a:pt x="882" y="0"/>
                      </a:lnTo>
                      <a:lnTo>
                        <a:pt x="861" y="0"/>
                      </a:lnTo>
                      <a:lnTo>
                        <a:pt x="21" y="0"/>
                      </a:lnTo>
                      <a:lnTo>
                        <a:pt x="0" y="0"/>
                      </a:lnTo>
                      <a:lnTo>
                        <a:pt x="0" y="21"/>
                      </a:lnTo>
                      <a:lnTo>
                        <a:pt x="0" y="320"/>
                      </a:lnTo>
                      <a:close/>
                      <a:moveTo>
                        <a:pt x="42" y="42"/>
                      </a:moveTo>
                      <a:lnTo>
                        <a:pt x="841" y="42"/>
                      </a:lnTo>
                      <a:lnTo>
                        <a:pt x="841" y="300"/>
                      </a:lnTo>
                      <a:lnTo>
                        <a:pt x="42" y="300"/>
                      </a:lnTo>
                      <a:lnTo>
                        <a:pt x="42" y="42"/>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359" name="Rectangle 146"/>
                <p:cNvSpPr>
                  <a:spLocks noChangeArrowheads="1"/>
                </p:cNvSpPr>
                <p:nvPr/>
              </p:nvSpPr>
              <p:spPr bwMode="auto">
                <a:xfrm>
                  <a:off x="2574" y="3500"/>
                  <a:ext cx="442" cy="171"/>
                </a:xfrm>
                <a:prstGeom prst="rect">
                  <a:avLst/>
                </a:prstGeom>
                <a:solidFill>
                  <a:srgbClr val="000000"/>
                </a:solidFill>
                <a:ln w="9525">
                  <a:noFill/>
                  <a:miter lim="800000"/>
                  <a:headEnd/>
                  <a:tailEnd/>
                </a:ln>
              </p:spPr>
              <p:txBody>
                <a:bodyPr/>
                <a:lstStyle/>
                <a:p>
                  <a:endParaRPr lang="en-US"/>
                </a:p>
              </p:txBody>
            </p:sp>
          </p:grpSp>
          <p:sp>
            <p:nvSpPr>
              <p:cNvPr id="42354" name="Rectangle 148"/>
              <p:cNvSpPr>
                <a:spLocks noChangeArrowheads="1"/>
              </p:cNvSpPr>
              <p:nvPr/>
            </p:nvSpPr>
            <p:spPr bwMode="auto">
              <a:xfrm>
                <a:off x="2584" y="3491"/>
                <a:ext cx="422" cy="151"/>
              </a:xfrm>
              <a:prstGeom prst="rect">
                <a:avLst/>
              </a:prstGeom>
              <a:solidFill>
                <a:srgbClr val="69A020"/>
              </a:solidFill>
              <a:ln w="33338">
                <a:solidFill>
                  <a:srgbClr val="404040"/>
                </a:solidFill>
                <a:miter lim="800000"/>
                <a:headEnd/>
                <a:tailEnd/>
              </a:ln>
            </p:spPr>
            <p:txBody>
              <a:bodyPr/>
              <a:lstStyle/>
              <a:p>
                <a:endParaRPr lang="en-US"/>
              </a:p>
            </p:txBody>
          </p:sp>
        </p:grpSp>
        <p:sp>
          <p:nvSpPr>
            <p:cNvPr id="42058" name="Rectangle 150"/>
            <p:cNvSpPr>
              <a:spLocks noChangeArrowheads="1"/>
            </p:cNvSpPr>
            <p:nvPr/>
          </p:nvSpPr>
          <p:spPr bwMode="auto">
            <a:xfrm>
              <a:off x="2725" y="3532"/>
              <a:ext cx="173" cy="89"/>
            </a:xfrm>
            <a:prstGeom prst="rect">
              <a:avLst/>
            </a:prstGeom>
            <a:noFill/>
            <a:ln w="9525">
              <a:noFill/>
              <a:miter lim="800000"/>
              <a:headEnd/>
              <a:tailEnd/>
            </a:ln>
          </p:spPr>
          <p:txBody>
            <a:bodyPr wrap="none" lIns="0" tIns="0" rIns="0" bIns="0">
              <a:spAutoFit/>
            </a:bodyPr>
            <a:lstStyle/>
            <a:p>
              <a:r>
                <a:rPr lang="en-US" sz="800" b="1">
                  <a:solidFill>
                    <a:srgbClr val="000000"/>
                  </a:solidFill>
                </a:rPr>
                <a:t>NVM</a:t>
              </a:r>
              <a:endParaRPr lang="en-US"/>
            </a:p>
          </p:txBody>
        </p:sp>
        <p:sp>
          <p:nvSpPr>
            <p:cNvPr id="42059" name="Rectangle 151"/>
            <p:cNvSpPr>
              <a:spLocks noChangeArrowheads="1"/>
            </p:cNvSpPr>
            <p:nvPr/>
          </p:nvSpPr>
          <p:spPr bwMode="auto">
            <a:xfrm>
              <a:off x="2723" y="3530"/>
              <a:ext cx="173" cy="89"/>
            </a:xfrm>
            <a:prstGeom prst="rect">
              <a:avLst/>
            </a:prstGeom>
            <a:noFill/>
            <a:ln w="9525">
              <a:noFill/>
              <a:miter lim="800000"/>
              <a:headEnd/>
              <a:tailEnd/>
            </a:ln>
          </p:spPr>
          <p:txBody>
            <a:bodyPr wrap="none" lIns="0" tIns="0" rIns="0" bIns="0">
              <a:spAutoFit/>
            </a:bodyPr>
            <a:lstStyle/>
            <a:p>
              <a:r>
                <a:rPr lang="en-US" sz="800" b="1">
                  <a:solidFill>
                    <a:srgbClr val="FFFFFF"/>
                  </a:solidFill>
                </a:rPr>
                <a:t>NVM</a:t>
              </a:r>
              <a:endParaRPr lang="en-US"/>
            </a:p>
          </p:txBody>
        </p:sp>
        <p:sp>
          <p:nvSpPr>
            <p:cNvPr id="42060" name="Rectangle 152"/>
            <p:cNvSpPr>
              <a:spLocks noChangeArrowheads="1"/>
            </p:cNvSpPr>
            <p:nvPr/>
          </p:nvSpPr>
          <p:spPr bwMode="auto">
            <a:xfrm>
              <a:off x="1772" y="3282"/>
              <a:ext cx="226" cy="89"/>
            </a:xfrm>
            <a:prstGeom prst="rect">
              <a:avLst/>
            </a:prstGeom>
            <a:noFill/>
            <a:ln w="9525">
              <a:noFill/>
              <a:miter lim="800000"/>
              <a:headEnd/>
              <a:tailEnd/>
            </a:ln>
          </p:spPr>
          <p:txBody>
            <a:bodyPr wrap="none" lIns="0" tIns="0" rIns="0" bIns="0">
              <a:spAutoFit/>
            </a:bodyPr>
            <a:lstStyle/>
            <a:p>
              <a:r>
                <a:rPr lang="en-US" sz="800" b="1">
                  <a:solidFill>
                    <a:srgbClr val="000000"/>
                  </a:solidFill>
                </a:rPr>
                <a:t>Pump </a:t>
              </a:r>
              <a:endParaRPr lang="en-US"/>
            </a:p>
          </p:txBody>
        </p:sp>
        <p:sp>
          <p:nvSpPr>
            <p:cNvPr id="42061" name="Rectangle 153"/>
            <p:cNvSpPr>
              <a:spLocks noChangeArrowheads="1"/>
            </p:cNvSpPr>
            <p:nvPr/>
          </p:nvSpPr>
          <p:spPr bwMode="auto">
            <a:xfrm>
              <a:off x="1770" y="3358"/>
              <a:ext cx="212" cy="89"/>
            </a:xfrm>
            <a:prstGeom prst="rect">
              <a:avLst/>
            </a:prstGeom>
            <a:noFill/>
            <a:ln w="9525">
              <a:noFill/>
              <a:miter lim="800000"/>
              <a:headEnd/>
              <a:tailEnd/>
            </a:ln>
          </p:spPr>
          <p:txBody>
            <a:bodyPr wrap="none" lIns="0" tIns="0" rIns="0" bIns="0">
              <a:spAutoFit/>
            </a:bodyPr>
            <a:lstStyle/>
            <a:p>
              <a:r>
                <a:rPr lang="en-US" sz="800" b="1">
                  <a:solidFill>
                    <a:srgbClr val="000000"/>
                  </a:solidFill>
                </a:rPr>
                <a:t>motor</a:t>
              </a:r>
              <a:endParaRPr lang="en-US"/>
            </a:p>
          </p:txBody>
        </p:sp>
        <p:grpSp>
          <p:nvGrpSpPr>
            <p:cNvPr id="42062" name="Group 166"/>
            <p:cNvGrpSpPr>
              <a:grpSpLocks/>
            </p:cNvGrpSpPr>
            <p:nvPr/>
          </p:nvGrpSpPr>
          <p:grpSpPr bwMode="auto">
            <a:xfrm>
              <a:off x="1678" y="3248"/>
              <a:ext cx="366" cy="202"/>
              <a:chOff x="1678" y="3248"/>
              <a:chExt cx="366" cy="202"/>
            </a:xfrm>
          </p:grpSpPr>
          <p:grpSp>
            <p:nvGrpSpPr>
              <p:cNvPr id="42340" name="Group 158"/>
              <p:cNvGrpSpPr>
                <a:grpSpLocks/>
              </p:cNvGrpSpPr>
              <p:nvPr/>
            </p:nvGrpSpPr>
            <p:grpSpPr bwMode="auto">
              <a:xfrm>
                <a:off x="1683" y="3267"/>
                <a:ext cx="356" cy="179"/>
                <a:chOff x="1683" y="3267"/>
                <a:chExt cx="356" cy="179"/>
              </a:xfrm>
            </p:grpSpPr>
            <p:sp>
              <p:nvSpPr>
                <p:cNvPr id="42348" name="Rectangle 154"/>
                <p:cNvSpPr>
                  <a:spLocks noChangeArrowheads="1"/>
                </p:cNvSpPr>
                <p:nvPr/>
              </p:nvSpPr>
              <p:spPr bwMode="auto">
                <a:xfrm>
                  <a:off x="1683" y="3267"/>
                  <a:ext cx="356" cy="178"/>
                </a:xfrm>
                <a:prstGeom prst="rect">
                  <a:avLst/>
                </a:prstGeom>
                <a:solidFill>
                  <a:srgbClr val="000000"/>
                </a:solidFill>
                <a:ln w="9525">
                  <a:noFill/>
                  <a:miter lim="800000"/>
                  <a:headEnd/>
                  <a:tailEnd/>
                </a:ln>
              </p:spPr>
              <p:txBody>
                <a:bodyPr/>
                <a:lstStyle/>
                <a:p>
                  <a:endParaRPr lang="en-US"/>
                </a:p>
              </p:txBody>
            </p:sp>
            <p:sp>
              <p:nvSpPr>
                <p:cNvPr id="42349" name="Rectangle 155"/>
                <p:cNvSpPr>
                  <a:spLocks noChangeArrowheads="1"/>
                </p:cNvSpPr>
                <p:nvPr/>
              </p:nvSpPr>
              <p:spPr bwMode="auto">
                <a:xfrm>
                  <a:off x="1683" y="3267"/>
                  <a:ext cx="356" cy="178"/>
                </a:xfrm>
                <a:prstGeom prst="rect">
                  <a:avLst/>
                </a:prstGeom>
                <a:solidFill>
                  <a:srgbClr val="000000"/>
                </a:solidFill>
                <a:ln w="0">
                  <a:solidFill>
                    <a:srgbClr val="FFFFFF"/>
                  </a:solidFill>
                  <a:miter lim="800000"/>
                  <a:headEnd/>
                  <a:tailEnd/>
                </a:ln>
              </p:spPr>
              <p:txBody>
                <a:bodyPr/>
                <a:lstStyle/>
                <a:p>
                  <a:endParaRPr lang="en-US"/>
                </a:p>
              </p:txBody>
            </p:sp>
            <p:sp>
              <p:nvSpPr>
                <p:cNvPr id="42350" name="Rectangle 156"/>
                <p:cNvSpPr>
                  <a:spLocks noChangeArrowheads="1"/>
                </p:cNvSpPr>
                <p:nvPr/>
              </p:nvSpPr>
              <p:spPr bwMode="auto">
                <a:xfrm>
                  <a:off x="1683" y="3267"/>
                  <a:ext cx="356" cy="179"/>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51" name="Rectangle 157"/>
                <p:cNvSpPr>
                  <a:spLocks noChangeArrowheads="1"/>
                </p:cNvSpPr>
                <p:nvPr/>
              </p:nvSpPr>
              <p:spPr bwMode="auto">
                <a:xfrm>
                  <a:off x="1683" y="3267"/>
                  <a:ext cx="356" cy="178"/>
                </a:xfrm>
                <a:prstGeom prst="rect">
                  <a:avLst/>
                </a:prstGeom>
                <a:solidFill>
                  <a:srgbClr val="000000"/>
                </a:solidFill>
                <a:ln w="9525">
                  <a:noFill/>
                  <a:miter lim="800000"/>
                  <a:headEnd/>
                  <a:tailEnd/>
                </a:ln>
              </p:spPr>
              <p:txBody>
                <a:bodyPr/>
                <a:lstStyle/>
                <a:p>
                  <a:endParaRPr lang="en-US"/>
                </a:p>
              </p:txBody>
            </p:sp>
          </p:grpSp>
          <p:grpSp>
            <p:nvGrpSpPr>
              <p:cNvPr id="42341" name="Group 164"/>
              <p:cNvGrpSpPr>
                <a:grpSpLocks/>
              </p:cNvGrpSpPr>
              <p:nvPr/>
            </p:nvGrpSpPr>
            <p:grpSpPr bwMode="auto">
              <a:xfrm>
                <a:off x="1678" y="3262"/>
                <a:ext cx="366" cy="188"/>
                <a:chOff x="1678" y="3262"/>
                <a:chExt cx="366" cy="188"/>
              </a:xfrm>
            </p:grpSpPr>
            <p:sp>
              <p:nvSpPr>
                <p:cNvPr id="42343" name="Rectangle 159"/>
                <p:cNvSpPr>
                  <a:spLocks noChangeArrowheads="1"/>
                </p:cNvSpPr>
                <p:nvPr/>
              </p:nvSpPr>
              <p:spPr bwMode="auto">
                <a:xfrm>
                  <a:off x="1678" y="3262"/>
                  <a:ext cx="366" cy="188"/>
                </a:xfrm>
                <a:prstGeom prst="rect">
                  <a:avLst/>
                </a:prstGeom>
                <a:solidFill>
                  <a:srgbClr val="000000"/>
                </a:solidFill>
                <a:ln w="9525">
                  <a:noFill/>
                  <a:miter lim="800000"/>
                  <a:headEnd/>
                  <a:tailEnd/>
                </a:ln>
              </p:spPr>
              <p:txBody>
                <a:bodyPr/>
                <a:lstStyle/>
                <a:p>
                  <a:endParaRPr lang="en-US"/>
                </a:p>
              </p:txBody>
            </p:sp>
            <p:sp>
              <p:nvSpPr>
                <p:cNvPr id="42344" name="Freeform 160"/>
                <p:cNvSpPr>
                  <a:spLocks/>
                </p:cNvSpPr>
                <p:nvPr/>
              </p:nvSpPr>
              <p:spPr bwMode="auto">
                <a:xfrm>
                  <a:off x="1678" y="3262"/>
                  <a:ext cx="365" cy="188"/>
                </a:xfrm>
                <a:custGeom>
                  <a:avLst/>
                  <a:gdLst>
                    <a:gd name="T0" fmla="*/ 0 w 730"/>
                    <a:gd name="T1" fmla="*/ 183 h 374"/>
                    <a:gd name="T2" fmla="*/ 0 w 730"/>
                    <a:gd name="T3" fmla="*/ 188 h 374"/>
                    <a:gd name="T4" fmla="*/ 5 w 730"/>
                    <a:gd name="T5" fmla="*/ 188 h 374"/>
                    <a:gd name="T6" fmla="*/ 360 w 730"/>
                    <a:gd name="T7" fmla="*/ 188 h 374"/>
                    <a:gd name="T8" fmla="*/ 365 w 730"/>
                    <a:gd name="T9" fmla="*/ 188 h 374"/>
                    <a:gd name="T10" fmla="*/ 365 w 730"/>
                    <a:gd name="T11" fmla="*/ 183 h 374"/>
                    <a:gd name="T12" fmla="*/ 365 w 730"/>
                    <a:gd name="T13" fmla="*/ 5 h 374"/>
                    <a:gd name="T14" fmla="*/ 365 w 730"/>
                    <a:gd name="T15" fmla="*/ 0 h 374"/>
                    <a:gd name="T16" fmla="*/ 360 w 730"/>
                    <a:gd name="T17" fmla="*/ 0 h 374"/>
                    <a:gd name="T18" fmla="*/ 5 w 730"/>
                    <a:gd name="T19" fmla="*/ 0 h 374"/>
                    <a:gd name="T20" fmla="*/ 0 w 730"/>
                    <a:gd name="T21" fmla="*/ 0 h 374"/>
                    <a:gd name="T22" fmla="*/ 0 w 730"/>
                    <a:gd name="T23" fmla="*/ 5 h 374"/>
                    <a:gd name="T24" fmla="*/ 0 w 730"/>
                    <a:gd name="T25" fmla="*/ 183 h 3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374"/>
                    <a:gd name="T41" fmla="*/ 730 w 730"/>
                    <a:gd name="T42" fmla="*/ 374 h 3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374">
                      <a:moveTo>
                        <a:pt x="0" y="365"/>
                      </a:moveTo>
                      <a:lnTo>
                        <a:pt x="0" y="374"/>
                      </a:lnTo>
                      <a:lnTo>
                        <a:pt x="9" y="374"/>
                      </a:lnTo>
                      <a:lnTo>
                        <a:pt x="720" y="374"/>
                      </a:lnTo>
                      <a:lnTo>
                        <a:pt x="730" y="374"/>
                      </a:lnTo>
                      <a:lnTo>
                        <a:pt x="730" y="365"/>
                      </a:lnTo>
                      <a:lnTo>
                        <a:pt x="730" y="9"/>
                      </a:lnTo>
                      <a:lnTo>
                        <a:pt x="730" y="0"/>
                      </a:lnTo>
                      <a:lnTo>
                        <a:pt x="720" y="0"/>
                      </a:lnTo>
                      <a:lnTo>
                        <a:pt x="9" y="0"/>
                      </a:lnTo>
                      <a:lnTo>
                        <a:pt x="0" y="0"/>
                      </a:lnTo>
                      <a:lnTo>
                        <a:pt x="0" y="9"/>
                      </a:lnTo>
                      <a:lnTo>
                        <a:pt x="0" y="365"/>
                      </a:lnTo>
                      <a:close/>
                    </a:path>
                  </a:pathLst>
                </a:custGeom>
                <a:solidFill>
                  <a:srgbClr val="000000"/>
                </a:solidFill>
                <a:ln w="0">
                  <a:solidFill>
                    <a:srgbClr val="FFFFFF"/>
                  </a:solidFill>
                  <a:prstDash val="solid"/>
                  <a:round/>
                  <a:headEnd/>
                  <a:tailEnd/>
                </a:ln>
              </p:spPr>
              <p:txBody>
                <a:bodyPr/>
                <a:lstStyle/>
                <a:p>
                  <a:endParaRPr lang="en-US"/>
                </a:p>
              </p:txBody>
            </p:sp>
            <p:sp>
              <p:nvSpPr>
                <p:cNvPr id="42345" name="Rectangle 161"/>
                <p:cNvSpPr>
                  <a:spLocks noChangeArrowheads="1"/>
                </p:cNvSpPr>
                <p:nvPr/>
              </p:nvSpPr>
              <p:spPr bwMode="auto">
                <a:xfrm>
                  <a:off x="1688" y="3272"/>
                  <a:ext cx="346" cy="168"/>
                </a:xfrm>
                <a:prstGeom prst="rect">
                  <a:avLst/>
                </a:prstGeom>
                <a:solidFill>
                  <a:srgbClr val="000000"/>
                </a:solidFill>
                <a:ln w="0">
                  <a:solidFill>
                    <a:srgbClr val="FFFFFF"/>
                  </a:solidFill>
                  <a:miter lim="800000"/>
                  <a:headEnd/>
                  <a:tailEnd/>
                </a:ln>
              </p:spPr>
              <p:txBody>
                <a:bodyPr/>
                <a:lstStyle/>
                <a:p>
                  <a:endParaRPr lang="en-US"/>
                </a:p>
              </p:txBody>
            </p:sp>
            <p:sp>
              <p:nvSpPr>
                <p:cNvPr id="42346" name="Freeform 162"/>
                <p:cNvSpPr>
                  <a:spLocks noEditPoints="1"/>
                </p:cNvSpPr>
                <p:nvPr/>
              </p:nvSpPr>
              <p:spPr bwMode="auto">
                <a:xfrm>
                  <a:off x="1678" y="3262"/>
                  <a:ext cx="365" cy="188"/>
                </a:xfrm>
                <a:custGeom>
                  <a:avLst/>
                  <a:gdLst>
                    <a:gd name="T0" fmla="*/ 0 w 730"/>
                    <a:gd name="T1" fmla="*/ 183 h 374"/>
                    <a:gd name="T2" fmla="*/ 0 w 730"/>
                    <a:gd name="T3" fmla="*/ 188 h 374"/>
                    <a:gd name="T4" fmla="*/ 5 w 730"/>
                    <a:gd name="T5" fmla="*/ 188 h 374"/>
                    <a:gd name="T6" fmla="*/ 360 w 730"/>
                    <a:gd name="T7" fmla="*/ 188 h 374"/>
                    <a:gd name="T8" fmla="*/ 365 w 730"/>
                    <a:gd name="T9" fmla="*/ 188 h 374"/>
                    <a:gd name="T10" fmla="*/ 365 w 730"/>
                    <a:gd name="T11" fmla="*/ 183 h 374"/>
                    <a:gd name="T12" fmla="*/ 365 w 730"/>
                    <a:gd name="T13" fmla="*/ 5 h 374"/>
                    <a:gd name="T14" fmla="*/ 365 w 730"/>
                    <a:gd name="T15" fmla="*/ 0 h 374"/>
                    <a:gd name="T16" fmla="*/ 360 w 730"/>
                    <a:gd name="T17" fmla="*/ 0 h 374"/>
                    <a:gd name="T18" fmla="*/ 5 w 730"/>
                    <a:gd name="T19" fmla="*/ 0 h 374"/>
                    <a:gd name="T20" fmla="*/ 0 w 730"/>
                    <a:gd name="T21" fmla="*/ 0 h 374"/>
                    <a:gd name="T22" fmla="*/ 0 w 730"/>
                    <a:gd name="T23" fmla="*/ 5 h 374"/>
                    <a:gd name="T24" fmla="*/ 0 w 730"/>
                    <a:gd name="T25" fmla="*/ 183 h 374"/>
                    <a:gd name="T26" fmla="*/ 10 w 730"/>
                    <a:gd name="T27" fmla="*/ 10 h 374"/>
                    <a:gd name="T28" fmla="*/ 355 w 730"/>
                    <a:gd name="T29" fmla="*/ 10 h 374"/>
                    <a:gd name="T30" fmla="*/ 355 w 730"/>
                    <a:gd name="T31" fmla="*/ 178 h 374"/>
                    <a:gd name="T32" fmla="*/ 10 w 730"/>
                    <a:gd name="T33" fmla="*/ 178 h 374"/>
                    <a:gd name="T34" fmla="*/ 10 w 730"/>
                    <a:gd name="T35" fmla="*/ 10 h 3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0"/>
                    <a:gd name="T55" fmla="*/ 0 h 374"/>
                    <a:gd name="T56" fmla="*/ 730 w 730"/>
                    <a:gd name="T57" fmla="*/ 374 h 3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0" h="374">
                      <a:moveTo>
                        <a:pt x="0" y="365"/>
                      </a:moveTo>
                      <a:lnTo>
                        <a:pt x="0" y="374"/>
                      </a:lnTo>
                      <a:lnTo>
                        <a:pt x="9" y="374"/>
                      </a:lnTo>
                      <a:lnTo>
                        <a:pt x="720" y="374"/>
                      </a:lnTo>
                      <a:lnTo>
                        <a:pt x="730" y="374"/>
                      </a:lnTo>
                      <a:lnTo>
                        <a:pt x="730" y="365"/>
                      </a:lnTo>
                      <a:lnTo>
                        <a:pt x="730" y="9"/>
                      </a:lnTo>
                      <a:lnTo>
                        <a:pt x="730" y="0"/>
                      </a:lnTo>
                      <a:lnTo>
                        <a:pt x="720" y="0"/>
                      </a:lnTo>
                      <a:lnTo>
                        <a:pt x="9" y="0"/>
                      </a:lnTo>
                      <a:lnTo>
                        <a:pt x="0" y="0"/>
                      </a:lnTo>
                      <a:lnTo>
                        <a:pt x="0" y="9"/>
                      </a:lnTo>
                      <a:lnTo>
                        <a:pt x="0" y="365"/>
                      </a:lnTo>
                      <a:close/>
                      <a:moveTo>
                        <a:pt x="19" y="19"/>
                      </a:moveTo>
                      <a:lnTo>
                        <a:pt x="710" y="19"/>
                      </a:lnTo>
                      <a:lnTo>
                        <a:pt x="710" y="355"/>
                      </a:lnTo>
                      <a:lnTo>
                        <a:pt x="19" y="355"/>
                      </a:lnTo>
                      <a:lnTo>
                        <a:pt x="19" y="19"/>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347" name="Rectangle 163"/>
                <p:cNvSpPr>
                  <a:spLocks noChangeArrowheads="1"/>
                </p:cNvSpPr>
                <p:nvPr/>
              </p:nvSpPr>
              <p:spPr bwMode="auto">
                <a:xfrm>
                  <a:off x="1678" y="3262"/>
                  <a:ext cx="366" cy="188"/>
                </a:xfrm>
                <a:prstGeom prst="rect">
                  <a:avLst/>
                </a:prstGeom>
                <a:solidFill>
                  <a:srgbClr val="000000"/>
                </a:solidFill>
                <a:ln w="9525">
                  <a:noFill/>
                  <a:miter lim="800000"/>
                  <a:headEnd/>
                  <a:tailEnd/>
                </a:ln>
              </p:spPr>
              <p:txBody>
                <a:bodyPr/>
                <a:lstStyle/>
                <a:p>
                  <a:endParaRPr lang="en-US"/>
                </a:p>
              </p:txBody>
            </p:sp>
          </p:grpSp>
          <p:sp>
            <p:nvSpPr>
              <p:cNvPr id="42342" name="Rectangle 165"/>
              <p:cNvSpPr>
                <a:spLocks noChangeArrowheads="1"/>
              </p:cNvSpPr>
              <p:nvPr/>
            </p:nvSpPr>
            <p:spPr bwMode="auto">
              <a:xfrm>
                <a:off x="1683" y="3248"/>
                <a:ext cx="356" cy="178"/>
              </a:xfrm>
              <a:prstGeom prst="rect">
                <a:avLst/>
              </a:prstGeom>
              <a:solidFill>
                <a:srgbClr val="69A020"/>
              </a:solidFill>
              <a:ln w="15875">
                <a:solidFill>
                  <a:srgbClr val="404040"/>
                </a:solidFill>
                <a:miter lim="800000"/>
                <a:headEnd/>
                <a:tailEnd/>
              </a:ln>
            </p:spPr>
            <p:txBody>
              <a:bodyPr/>
              <a:lstStyle/>
              <a:p>
                <a:endParaRPr lang="en-US"/>
              </a:p>
            </p:txBody>
          </p:sp>
        </p:grpSp>
        <p:sp>
          <p:nvSpPr>
            <p:cNvPr id="42063" name="Rectangle 167"/>
            <p:cNvSpPr>
              <a:spLocks noChangeArrowheads="1"/>
            </p:cNvSpPr>
            <p:nvPr/>
          </p:nvSpPr>
          <p:spPr bwMode="auto">
            <a:xfrm>
              <a:off x="1774" y="3265"/>
              <a:ext cx="226" cy="89"/>
            </a:xfrm>
            <a:prstGeom prst="rect">
              <a:avLst/>
            </a:prstGeom>
            <a:noFill/>
            <a:ln w="9525">
              <a:noFill/>
              <a:miter lim="800000"/>
              <a:headEnd/>
              <a:tailEnd/>
            </a:ln>
          </p:spPr>
          <p:txBody>
            <a:bodyPr wrap="none" lIns="0" tIns="0" rIns="0" bIns="0">
              <a:spAutoFit/>
            </a:bodyPr>
            <a:lstStyle/>
            <a:p>
              <a:r>
                <a:rPr lang="en-US" sz="800" b="1">
                  <a:solidFill>
                    <a:srgbClr val="000000"/>
                  </a:solidFill>
                </a:rPr>
                <a:t>Pump </a:t>
              </a:r>
              <a:endParaRPr lang="en-US"/>
            </a:p>
          </p:txBody>
        </p:sp>
        <p:sp>
          <p:nvSpPr>
            <p:cNvPr id="42064" name="Rectangle 168"/>
            <p:cNvSpPr>
              <a:spLocks noChangeArrowheads="1"/>
            </p:cNvSpPr>
            <p:nvPr/>
          </p:nvSpPr>
          <p:spPr bwMode="auto">
            <a:xfrm>
              <a:off x="1772" y="3262"/>
              <a:ext cx="226" cy="89"/>
            </a:xfrm>
            <a:prstGeom prst="rect">
              <a:avLst/>
            </a:prstGeom>
            <a:noFill/>
            <a:ln w="9525">
              <a:noFill/>
              <a:miter lim="800000"/>
              <a:headEnd/>
              <a:tailEnd/>
            </a:ln>
          </p:spPr>
          <p:txBody>
            <a:bodyPr wrap="none" lIns="0" tIns="0" rIns="0" bIns="0">
              <a:spAutoFit/>
            </a:bodyPr>
            <a:lstStyle/>
            <a:p>
              <a:r>
                <a:rPr lang="en-US" sz="800" b="1">
                  <a:solidFill>
                    <a:srgbClr val="FFFFFF"/>
                  </a:solidFill>
                </a:rPr>
                <a:t>Pump </a:t>
              </a:r>
              <a:endParaRPr lang="en-US"/>
            </a:p>
          </p:txBody>
        </p:sp>
        <p:sp>
          <p:nvSpPr>
            <p:cNvPr id="42065" name="Rectangle 169"/>
            <p:cNvSpPr>
              <a:spLocks noChangeArrowheads="1"/>
            </p:cNvSpPr>
            <p:nvPr/>
          </p:nvSpPr>
          <p:spPr bwMode="auto">
            <a:xfrm>
              <a:off x="1772" y="3342"/>
              <a:ext cx="212" cy="89"/>
            </a:xfrm>
            <a:prstGeom prst="rect">
              <a:avLst/>
            </a:prstGeom>
            <a:noFill/>
            <a:ln w="9525">
              <a:noFill/>
              <a:miter lim="800000"/>
              <a:headEnd/>
              <a:tailEnd/>
            </a:ln>
          </p:spPr>
          <p:txBody>
            <a:bodyPr wrap="none" lIns="0" tIns="0" rIns="0" bIns="0">
              <a:spAutoFit/>
            </a:bodyPr>
            <a:lstStyle/>
            <a:p>
              <a:r>
                <a:rPr lang="en-US" sz="800" b="1">
                  <a:solidFill>
                    <a:srgbClr val="000000"/>
                  </a:solidFill>
                </a:rPr>
                <a:t>motor</a:t>
              </a:r>
              <a:endParaRPr lang="en-US"/>
            </a:p>
          </p:txBody>
        </p:sp>
        <p:sp>
          <p:nvSpPr>
            <p:cNvPr id="42066" name="Rectangle 170"/>
            <p:cNvSpPr>
              <a:spLocks noChangeArrowheads="1"/>
            </p:cNvSpPr>
            <p:nvPr/>
          </p:nvSpPr>
          <p:spPr bwMode="auto">
            <a:xfrm>
              <a:off x="1770" y="3339"/>
              <a:ext cx="212" cy="89"/>
            </a:xfrm>
            <a:prstGeom prst="rect">
              <a:avLst/>
            </a:prstGeom>
            <a:noFill/>
            <a:ln w="9525">
              <a:noFill/>
              <a:miter lim="800000"/>
              <a:headEnd/>
              <a:tailEnd/>
            </a:ln>
          </p:spPr>
          <p:txBody>
            <a:bodyPr wrap="none" lIns="0" tIns="0" rIns="0" bIns="0">
              <a:spAutoFit/>
            </a:bodyPr>
            <a:lstStyle/>
            <a:p>
              <a:r>
                <a:rPr lang="en-US" sz="800" b="1">
                  <a:solidFill>
                    <a:srgbClr val="FFFFFF"/>
                  </a:solidFill>
                </a:rPr>
                <a:t>motor</a:t>
              </a:r>
              <a:endParaRPr lang="en-US"/>
            </a:p>
          </p:txBody>
        </p:sp>
        <p:sp>
          <p:nvSpPr>
            <p:cNvPr id="42067" name="Rectangle 171"/>
            <p:cNvSpPr>
              <a:spLocks noChangeArrowheads="1"/>
            </p:cNvSpPr>
            <p:nvPr/>
          </p:nvSpPr>
          <p:spPr bwMode="auto">
            <a:xfrm>
              <a:off x="1775" y="3498"/>
              <a:ext cx="204" cy="89"/>
            </a:xfrm>
            <a:prstGeom prst="rect">
              <a:avLst/>
            </a:prstGeom>
            <a:noFill/>
            <a:ln w="9525">
              <a:noFill/>
              <a:miter lim="800000"/>
              <a:headEnd/>
              <a:tailEnd/>
            </a:ln>
          </p:spPr>
          <p:txBody>
            <a:bodyPr wrap="none" lIns="0" tIns="0" rIns="0" bIns="0">
              <a:spAutoFit/>
            </a:bodyPr>
            <a:lstStyle/>
            <a:p>
              <a:r>
                <a:rPr lang="en-US" sz="800" b="1">
                  <a:solidFill>
                    <a:srgbClr val="000000"/>
                  </a:solidFill>
                </a:rPr>
                <a:t>Bleed</a:t>
              </a:r>
              <a:endParaRPr lang="en-US"/>
            </a:p>
          </p:txBody>
        </p:sp>
        <p:sp>
          <p:nvSpPr>
            <p:cNvPr id="42068" name="Rectangle 172"/>
            <p:cNvSpPr>
              <a:spLocks noChangeArrowheads="1"/>
            </p:cNvSpPr>
            <p:nvPr/>
          </p:nvSpPr>
          <p:spPr bwMode="auto">
            <a:xfrm>
              <a:off x="1783" y="3575"/>
              <a:ext cx="187" cy="89"/>
            </a:xfrm>
            <a:prstGeom prst="rect">
              <a:avLst/>
            </a:prstGeom>
            <a:noFill/>
            <a:ln w="9525">
              <a:noFill/>
              <a:miter lim="800000"/>
              <a:headEnd/>
              <a:tailEnd/>
            </a:ln>
          </p:spPr>
          <p:txBody>
            <a:bodyPr wrap="none" lIns="0" tIns="0" rIns="0" bIns="0">
              <a:spAutoFit/>
            </a:bodyPr>
            <a:lstStyle/>
            <a:p>
              <a:r>
                <a:rPr lang="en-US" sz="800" b="1">
                  <a:solidFill>
                    <a:srgbClr val="000000"/>
                  </a:solidFill>
                </a:rPr>
                <a:t>valve</a:t>
              </a:r>
              <a:endParaRPr lang="en-US"/>
            </a:p>
          </p:txBody>
        </p:sp>
        <p:grpSp>
          <p:nvGrpSpPr>
            <p:cNvPr id="42069" name="Group 185"/>
            <p:cNvGrpSpPr>
              <a:grpSpLocks/>
            </p:cNvGrpSpPr>
            <p:nvPr/>
          </p:nvGrpSpPr>
          <p:grpSpPr bwMode="auto">
            <a:xfrm>
              <a:off x="1679" y="3464"/>
              <a:ext cx="367" cy="203"/>
              <a:chOff x="1679" y="3464"/>
              <a:chExt cx="367" cy="203"/>
            </a:xfrm>
          </p:grpSpPr>
          <p:grpSp>
            <p:nvGrpSpPr>
              <p:cNvPr id="42328" name="Group 177"/>
              <p:cNvGrpSpPr>
                <a:grpSpLocks/>
              </p:cNvGrpSpPr>
              <p:nvPr/>
            </p:nvGrpSpPr>
            <p:grpSpPr bwMode="auto">
              <a:xfrm>
                <a:off x="1684" y="3483"/>
                <a:ext cx="357" cy="179"/>
                <a:chOff x="1684" y="3483"/>
                <a:chExt cx="357" cy="179"/>
              </a:xfrm>
            </p:grpSpPr>
            <p:sp>
              <p:nvSpPr>
                <p:cNvPr id="42336" name="Rectangle 173"/>
                <p:cNvSpPr>
                  <a:spLocks noChangeArrowheads="1"/>
                </p:cNvSpPr>
                <p:nvPr/>
              </p:nvSpPr>
              <p:spPr bwMode="auto">
                <a:xfrm>
                  <a:off x="1684" y="3483"/>
                  <a:ext cx="356" cy="178"/>
                </a:xfrm>
                <a:prstGeom prst="rect">
                  <a:avLst/>
                </a:prstGeom>
                <a:solidFill>
                  <a:srgbClr val="000000"/>
                </a:solidFill>
                <a:ln w="9525">
                  <a:noFill/>
                  <a:miter lim="800000"/>
                  <a:headEnd/>
                  <a:tailEnd/>
                </a:ln>
              </p:spPr>
              <p:txBody>
                <a:bodyPr/>
                <a:lstStyle/>
                <a:p>
                  <a:endParaRPr lang="en-US"/>
                </a:p>
              </p:txBody>
            </p:sp>
            <p:sp>
              <p:nvSpPr>
                <p:cNvPr id="42337" name="Rectangle 174"/>
                <p:cNvSpPr>
                  <a:spLocks noChangeArrowheads="1"/>
                </p:cNvSpPr>
                <p:nvPr/>
              </p:nvSpPr>
              <p:spPr bwMode="auto">
                <a:xfrm>
                  <a:off x="1684" y="3483"/>
                  <a:ext cx="356" cy="178"/>
                </a:xfrm>
                <a:prstGeom prst="rect">
                  <a:avLst/>
                </a:prstGeom>
                <a:solidFill>
                  <a:srgbClr val="000000"/>
                </a:solidFill>
                <a:ln w="0">
                  <a:solidFill>
                    <a:srgbClr val="FFFFFF"/>
                  </a:solidFill>
                  <a:miter lim="800000"/>
                  <a:headEnd/>
                  <a:tailEnd/>
                </a:ln>
              </p:spPr>
              <p:txBody>
                <a:bodyPr/>
                <a:lstStyle/>
                <a:p>
                  <a:endParaRPr lang="en-US"/>
                </a:p>
              </p:txBody>
            </p:sp>
            <p:sp>
              <p:nvSpPr>
                <p:cNvPr id="42338" name="Rectangle 175"/>
                <p:cNvSpPr>
                  <a:spLocks noChangeArrowheads="1"/>
                </p:cNvSpPr>
                <p:nvPr/>
              </p:nvSpPr>
              <p:spPr bwMode="auto">
                <a:xfrm>
                  <a:off x="1684" y="3483"/>
                  <a:ext cx="357" cy="179"/>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39" name="Rectangle 176"/>
                <p:cNvSpPr>
                  <a:spLocks noChangeArrowheads="1"/>
                </p:cNvSpPr>
                <p:nvPr/>
              </p:nvSpPr>
              <p:spPr bwMode="auto">
                <a:xfrm>
                  <a:off x="1684" y="3483"/>
                  <a:ext cx="356" cy="178"/>
                </a:xfrm>
                <a:prstGeom prst="rect">
                  <a:avLst/>
                </a:prstGeom>
                <a:solidFill>
                  <a:srgbClr val="000000"/>
                </a:solidFill>
                <a:ln w="9525">
                  <a:noFill/>
                  <a:miter lim="800000"/>
                  <a:headEnd/>
                  <a:tailEnd/>
                </a:ln>
              </p:spPr>
              <p:txBody>
                <a:bodyPr/>
                <a:lstStyle/>
                <a:p>
                  <a:endParaRPr lang="en-US"/>
                </a:p>
              </p:txBody>
            </p:sp>
          </p:grpSp>
          <p:grpSp>
            <p:nvGrpSpPr>
              <p:cNvPr id="42329" name="Group 183"/>
              <p:cNvGrpSpPr>
                <a:grpSpLocks/>
              </p:cNvGrpSpPr>
              <p:nvPr/>
            </p:nvGrpSpPr>
            <p:grpSpPr bwMode="auto">
              <a:xfrm>
                <a:off x="1679" y="3478"/>
                <a:ext cx="367" cy="189"/>
                <a:chOff x="1679" y="3478"/>
                <a:chExt cx="367" cy="189"/>
              </a:xfrm>
            </p:grpSpPr>
            <p:sp>
              <p:nvSpPr>
                <p:cNvPr id="42331" name="Rectangle 178"/>
                <p:cNvSpPr>
                  <a:spLocks noChangeArrowheads="1"/>
                </p:cNvSpPr>
                <p:nvPr/>
              </p:nvSpPr>
              <p:spPr bwMode="auto">
                <a:xfrm>
                  <a:off x="1679" y="3478"/>
                  <a:ext cx="367" cy="189"/>
                </a:xfrm>
                <a:prstGeom prst="rect">
                  <a:avLst/>
                </a:prstGeom>
                <a:solidFill>
                  <a:srgbClr val="000000"/>
                </a:solidFill>
                <a:ln w="9525">
                  <a:noFill/>
                  <a:miter lim="800000"/>
                  <a:headEnd/>
                  <a:tailEnd/>
                </a:ln>
              </p:spPr>
              <p:txBody>
                <a:bodyPr/>
                <a:lstStyle/>
                <a:p>
                  <a:endParaRPr lang="en-US"/>
                </a:p>
              </p:txBody>
            </p:sp>
            <p:sp>
              <p:nvSpPr>
                <p:cNvPr id="42332" name="Freeform 179"/>
                <p:cNvSpPr>
                  <a:spLocks/>
                </p:cNvSpPr>
                <p:nvPr/>
              </p:nvSpPr>
              <p:spPr bwMode="auto">
                <a:xfrm>
                  <a:off x="1679" y="3478"/>
                  <a:ext cx="366" cy="188"/>
                </a:xfrm>
                <a:custGeom>
                  <a:avLst/>
                  <a:gdLst>
                    <a:gd name="T0" fmla="*/ 0 w 732"/>
                    <a:gd name="T1" fmla="*/ 183 h 375"/>
                    <a:gd name="T2" fmla="*/ 0 w 732"/>
                    <a:gd name="T3" fmla="*/ 188 h 375"/>
                    <a:gd name="T4" fmla="*/ 5 w 732"/>
                    <a:gd name="T5" fmla="*/ 188 h 375"/>
                    <a:gd name="T6" fmla="*/ 361 w 732"/>
                    <a:gd name="T7" fmla="*/ 188 h 375"/>
                    <a:gd name="T8" fmla="*/ 366 w 732"/>
                    <a:gd name="T9" fmla="*/ 188 h 375"/>
                    <a:gd name="T10" fmla="*/ 366 w 732"/>
                    <a:gd name="T11" fmla="*/ 183 h 375"/>
                    <a:gd name="T12" fmla="*/ 366 w 732"/>
                    <a:gd name="T13" fmla="*/ 5 h 375"/>
                    <a:gd name="T14" fmla="*/ 366 w 732"/>
                    <a:gd name="T15" fmla="*/ 0 h 375"/>
                    <a:gd name="T16" fmla="*/ 361 w 732"/>
                    <a:gd name="T17" fmla="*/ 0 h 375"/>
                    <a:gd name="T18" fmla="*/ 5 w 732"/>
                    <a:gd name="T19" fmla="*/ 0 h 375"/>
                    <a:gd name="T20" fmla="*/ 0 w 732"/>
                    <a:gd name="T21" fmla="*/ 0 h 375"/>
                    <a:gd name="T22" fmla="*/ 0 w 732"/>
                    <a:gd name="T23" fmla="*/ 5 h 375"/>
                    <a:gd name="T24" fmla="*/ 0 w 732"/>
                    <a:gd name="T25" fmla="*/ 183 h 3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75"/>
                    <a:gd name="T41" fmla="*/ 732 w 732"/>
                    <a:gd name="T42" fmla="*/ 375 h 3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75">
                      <a:moveTo>
                        <a:pt x="0" y="365"/>
                      </a:moveTo>
                      <a:lnTo>
                        <a:pt x="0" y="375"/>
                      </a:lnTo>
                      <a:lnTo>
                        <a:pt x="10" y="375"/>
                      </a:lnTo>
                      <a:lnTo>
                        <a:pt x="722" y="375"/>
                      </a:lnTo>
                      <a:lnTo>
                        <a:pt x="732" y="375"/>
                      </a:lnTo>
                      <a:lnTo>
                        <a:pt x="732" y="365"/>
                      </a:lnTo>
                      <a:lnTo>
                        <a:pt x="732" y="10"/>
                      </a:lnTo>
                      <a:lnTo>
                        <a:pt x="732" y="0"/>
                      </a:lnTo>
                      <a:lnTo>
                        <a:pt x="722" y="0"/>
                      </a:lnTo>
                      <a:lnTo>
                        <a:pt x="10" y="0"/>
                      </a:lnTo>
                      <a:lnTo>
                        <a:pt x="0" y="0"/>
                      </a:lnTo>
                      <a:lnTo>
                        <a:pt x="0" y="10"/>
                      </a:lnTo>
                      <a:lnTo>
                        <a:pt x="0" y="365"/>
                      </a:lnTo>
                      <a:close/>
                    </a:path>
                  </a:pathLst>
                </a:custGeom>
                <a:solidFill>
                  <a:srgbClr val="000000"/>
                </a:solidFill>
                <a:ln w="0">
                  <a:solidFill>
                    <a:srgbClr val="FFFFFF"/>
                  </a:solidFill>
                  <a:prstDash val="solid"/>
                  <a:round/>
                  <a:headEnd/>
                  <a:tailEnd/>
                </a:ln>
              </p:spPr>
              <p:txBody>
                <a:bodyPr/>
                <a:lstStyle/>
                <a:p>
                  <a:endParaRPr lang="en-US"/>
                </a:p>
              </p:txBody>
            </p:sp>
            <p:sp>
              <p:nvSpPr>
                <p:cNvPr id="42333" name="Rectangle 180"/>
                <p:cNvSpPr>
                  <a:spLocks noChangeArrowheads="1"/>
                </p:cNvSpPr>
                <p:nvPr/>
              </p:nvSpPr>
              <p:spPr bwMode="auto">
                <a:xfrm>
                  <a:off x="1689" y="3488"/>
                  <a:ext cx="346" cy="168"/>
                </a:xfrm>
                <a:prstGeom prst="rect">
                  <a:avLst/>
                </a:prstGeom>
                <a:solidFill>
                  <a:srgbClr val="000000"/>
                </a:solidFill>
                <a:ln w="0">
                  <a:solidFill>
                    <a:srgbClr val="FFFFFF"/>
                  </a:solidFill>
                  <a:miter lim="800000"/>
                  <a:headEnd/>
                  <a:tailEnd/>
                </a:ln>
              </p:spPr>
              <p:txBody>
                <a:bodyPr/>
                <a:lstStyle/>
                <a:p>
                  <a:endParaRPr lang="en-US"/>
                </a:p>
              </p:txBody>
            </p:sp>
            <p:sp>
              <p:nvSpPr>
                <p:cNvPr id="42334" name="Freeform 181"/>
                <p:cNvSpPr>
                  <a:spLocks noEditPoints="1"/>
                </p:cNvSpPr>
                <p:nvPr/>
              </p:nvSpPr>
              <p:spPr bwMode="auto">
                <a:xfrm>
                  <a:off x="1679" y="3478"/>
                  <a:ext cx="366" cy="188"/>
                </a:xfrm>
                <a:custGeom>
                  <a:avLst/>
                  <a:gdLst>
                    <a:gd name="T0" fmla="*/ 0 w 732"/>
                    <a:gd name="T1" fmla="*/ 183 h 375"/>
                    <a:gd name="T2" fmla="*/ 0 w 732"/>
                    <a:gd name="T3" fmla="*/ 188 h 375"/>
                    <a:gd name="T4" fmla="*/ 5 w 732"/>
                    <a:gd name="T5" fmla="*/ 188 h 375"/>
                    <a:gd name="T6" fmla="*/ 361 w 732"/>
                    <a:gd name="T7" fmla="*/ 188 h 375"/>
                    <a:gd name="T8" fmla="*/ 366 w 732"/>
                    <a:gd name="T9" fmla="*/ 188 h 375"/>
                    <a:gd name="T10" fmla="*/ 366 w 732"/>
                    <a:gd name="T11" fmla="*/ 183 h 375"/>
                    <a:gd name="T12" fmla="*/ 366 w 732"/>
                    <a:gd name="T13" fmla="*/ 5 h 375"/>
                    <a:gd name="T14" fmla="*/ 366 w 732"/>
                    <a:gd name="T15" fmla="*/ 0 h 375"/>
                    <a:gd name="T16" fmla="*/ 361 w 732"/>
                    <a:gd name="T17" fmla="*/ 0 h 375"/>
                    <a:gd name="T18" fmla="*/ 5 w 732"/>
                    <a:gd name="T19" fmla="*/ 0 h 375"/>
                    <a:gd name="T20" fmla="*/ 0 w 732"/>
                    <a:gd name="T21" fmla="*/ 0 h 375"/>
                    <a:gd name="T22" fmla="*/ 0 w 732"/>
                    <a:gd name="T23" fmla="*/ 5 h 375"/>
                    <a:gd name="T24" fmla="*/ 0 w 732"/>
                    <a:gd name="T25" fmla="*/ 183 h 375"/>
                    <a:gd name="T26" fmla="*/ 10 w 732"/>
                    <a:gd name="T27" fmla="*/ 10 h 375"/>
                    <a:gd name="T28" fmla="*/ 357 w 732"/>
                    <a:gd name="T29" fmla="*/ 10 h 375"/>
                    <a:gd name="T30" fmla="*/ 357 w 732"/>
                    <a:gd name="T31" fmla="*/ 178 h 375"/>
                    <a:gd name="T32" fmla="*/ 10 w 732"/>
                    <a:gd name="T33" fmla="*/ 178 h 375"/>
                    <a:gd name="T34" fmla="*/ 10 w 732"/>
                    <a:gd name="T35" fmla="*/ 10 h 3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2"/>
                    <a:gd name="T55" fmla="*/ 0 h 375"/>
                    <a:gd name="T56" fmla="*/ 732 w 732"/>
                    <a:gd name="T57" fmla="*/ 375 h 3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2" h="375">
                      <a:moveTo>
                        <a:pt x="0" y="365"/>
                      </a:moveTo>
                      <a:lnTo>
                        <a:pt x="0" y="375"/>
                      </a:lnTo>
                      <a:lnTo>
                        <a:pt x="10" y="375"/>
                      </a:lnTo>
                      <a:lnTo>
                        <a:pt x="722" y="375"/>
                      </a:lnTo>
                      <a:lnTo>
                        <a:pt x="732" y="375"/>
                      </a:lnTo>
                      <a:lnTo>
                        <a:pt x="732" y="365"/>
                      </a:lnTo>
                      <a:lnTo>
                        <a:pt x="732" y="10"/>
                      </a:lnTo>
                      <a:lnTo>
                        <a:pt x="732" y="0"/>
                      </a:lnTo>
                      <a:lnTo>
                        <a:pt x="722" y="0"/>
                      </a:lnTo>
                      <a:lnTo>
                        <a:pt x="10" y="0"/>
                      </a:lnTo>
                      <a:lnTo>
                        <a:pt x="0" y="0"/>
                      </a:lnTo>
                      <a:lnTo>
                        <a:pt x="0" y="10"/>
                      </a:lnTo>
                      <a:lnTo>
                        <a:pt x="0" y="365"/>
                      </a:lnTo>
                      <a:close/>
                      <a:moveTo>
                        <a:pt x="19" y="19"/>
                      </a:moveTo>
                      <a:lnTo>
                        <a:pt x="713" y="19"/>
                      </a:lnTo>
                      <a:lnTo>
                        <a:pt x="713" y="355"/>
                      </a:lnTo>
                      <a:lnTo>
                        <a:pt x="19" y="355"/>
                      </a:lnTo>
                      <a:lnTo>
                        <a:pt x="19" y="19"/>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335" name="Rectangle 182"/>
                <p:cNvSpPr>
                  <a:spLocks noChangeArrowheads="1"/>
                </p:cNvSpPr>
                <p:nvPr/>
              </p:nvSpPr>
              <p:spPr bwMode="auto">
                <a:xfrm>
                  <a:off x="1679" y="3478"/>
                  <a:ext cx="367" cy="189"/>
                </a:xfrm>
                <a:prstGeom prst="rect">
                  <a:avLst/>
                </a:prstGeom>
                <a:solidFill>
                  <a:srgbClr val="000000"/>
                </a:solidFill>
                <a:ln w="9525">
                  <a:noFill/>
                  <a:miter lim="800000"/>
                  <a:headEnd/>
                  <a:tailEnd/>
                </a:ln>
              </p:spPr>
              <p:txBody>
                <a:bodyPr/>
                <a:lstStyle/>
                <a:p>
                  <a:endParaRPr lang="en-US"/>
                </a:p>
              </p:txBody>
            </p:sp>
          </p:grpSp>
          <p:sp>
            <p:nvSpPr>
              <p:cNvPr id="42330" name="Rectangle 184"/>
              <p:cNvSpPr>
                <a:spLocks noChangeArrowheads="1"/>
              </p:cNvSpPr>
              <p:nvPr/>
            </p:nvSpPr>
            <p:spPr bwMode="auto">
              <a:xfrm>
                <a:off x="1684" y="3464"/>
                <a:ext cx="357" cy="179"/>
              </a:xfrm>
              <a:prstGeom prst="rect">
                <a:avLst/>
              </a:prstGeom>
              <a:solidFill>
                <a:srgbClr val="69A020"/>
              </a:solidFill>
              <a:ln w="15875">
                <a:solidFill>
                  <a:srgbClr val="404040"/>
                </a:solidFill>
                <a:miter lim="800000"/>
                <a:headEnd/>
                <a:tailEnd/>
              </a:ln>
            </p:spPr>
            <p:txBody>
              <a:bodyPr/>
              <a:lstStyle/>
              <a:p>
                <a:endParaRPr lang="en-US"/>
              </a:p>
            </p:txBody>
          </p:sp>
        </p:grpSp>
        <p:sp>
          <p:nvSpPr>
            <p:cNvPr id="42070" name="Rectangle 186"/>
            <p:cNvSpPr>
              <a:spLocks noChangeArrowheads="1"/>
            </p:cNvSpPr>
            <p:nvPr/>
          </p:nvSpPr>
          <p:spPr bwMode="auto">
            <a:xfrm>
              <a:off x="1778" y="3481"/>
              <a:ext cx="204" cy="89"/>
            </a:xfrm>
            <a:prstGeom prst="rect">
              <a:avLst/>
            </a:prstGeom>
            <a:noFill/>
            <a:ln w="9525">
              <a:noFill/>
              <a:miter lim="800000"/>
              <a:headEnd/>
              <a:tailEnd/>
            </a:ln>
          </p:spPr>
          <p:txBody>
            <a:bodyPr wrap="none" lIns="0" tIns="0" rIns="0" bIns="0">
              <a:spAutoFit/>
            </a:bodyPr>
            <a:lstStyle/>
            <a:p>
              <a:r>
                <a:rPr lang="en-US" sz="800" b="1">
                  <a:solidFill>
                    <a:srgbClr val="000000"/>
                  </a:solidFill>
                </a:rPr>
                <a:t>Bleed</a:t>
              </a:r>
              <a:endParaRPr lang="en-US"/>
            </a:p>
          </p:txBody>
        </p:sp>
        <p:sp>
          <p:nvSpPr>
            <p:cNvPr id="42071" name="Rectangle 187"/>
            <p:cNvSpPr>
              <a:spLocks noChangeArrowheads="1"/>
            </p:cNvSpPr>
            <p:nvPr/>
          </p:nvSpPr>
          <p:spPr bwMode="auto">
            <a:xfrm>
              <a:off x="1775" y="3479"/>
              <a:ext cx="204" cy="89"/>
            </a:xfrm>
            <a:prstGeom prst="rect">
              <a:avLst/>
            </a:prstGeom>
            <a:noFill/>
            <a:ln w="9525">
              <a:noFill/>
              <a:miter lim="800000"/>
              <a:headEnd/>
              <a:tailEnd/>
            </a:ln>
          </p:spPr>
          <p:txBody>
            <a:bodyPr wrap="none" lIns="0" tIns="0" rIns="0" bIns="0">
              <a:spAutoFit/>
            </a:bodyPr>
            <a:lstStyle/>
            <a:p>
              <a:r>
                <a:rPr lang="en-US" sz="800" b="1">
                  <a:solidFill>
                    <a:srgbClr val="FFFFFF"/>
                  </a:solidFill>
                </a:rPr>
                <a:t>Bleed</a:t>
              </a:r>
              <a:endParaRPr lang="en-US"/>
            </a:p>
          </p:txBody>
        </p:sp>
        <p:sp>
          <p:nvSpPr>
            <p:cNvPr id="42072" name="Rectangle 188"/>
            <p:cNvSpPr>
              <a:spLocks noChangeArrowheads="1"/>
            </p:cNvSpPr>
            <p:nvPr/>
          </p:nvSpPr>
          <p:spPr bwMode="auto">
            <a:xfrm>
              <a:off x="1786" y="3558"/>
              <a:ext cx="187" cy="89"/>
            </a:xfrm>
            <a:prstGeom prst="rect">
              <a:avLst/>
            </a:prstGeom>
            <a:noFill/>
            <a:ln w="9525">
              <a:noFill/>
              <a:miter lim="800000"/>
              <a:headEnd/>
              <a:tailEnd/>
            </a:ln>
          </p:spPr>
          <p:txBody>
            <a:bodyPr wrap="none" lIns="0" tIns="0" rIns="0" bIns="0">
              <a:spAutoFit/>
            </a:bodyPr>
            <a:lstStyle/>
            <a:p>
              <a:r>
                <a:rPr lang="en-US" sz="800" b="1">
                  <a:solidFill>
                    <a:srgbClr val="000000"/>
                  </a:solidFill>
                </a:rPr>
                <a:t>valve</a:t>
              </a:r>
              <a:endParaRPr lang="en-US"/>
            </a:p>
          </p:txBody>
        </p:sp>
        <p:sp>
          <p:nvSpPr>
            <p:cNvPr id="42073" name="Rectangle 189"/>
            <p:cNvSpPr>
              <a:spLocks noChangeArrowheads="1"/>
            </p:cNvSpPr>
            <p:nvPr/>
          </p:nvSpPr>
          <p:spPr bwMode="auto">
            <a:xfrm>
              <a:off x="1783" y="3555"/>
              <a:ext cx="187" cy="89"/>
            </a:xfrm>
            <a:prstGeom prst="rect">
              <a:avLst/>
            </a:prstGeom>
            <a:noFill/>
            <a:ln w="9525">
              <a:noFill/>
              <a:miter lim="800000"/>
              <a:headEnd/>
              <a:tailEnd/>
            </a:ln>
          </p:spPr>
          <p:txBody>
            <a:bodyPr wrap="none" lIns="0" tIns="0" rIns="0" bIns="0">
              <a:spAutoFit/>
            </a:bodyPr>
            <a:lstStyle/>
            <a:p>
              <a:r>
                <a:rPr lang="en-US" sz="800" b="1">
                  <a:solidFill>
                    <a:srgbClr val="FFFFFF"/>
                  </a:solidFill>
                </a:rPr>
                <a:t>valve</a:t>
              </a:r>
              <a:endParaRPr lang="en-US"/>
            </a:p>
          </p:txBody>
        </p:sp>
        <p:sp>
          <p:nvSpPr>
            <p:cNvPr id="42074" name="Rectangle 190"/>
            <p:cNvSpPr>
              <a:spLocks noChangeArrowheads="1"/>
            </p:cNvSpPr>
            <p:nvPr/>
          </p:nvSpPr>
          <p:spPr bwMode="auto">
            <a:xfrm>
              <a:off x="3287" y="1094"/>
              <a:ext cx="529" cy="764"/>
            </a:xfrm>
            <a:prstGeom prst="rect">
              <a:avLst/>
            </a:prstGeom>
            <a:solidFill>
              <a:srgbClr val="3597B8"/>
            </a:solidFill>
            <a:ln w="9525">
              <a:noFill/>
              <a:miter lim="800000"/>
              <a:headEnd/>
              <a:tailEnd/>
            </a:ln>
          </p:spPr>
          <p:txBody>
            <a:bodyPr/>
            <a:lstStyle/>
            <a:p>
              <a:endParaRPr lang="en-US"/>
            </a:p>
          </p:txBody>
        </p:sp>
        <p:sp>
          <p:nvSpPr>
            <p:cNvPr id="42075" name="Rectangle 191"/>
            <p:cNvSpPr>
              <a:spLocks noChangeArrowheads="1"/>
            </p:cNvSpPr>
            <p:nvPr/>
          </p:nvSpPr>
          <p:spPr bwMode="auto">
            <a:xfrm>
              <a:off x="3327" y="1396"/>
              <a:ext cx="449" cy="413"/>
            </a:xfrm>
            <a:prstGeom prst="rect">
              <a:avLst/>
            </a:prstGeom>
            <a:solidFill>
              <a:srgbClr val="F48D93"/>
            </a:solidFill>
            <a:ln w="9525">
              <a:noFill/>
              <a:miter lim="800000"/>
              <a:headEnd/>
              <a:tailEnd/>
            </a:ln>
          </p:spPr>
          <p:txBody>
            <a:bodyPr/>
            <a:lstStyle/>
            <a:p>
              <a:endParaRPr lang="en-US"/>
            </a:p>
          </p:txBody>
        </p:sp>
        <p:sp>
          <p:nvSpPr>
            <p:cNvPr id="42076" name="Rectangle 192"/>
            <p:cNvSpPr>
              <a:spLocks noChangeArrowheads="1"/>
            </p:cNvSpPr>
            <p:nvPr/>
          </p:nvSpPr>
          <p:spPr bwMode="auto">
            <a:xfrm>
              <a:off x="3481" y="1492"/>
              <a:ext cx="175" cy="89"/>
            </a:xfrm>
            <a:prstGeom prst="rect">
              <a:avLst/>
            </a:prstGeom>
            <a:noFill/>
            <a:ln w="9525">
              <a:noFill/>
              <a:miter lim="800000"/>
              <a:headEnd/>
              <a:tailEnd/>
            </a:ln>
          </p:spPr>
          <p:txBody>
            <a:bodyPr wrap="none" lIns="0" tIns="0" rIns="0" bIns="0">
              <a:spAutoFit/>
            </a:bodyPr>
            <a:lstStyle/>
            <a:p>
              <a:r>
                <a:rPr lang="en-US" sz="800" b="1">
                  <a:solidFill>
                    <a:srgbClr val="000000"/>
                  </a:solidFill>
                </a:rPr>
                <a:t>ARM</a:t>
              </a:r>
              <a:endParaRPr lang="en-US"/>
            </a:p>
          </p:txBody>
        </p:sp>
        <p:sp>
          <p:nvSpPr>
            <p:cNvPr id="42077" name="Rectangle 193"/>
            <p:cNvSpPr>
              <a:spLocks noChangeArrowheads="1"/>
            </p:cNvSpPr>
            <p:nvPr/>
          </p:nvSpPr>
          <p:spPr bwMode="auto">
            <a:xfrm>
              <a:off x="3479" y="1489"/>
              <a:ext cx="175" cy="89"/>
            </a:xfrm>
            <a:prstGeom prst="rect">
              <a:avLst/>
            </a:prstGeom>
            <a:noFill/>
            <a:ln w="9525">
              <a:noFill/>
              <a:miter lim="800000"/>
              <a:headEnd/>
              <a:tailEnd/>
            </a:ln>
          </p:spPr>
          <p:txBody>
            <a:bodyPr wrap="none" lIns="0" tIns="0" rIns="0" bIns="0">
              <a:spAutoFit/>
            </a:bodyPr>
            <a:lstStyle/>
            <a:p>
              <a:r>
                <a:rPr lang="en-US" sz="800" b="1">
                  <a:solidFill>
                    <a:srgbClr val="FFFFFF"/>
                  </a:solidFill>
                </a:rPr>
                <a:t>ARM</a:t>
              </a:r>
              <a:endParaRPr lang="en-US"/>
            </a:p>
          </p:txBody>
        </p:sp>
        <p:sp>
          <p:nvSpPr>
            <p:cNvPr id="42078" name="Rectangle 194"/>
            <p:cNvSpPr>
              <a:spLocks noChangeArrowheads="1"/>
            </p:cNvSpPr>
            <p:nvPr/>
          </p:nvSpPr>
          <p:spPr bwMode="auto">
            <a:xfrm>
              <a:off x="3399" y="1568"/>
              <a:ext cx="357" cy="89"/>
            </a:xfrm>
            <a:prstGeom prst="rect">
              <a:avLst/>
            </a:prstGeom>
            <a:noFill/>
            <a:ln w="9525">
              <a:noFill/>
              <a:miter lim="800000"/>
              <a:headEnd/>
              <a:tailEnd/>
            </a:ln>
          </p:spPr>
          <p:txBody>
            <a:bodyPr wrap="none" lIns="0" tIns="0" rIns="0" bIns="0">
              <a:spAutoFit/>
            </a:bodyPr>
            <a:lstStyle/>
            <a:p>
              <a:r>
                <a:rPr lang="en-US" sz="800" b="1">
                  <a:solidFill>
                    <a:srgbClr val="000000"/>
                  </a:solidFill>
                </a:rPr>
                <a:t>Cortex M4 </a:t>
              </a:r>
              <a:endParaRPr lang="en-US"/>
            </a:p>
          </p:txBody>
        </p:sp>
        <p:sp>
          <p:nvSpPr>
            <p:cNvPr id="42079" name="Rectangle 195"/>
            <p:cNvSpPr>
              <a:spLocks noChangeArrowheads="1"/>
            </p:cNvSpPr>
            <p:nvPr/>
          </p:nvSpPr>
          <p:spPr bwMode="auto">
            <a:xfrm>
              <a:off x="3397" y="1566"/>
              <a:ext cx="357" cy="89"/>
            </a:xfrm>
            <a:prstGeom prst="rect">
              <a:avLst/>
            </a:prstGeom>
            <a:noFill/>
            <a:ln w="9525">
              <a:noFill/>
              <a:miter lim="800000"/>
              <a:headEnd/>
              <a:tailEnd/>
            </a:ln>
          </p:spPr>
          <p:txBody>
            <a:bodyPr wrap="none" lIns="0" tIns="0" rIns="0" bIns="0">
              <a:spAutoFit/>
            </a:bodyPr>
            <a:lstStyle/>
            <a:p>
              <a:r>
                <a:rPr lang="en-US" sz="800" b="1">
                  <a:solidFill>
                    <a:srgbClr val="FFFFFF"/>
                  </a:solidFill>
                </a:rPr>
                <a:t>Cortex M4 </a:t>
              </a:r>
              <a:endParaRPr lang="en-US"/>
            </a:p>
          </p:txBody>
        </p:sp>
        <p:sp>
          <p:nvSpPr>
            <p:cNvPr id="42080" name="Rectangle 196"/>
            <p:cNvSpPr>
              <a:spLocks noChangeArrowheads="1"/>
            </p:cNvSpPr>
            <p:nvPr/>
          </p:nvSpPr>
          <p:spPr bwMode="auto">
            <a:xfrm>
              <a:off x="3486" y="1645"/>
              <a:ext cx="166" cy="89"/>
            </a:xfrm>
            <a:prstGeom prst="rect">
              <a:avLst/>
            </a:prstGeom>
            <a:noFill/>
            <a:ln w="9525">
              <a:noFill/>
              <a:miter lim="800000"/>
              <a:headEnd/>
              <a:tailEnd/>
            </a:ln>
          </p:spPr>
          <p:txBody>
            <a:bodyPr wrap="none" lIns="0" tIns="0" rIns="0" bIns="0">
              <a:spAutoFit/>
            </a:bodyPr>
            <a:lstStyle/>
            <a:p>
              <a:r>
                <a:rPr lang="en-US" sz="800" b="1">
                  <a:solidFill>
                    <a:srgbClr val="000000"/>
                  </a:solidFill>
                </a:rPr>
                <a:t>CPU</a:t>
              </a:r>
              <a:endParaRPr lang="en-US"/>
            </a:p>
          </p:txBody>
        </p:sp>
        <p:sp>
          <p:nvSpPr>
            <p:cNvPr id="42081" name="Rectangle 197"/>
            <p:cNvSpPr>
              <a:spLocks noChangeArrowheads="1"/>
            </p:cNvSpPr>
            <p:nvPr/>
          </p:nvSpPr>
          <p:spPr bwMode="auto">
            <a:xfrm>
              <a:off x="3483" y="1643"/>
              <a:ext cx="166" cy="89"/>
            </a:xfrm>
            <a:prstGeom prst="rect">
              <a:avLst/>
            </a:prstGeom>
            <a:noFill/>
            <a:ln w="9525">
              <a:noFill/>
              <a:miter lim="800000"/>
              <a:headEnd/>
              <a:tailEnd/>
            </a:ln>
          </p:spPr>
          <p:txBody>
            <a:bodyPr wrap="none" lIns="0" tIns="0" rIns="0" bIns="0">
              <a:spAutoFit/>
            </a:bodyPr>
            <a:lstStyle/>
            <a:p>
              <a:r>
                <a:rPr lang="en-US" sz="800" b="1">
                  <a:solidFill>
                    <a:srgbClr val="FFFFFF"/>
                  </a:solidFill>
                </a:rPr>
                <a:t>CPU</a:t>
              </a:r>
              <a:endParaRPr lang="en-US"/>
            </a:p>
          </p:txBody>
        </p:sp>
        <p:sp>
          <p:nvSpPr>
            <p:cNvPr id="42082" name="Rectangle 198"/>
            <p:cNvSpPr>
              <a:spLocks noChangeArrowheads="1"/>
            </p:cNvSpPr>
            <p:nvPr/>
          </p:nvSpPr>
          <p:spPr bwMode="auto">
            <a:xfrm>
              <a:off x="3323" y="1119"/>
              <a:ext cx="457" cy="240"/>
            </a:xfrm>
            <a:prstGeom prst="rect">
              <a:avLst/>
            </a:prstGeom>
            <a:solidFill>
              <a:srgbClr val="F48D93"/>
            </a:solidFill>
            <a:ln w="9525">
              <a:noFill/>
              <a:miter lim="800000"/>
              <a:headEnd/>
              <a:tailEnd/>
            </a:ln>
          </p:spPr>
          <p:txBody>
            <a:bodyPr/>
            <a:lstStyle/>
            <a:p>
              <a:endParaRPr lang="en-US"/>
            </a:p>
          </p:txBody>
        </p:sp>
        <p:sp>
          <p:nvSpPr>
            <p:cNvPr id="42083" name="Rectangle 199"/>
            <p:cNvSpPr>
              <a:spLocks noChangeArrowheads="1"/>
            </p:cNvSpPr>
            <p:nvPr/>
          </p:nvSpPr>
          <p:spPr bwMode="auto">
            <a:xfrm>
              <a:off x="3503" y="1167"/>
              <a:ext cx="133" cy="89"/>
            </a:xfrm>
            <a:prstGeom prst="rect">
              <a:avLst/>
            </a:prstGeom>
            <a:noFill/>
            <a:ln w="9525">
              <a:noFill/>
              <a:miter lim="800000"/>
              <a:headEnd/>
              <a:tailEnd/>
            </a:ln>
          </p:spPr>
          <p:txBody>
            <a:bodyPr wrap="none" lIns="0" tIns="0" rIns="0" bIns="0">
              <a:spAutoFit/>
            </a:bodyPr>
            <a:lstStyle/>
            <a:p>
              <a:r>
                <a:rPr lang="en-US" sz="800" b="1">
                  <a:solidFill>
                    <a:srgbClr val="000000"/>
                  </a:solidFill>
                </a:rPr>
                <a:t>SW</a:t>
              </a:r>
              <a:endParaRPr lang="en-US"/>
            </a:p>
          </p:txBody>
        </p:sp>
        <p:sp>
          <p:nvSpPr>
            <p:cNvPr id="42084" name="Rectangle 200"/>
            <p:cNvSpPr>
              <a:spLocks noChangeArrowheads="1"/>
            </p:cNvSpPr>
            <p:nvPr/>
          </p:nvSpPr>
          <p:spPr bwMode="auto">
            <a:xfrm>
              <a:off x="3500" y="1165"/>
              <a:ext cx="133" cy="89"/>
            </a:xfrm>
            <a:prstGeom prst="rect">
              <a:avLst/>
            </a:prstGeom>
            <a:noFill/>
            <a:ln w="9525">
              <a:noFill/>
              <a:miter lim="800000"/>
              <a:headEnd/>
              <a:tailEnd/>
            </a:ln>
          </p:spPr>
          <p:txBody>
            <a:bodyPr wrap="none" lIns="0" tIns="0" rIns="0" bIns="0">
              <a:spAutoFit/>
            </a:bodyPr>
            <a:lstStyle/>
            <a:p>
              <a:r>
                <a:rPr lang="en-US" sz="800" b="1">
                  <a:solidFill>
                    <a:srgbClr val="FFFFFF"/>
                  </a:solidFill>
                </a:rPr>
                <a:t>SW</a:t>
              </a:r>
              <a:endParaRPr lang="en-US"/>
            </a:p>
          </p:txBody>
        </p:sp>
        <p:sp>
          <p:nvSpPr>
            <p:cNvPr id="42085" name="Rectangle 201"/>
            <p:cNvSpPr>
              <a:spLocks noChangeArrowheads="1"/>
            </p:cNvSpPr>
            <p:nvPr/>
          </p:nvSpPr>
          <p:spPr bwMode="auto">
            <a:xfrm>
              <a:off x="3475" y="1244"/>
              <a:ext cx="187" cy="89"/>
            </a:xfrm>
            <a:prstGeom prst="rect">
              <a:avLst/>
            </a:prstGeom>
            <a:noFill/>
            <a:ln w="9525">
              <a:noFill/>
              <a:miter lim="800000"/>
              <a:headEnd/>
              <a:tailEnd/>
            </a:ln>
          </p:spPr>
          <p:txBody>
            <a:bodyPr wrap="none" lIns="0" tIns="0" rIns="0" bIns="0">
              <a:spAutoFit/>
            </a:bodyPr>
            <a:lstStyle/>
            <a:p>
              <a:r>
                <a:rPr lang="en-US" sz="800" b="1">
                  <a:solidFill>
                    <a:srgbClr val="000000"/>
                  </a:solidFill>
                </a:rPr>
                <a:t>Filter</a:t>
              </a:r>
              <a:endParaRPr lang="en-US"/>
            </a:p>
          </p:txBody>
        </p:sp>
        <p:sp>
          <p:nvSpPr>
            <p:cNvPr id="42086" name="Rectangle 202"/>
            <p:cNvSpPr>
              <a:spLocks noChangeArrowheads="1"/>
            </p:cNvSpPr>
            <p:nvPr/>
          </p:nvSpPr>
          <p:spPr bwMode="auto">
            <a:xfrm>
              <a:off x="3473" y="1242"/>
              <a:ext cx="187" cy="89"/>
            </a:xfrm>
            <a:prstGeom prst="rect">
              <a:avLst/>
            </a:prstGeom>
            <a:noFill/>
            <a:ln w="9525">
              <a:noFill/>
              <a:miter lim="800000"/>
              <a:headEnd/>
              <a:tailEnd/>
            </a:ln>
          </p:spPr>
          <p:txBody>
            <a:bodyPr wrap="none" lIns="0" tIns="0" rIns="0" bIns="0">
              <a:spAutoFit/>
            </a:bodyPr>
            <a:lstStyle/>
            <a:p>
              <a:r>
                <a:rPr lang="en-US" sz="800" b="1">
                  <a:solidFill>
                    <a:srgbClr val="FFFFFF"/>
                  </a:solidFill>
                </a:rPr>
                <a:t>Filter</a:t>
              </a:r>
              <a:endParaRPr lang="en-US"/>
            </a:p>
          </p:txBody>
        </p:sp>
        <p:sp>
          <p:nvSpPr>
            <p:cNvPr id="42087" name="Rectangle 203"/>
            <p:cNvSpPr>
              <a:spLocks noChangeArrowheads="1"/>
            </p:cNvSpPr>
            <p:nvPr/>
          </p:nvSpPr>
          <p:spPr bwMode="auto">
            <a:xfrm>
              <a:off x="3287" y="1094"/>
              <a:ext cx="529" cy="764"/>
            </a:xfrm>
            <a:prstGeom prst="rect">
              <a:avLst/>
            </a:prstGeom>
            <a:solidFill>
              <a:srgbClr val="3597B8"/>
            </a:solidFill>
            <a:ln w="9525">
              <a:noFill/>
              <a:miter lim="800000"/>
              <a:headEnd/>
              <a:tailEnd/>
            </a:ln>
          </p:spPr>
          <p:txBody>
            <a:bodyPr/>
            <a:lstStyle/>
            <a:p>
              <a:endParaRPr lang="en-US"/>
            </a:p>
          </p:txBody>
        </p:sp>
        <p:sp>
          <p:nvSpPr>
            <p:cNvPr id="42088" name="Rectangle 204"/>
            <p:cNvSpPr>
              <a:spLocks noChangeArrowheads="1"/>
            </p:cNvSpPr>
            <p:nvPr/>
          </p:nvSpPr>
          <p:spPr bwMode="auto">
            <a:xfrm>
              <a:off x="3327" y="1396"/>
              <a:ext cx="449" cy="413"/>
            </a:xfrm>
            <a:prstGeom prst="rect">
              <a:avLst/>
            </a:prstGeom>
            <a:solidFill>
              <a:srgbClr val="F48D93"/>
            </a:solidFill>
            <a:ln w="9525">
              <a:noFill/>
              <a:miter lim="800000"/>
              <a:headEnd/>
              <a:tailEnd/>
            </a:ln>
          </p:spPr>
          <p:txBody>
            <a:bodyPr/>
            <a:lstStyle/>
            <a:p>
              <a:endParaRPr lang="en-US"/>
            </a:p>
          </p:txBody>
        </p:sp>
        <p:sp>
          <p:nvSpPr>
            <p:cNvPr id="42089" name="Rectangle 205"/>
            <p:cNvSpPr>
              <a:spLocks noChangeArrowheads="1"/>
            </p:cNvSpPr>
            <p:nvPr/>
          </p:nvSpPr>
          <p:spPr bwMode="auto">
            <a:xfrm>
              <a:off x="3481" y="1492"/>
              <a:ext cx="175" cy="89"/>
            </a:xfrm>
            <a:prstGeom prst="rect">
              <a:avLst/>
            </a:prstGeom>
            <a:noFill/>
            <a:ln w="9525">
              <a:noFill/>
              <a:miter lim="800000"/>
              <a:headEnd/>
              <a:tailEnd/>
            </a:ln>
          </p:spPr>
          <p:txBody>
            <a:bodyPr wrap="none" lIns="0" tIns="0" rIns="0" bIns="0">
              <a:spAutoFit/>
            </a:bodyPr>
            <a:lstStyle/>
            <a:p>
              <a:r>
                <a:rPr lang="en-US" sz="800" b="1">
                  <a:solidFill>
                    <a:srgbClr val="000000"/>
                  </a:solidFill>
                </a:rPr>
                <a:t>ARM</a:t>
              </a:r>
              <a:endParaRPr lang="en-US"/>
            </a:p>
          </p:txBody>
        </p:sp>
        <p:sp>
          <p:nvSpPr>
            <p:cNvPr id="42090" name="Rectangle 206"/>
            <p:cNvSpPr>
              <a:spLocks noChangeArrowheads="1"/>
            </p:cNvSpPr>
            <p:nvPr/>
          </p:nvSpPr>
          <p:spPr bwMode="auto">
            <a:xfrm>
              <a:off x="3479" y="1489"/>
              <a:ext cx="175" cy="89"/>
            </a:xfrm>
            <a:prstGeom prst="rect">
              <a:avLst/>
            </a:prstGeom>
            <a:noFill/>
            <a:ln w="9525">
              <a:noFill/>
              <a:miter lim="800000"/>
              <a:headEnd/>
              <a:tailEnd/>
            </a:ln>
          </p:spPr>
          <p:txBody>
            <a:bodyPr wrap="none" lIns="0" tIns="0" rIns="0" bIns="0">
              <a:spAutoFit/>
            </a:bodyPr>
            <a:lstStyle/>
            <a:p>
              <a:r>
                <a:rPr lang="en-US" sz="800" b="1">
                  <a:solidFill>
                    <a:srgbClr val="FFFFFF"/>
                  </a:solidFill>
                </a:rPr>
                <a:t>ARM</a:t>
              </a:r>
              <a:endParaRPr lang="en-US"/>
            </a:p>
          </p:txBody>
        </p:sp>
        <p:sp>
          <p:nvSpPr>
            <p:cNvPr id="42091" name="Rectangle 207"/>
            <p:cNvSpPr>
              <a:spLocks noChangeArrowheads="1"/>
            </p:cNvSpPr>
            <p:nvPr/>
          </p:nvSpPr>
          <p:spPr bwMode="auto">
            <a:xfrm>
              <a:off x="3399" y="1568"/>
              <a:ext cx="357" cy="89"/>
            </a:xfrm>
            <a:prstGeom prst="rect">
              <a:avLst/>
            </a:prstGeom>
            <a:noFill/>
            <a:ln w="9525">
              <a:noFill/>
              <a:miter lim="800000"/>
              <a:headEnd/>
              <a:tailEnd/>
            </a:ln>
          </p:spPr>
          <p:txBody>
            <a:bodyPr wrap="none" lIns="0" tIns="0" rIns="0" bIns="0">
              <a:spAutoFit/>
            </a:bodyPr>
            <a:lstStyle/>
            <a:p>
              <a:r>
                <a:rPr lang="en-US" sz="800" b="1">
                  <a:solidFill>
                    <a:srgbClr val="000000"/>
                  </a:solidFill>
                </a:rPr>
                <a:t>Cortex M4 </a:t>
              </a:r>
              <a:endParaRPr lang="en-US"/>
            </a:p>
          </p:txBody>
        </p:sp>
        <p:sp>
          <p:nvSpPr>
            <p:cNvPr id="42092" name="Rectangle 208"/>
            <p:cNvSpPr>
              <a:spLocks noChangeArrowheads="1"/>
            </p:cNvSpPr>
            <p:nvPr/>
          </p:nvSpPr>
          <p:spPr bwMode="auto">
            <a:xfrm>
              <a:off x="3397" y="1566"/>
              <a:ext cx="357" cy="89"/>
            </a:xfrm>
            <a:prstGeom prst="rect">
              <a:avLst/>
            </a:prstGeom>
            <a:noFill/>
            <a:ln w="9525">
              <a:noFill/>
              <a:miter lim="800000"/>
              <a:headEnd/>
              <a:tailEnd/>
            </a:ln>
          </p:spPr>
          <p:txBody>
            <a:bodyPr wrap="none" lIns="0" tIns="0" rIns="0" bIns="0">
              <a:spAutoFit/>
            </a:bodyPr>
            <a:lstStyle/>
            <a:p>
              <a:r>
                <a:rPr lang="en-US" sz="800" b="1">
                  <a:solidFill>
                    <a:srgbClr val="FFFFFF"/>
                  </a:solidFill>
                </a:rPr>
                <a:t>Cortex M4 </a:t>
              </a:r>
              <a:endParaRPr lang="en-US"/>
            </a:p>
          </p:txBody>
        </p:sp>
        <p:sp>
          <p:nvSpPr>
            <p:cNvPr id="42093" name="Rectangle 209"/>
            <p:cNvSpPr>
              <a:spLocks noChangeArrowheads="1"/>
            </p:cNvSpPr>
            <p:nvPr/>
          </p:nvSpPr>
          <p:spPr bwMode="auto">
            <a:xfrm>
              <a:off x="3486" y="1645"/>
              <a:ext cx="166" cy="89"/>
            </a:xfrm>
            <a:prstGeom prst="rect">
              <a:avLst/>
            </a:prstGeom>
            <a:noFill/>
            <a:ln w="9525">
              <a:noFill/>
              <a:miter lim="800000"/>
              <a:headEnd/>
              <a:tailEnd/>
            </a:ln>
          </p:spPr>
          <p:txBody>
            <a:bodyPr wrap="none" lIns="0" tIns="0" rIns="0" bIns="0">
              <a:spAutoFit/>
            </a:bodyPr>
            <a:lstStyle/>
            <a:p>
              <a:r>
                <a:rPr lang="en-US" sz="800" b="1">
                  <a:solidFill>
                    <a:srgbClr val="000000"/>
                  </a:solidFill>
                </a:rPr>
                <a:t>CPU</a:t>
              </a:r>
              <a:endParaRPr lang="en-US"/>
            </a:p>
          </p:txBody>
        </p:sp>
        <p:sp>
          <p:nvSpPr>
            <p:cNvPr id="42094" name="Rectangle 210"/>
            <p:cNvSpPr>
              <a:spLocks noChangeArrowheads="1"/>
            </p:cNvSpPr>
            <p:nvPr/>
          </p:nvSpPr>
          <p:spPr bwMode="auto">
            <a:xfrm>
              <a:off x="3483" y="1643"/>
              <a:ext cx="166" cy="89"/>
            </a:xfrm>
            <a:prstGeom prst="rect">
              <a:avLst/>
            </a:prstGeom>
            <a:noFill/>
            <a:ln w="9525">
              <a:noFill/>
              <a:miter lim="800000"/>
              <a:headEnd/>
              <a:tailEnd/>
            </a:ln>
          </p:spPr>
          <p:txBody>
            <a:bodyPr wrap="none" lIns="0" tIns="0" rIns="0" bIns="0">
              <a:spAutoFit/>
            </a:bodyPr>
            <a:lstStyle/>
            <a:p>
              <a:r>
                <a:rPr lang="en-US" sz="800" b="1">
                  <a:solidFill>
                    <a:srgbClr val="FFFFFF"/>
                  </a:solidFill>
                </a:rPr>
                <a:t>CPU</a:t>
              </a:r>
              <a:endParaRPr lang="en-US"/>
            </a:p>
          </p:txBody>
        </p:sp>
        <p:sp>
          <p:nvSpPr>
            <p:cNvPr id="42095" name="Rectangle 211"/>
            <p:cNvSpPr>
              <a:spLocks noChangeArrowheads="1"/>
            </p:cNvSpPr>
            <p:nvPr/>
          </p:nvSpPr>
          <p:spPr bwMode="auto">
            <a:xfrm>
              <a:off x="3323" y="1119"/>
              <a:ext cx="457" cy="240"/>
            </a:xfrm>
            <a:prstGeom prst="rect">
              <a:avLst/>
            </a:prstGeom>
            <a:solidFill>
              <a:srgbClr val="F48D93"/>
            </a:solidFill>
            <a:ln w="9525">
              <a:noFill/>
              <a:miter lim="800000"/>
              <a:headEnd/>
              <a:tailEnd/>
            </a:ln>
          </p:spPr>
          <p:txBody>
            <a:bodyPr/>
            <a:lstStyle/>
            <a:p>
              <a:endParaRPr lang="en-US"/>
            </a:p>
          </p:txBody>
        </p:sp>
        <p:sp>
          <p:nvSpPr>
            <p:cNvPr id="42096" name="Rectangle 212"/>
            <p:cNvSpPr>
              <a:spLocks noChangeArrowheads="1"/>
            </p:cNvSpPr>
            <p:nvPr/>
          </p:nvSpPr>
          <p:spPr bwMode="auto">
            <a:xfrm>
              <a:off x="3503" y="1167"/>
              <a:ext cx="133" cy="89"/>
            </a:xfrm>
            <a:prstGeom prst="rect">
              <a:avLst/>
            </a:prstGeom>
            <a:noFill/>
            <a:ln w="9525">
              <a:noFill/>
              <a:miter lim="800000"/>
              <a:headEnd/>
              <a:tailEnd/>
            </a:ln>
          </p:spPr>
          <p:txBody>
            <a:bodyPr wrap="none" lIns="0" tIns="0" rIns="0" bIns="0">
              <a:spAutoFit/>
            </a:bodyPr>
            <a:lstStyle/>
            <a:p>
              <a:r>
                <a:rPr lang="en-US" sz="800" b="1">
                  <a:solidFill>
                    <a:srgbClr val="000000"/>
                  </a:solidFill>
                </a:rPr>
                <a:t>SW</a:t>
              </a:r>
              <a:endParaRPr lang="en-US"/>
            </a:p>
          </p:txBody>
        </p:sp>
        <p:sp>
          <p:nvSpPr>
            <p:cNvPr id="42097" name="Rectangle 213"/>
            <p:cNvSpPr>
              <a:spLocks noChangeArrowheads="1"/>
            </p:cNvSpPr>
            <p:nvPr/>
          </p:nvSpPr>
          <p:spPr bwMode="auto">
            <a:xfrm>
              <a:off x="3500" y="1165"/>
              <a:ext cx="133" cy="89"/>
            </a:xfrm>
            <a:prstGeom prst="rect">
              <a:avLst/>
            </a:prstGeom>
            <a:noFill/>
            <a:ln w="9525">
              <a:noFill/>
              <a:miter lim="800000"/>
              <a:headEnd/>
              <a:tailEnd/>
            </a:ln>
          </p:spPr>
          <p:txBody>
            <a:bodyPr wrap="none" lIns="0" tIns="0" rIns="0" bIns="0">
              <a:spAutoFit/>
            </a:bodyPr>
            <a:lstStyle/>
            <a:p>
              <a:r>
                <a:rPr lang="en-US" sz="800" b="1">
                  <a:solidFill>
                    <a:srgbClr val="FFFFFF"/>
                  </a:solidFill>
                </a:rPr>
                <a:t>SW</a:t>
              </a:r>
              <a:endParaRPr lang="en-US"/>
            </a:p>
          </p:txBody>
        </p:sp>
        <p:sp>
          <p:nvSpPr>
            <p:cNvPr id="42098" name="Rectangle 214"/>
            <p:cNvSpPr>
              <a:spLocks noChangeArrowheads="1"/>
            </p:cNvSpPr>
            <p:nvPr/>
          </p:nvSpPr>
          <p:spPr bwMode="auto">
            <a:xfrm>
              <a:off x="3475" y="1244"/>
              <a:ext cx="187" cy="89"/>
            </a:xfrm>
            <a:prstGeom prst="rect">
              <a:avLst/>
            </a:prstGeom>
            <a:noFill/>
            <a:ln w="9525">
              <a:noFill/>
              <a:miter lim="800000"/>
              <a:headEnd/>
              <a:tailEnd/>
            </a:ln>
          </p:spPr>
          <p:txBody>
            <a:bodyPr wrap="none" lIns="0" tIns="0" rIns="0" bIns="0">
              <a:spAutoFit/>
            </a:bodyPr>
            <a:lstStyle/>
            <a:p>
              <a:r>
                <a:rPr lang="en-US" sz="800" b="1">
                  <a:solidFill>
                    <a:srgbClr val="000000"/>
                  </a:solidFill>
                </a:rPr>
                <a:t>Filter</a:t>
              </a:r>
              <a:endParaRPr lang="en-US"/>
            </a:p>
          </p:txBody>
        </p:sp>
        <p:sp>
          <p:nvSpPr>
            <p:cNvPr id="42099" name="Rectangle 215"/>
            <p:cNvSpPr>
              <a:spLocks noChangeArrowheads="1"/>
            </p:cNvSpPr>
            <p:nvPr/>
          </p:nvSpPr>
          <p:spPr bwMode="auto">
            <a:xfrm>
              <a:off x="3473" y="1242"/>
              <a:ext cx="187" cy="89"/>
            </a:xfrm>
            <a:prstGeom prst="rect">
              <a:avLst/>
            </a:prstGeom>
            <a:noFill/>
            <a:ln w="9525">
              <a:noFill/>
              <a:miter lim="800000"/>
              <a:headEnd/>
              <a:tailEnd/>
            </a:ln>
          </p:spPr>
          <p:txBody>
            <a:bodyPr wrap="none" lIns="0" tIns="0" rIns="0" bIns="0">
              <a:spAutoFit/>
            </a:bodyPr>
            <a:lstStyle/>
            <a:p>
              <a:r>
                <a:rPr lang="en-US" sz="800" b="1">
                  <a:solidFill>
                    <a:srgbClr val="FFFFFF"/>
                  </a:solidFill>
                </a:rPr>
                <a:t>Filter</a:t>
              </a:r>
              <a:endParaRPr lang="en-US"/>
            </a:p>
          </p:txBody>
        </p:sp>
        <p:sp>
          <p:nvSpPr>
            <p:cNvPr id="42100" name="Rectangle 216"/>
            <p:cNvSpPr>
              <a:spLocks noChangeArrowheads="1"/>
            </p:cNvSpPr>
            <p:nvPr/>
          </p:nvSpPr>
          <p:spPr bwMode="auto">
            <a:xfrm>
              <a:off x="901" y="2770"/>
              <a:ext cx="559" cy="223"/>
            </a:xfrm>
            <a:prstGeom prst="rect">
              <a:avLst/>
            </a:prstGeom>
            <a:solidFill>
              <a:srgbClr val="C00000"/>
            </a:solidFill>
            <a:ln w="9525">
              <a:noFill/>
              <a:miter lim="800000"/>
              <a:headEnd/>
              <a:tailEnd/>
            </a:ln>
          </p:spPr>
          <p:txBody>
            <a:bodyPr/>
            <a:lstStyle/>
            <a:p>
              <a:endParaRPr lang="en-US"/>
            </a:p>
          </p:txBody>
        </p:sp>
        <p:sp>
          <p:nvSpPr>
            <p:cNvPr id="42101" name="Rectangle 217"/>
            <p:cNvSpPr>
              <a:spLocks noChangeArrowheads="1"/>
            </p:cNvSpPr>
            <p:nvPr/>
          </p:nvSpPr>
          <p:spPr bwMode="auto">
            <a:xfrm>
              <a:off x="1047" y="2809"/>
              <a:ext cx="303" cy="89"/>
            </a:xfrm>
            <a:prstGeom prst="rect">
              <a:avLst/>
            </a:prstGeom>
            <a:noFill/>
            <a:ln w="9525">
              <a:noFill/>
              <a:miter lim="800000"/>
              <a:headEnd/>
              <a:tailEnd/>
            </a:ln>
          </p:spPr>
          <p:txBody>
            <a:bodyPr wrap="none" lIns="0" tIns="0" rIns="0" bIns="0">
              <a:spAutoFit/>
            </a:bodyPr>
            <a:lstStyle/>
            <a:p>
              <a:r>
                <a:rPr lang="en-US" sz="800" b="1">
                  <a:solidFill>
                    <a:srgbClr val="000000"/>
                  </a:solidFill>
                </a:rPr>
                <a:t>Pressure</a:t>
              </a:r>
              <a:endParaRPr lang="en-US"/>
            </a:p>
          </p:txBody>
        </p:sp>
        <p:sp>
          <p:nvSpPr>
            <p:cNvPr id="42102" name="Rectangle 218"/>
            <p:cNvSpPr>
              <a:spLocks noChangeArrowheads="1"/>
            </p:cNvSpPr>
            <p:nvPr/>
          </p:nvSpPr>
          <p:spPr bwMode="auto">
            <a:xfrm>
              <a:off x="1044" y="2807"/>
              <a:ext cx="303" cy="89"/>
            </a:xfrm>
            <a:prstGeom prst="rect">
              <a:avLst/>
            </a:prstGeom>
            <a:noFill/>
            <a:ln w="9525">
              <a:noFill/>
              <a:miter lim="800000"/>
              <a:headEnd/>
              <a:tailEnd/>
            </a:ln>
          </p:spPr>
          <p:txBody>
            <a:bodyPr wrap="none" lIns="0" tIns="0" rIns="0" bIns="0">
              <a:spAutoFit/>
            </a:bodyPr>
            <a:lstStyle/>
            <a:p>
              <a:r>
                <a:rPr lang="en-US" sz="800" b="1">
                  <a:solidFill>
                    <a:srgbClr val="FFFFFF"/>
                  </a:solidFill>
                </a:rPr>
                <a:t>Pressure</a:t>
              </a:r>
              <a:endParaRPr lang="en-US"/>
            </a:p>
          </p:txBody>
        </p:sp>
        <p:sp>
          <p:nvSpPr>
            <p:cNvPr id="42103" name="Rectangle 219"/>
            <p:cNvSpPr>
              <a:spLocks noChangeArrowheads="1"/>
            </p:cNvSpPr>
            <p:nvPr/>
          </p:nvSpPr>
          <p:spPr bwMode="auto">
            <a:xfrm>
              <a:off x="1075" y="2886"/>
              <a:ext cx="247" cy="89"/>
            </a:xfrm>
            <a:prstGeom prst="rect">
              <a:avLst/>
            </a:prstGeom>
            <a:noFill/>
            <a:ln w="9525">
              <a:noFill/>
              <a:miter lim="800000"/>
              <a:headEnd/>
              <a:tailEnd/>
            </a:ln>
          </p:spPr>
          <p:txBody>
            <a:bodyPr wrap="none" lIns="0" tIns="0" rIns="0" bIns="0">
              <a:spAutoFit/>
            </a:bodyPr>
            <a:lstStyle/>
            <a:p>
              <a:r>
                <a:rPr lang="en-US" sz="800" b="1">
                  <a:solidFill>
                    <a:srgbClr val="000000"/>
                  </a:solidFill>
                </a:rPr>
                <a:t>Sensor</a:t>
              </a:r>
              <a:endParaRPr lang="en-US"/>
            </a:p>
          </p:txBody>
        </p:sp>
        <p:sp>
          <p:nvSpPr>
            <p:cNvPr id="42104" name="Rectangle 220"/>
            <p:cNvSpPr>
              <a:spLocks noChangeArrowheads="1"/>
            </p:cNvSpPr>
            <p:nvPr/>
          </p:nvSpPr>
          <p:spPr bwMode="auto">
            <a:xfrm>
              <a:off x="1072" y="2884"/>
              <a:ext cx="247" cy="89"/>
            </a:xfrm>
            <a:prstGeom prst="rect">
              <a:avLst/>
            </a:prstGeom>
            <a:noFill/>
            <a:ln w="9525">
              <a:noFill/>
              <a:miter lim="800000"/>
              <a:headEnd/>
              <a:tailEnd/>
            </a:ln>
          </p:spPr>
          <p:txBody>
            <a:bodyPr wrap="none" lIns="0" tIns="0" rIns="0" bIns="0">
              <a:spAutoFit/>
            </a:bodyPr>
            <a:lstStyle/>
            <a:p>
              <a:r>
                <a:rPr lang="en-US" sz="800" b="1">
                  <a:solidFill>
                    <a:srgbClr val="FFFFFF"/>
                  </a:solidFill>
                </a:rPr>
                <a:t>Sensor</a:t>
              </a:r>
              <a:endParaRPr lang="en-US"/>
            </a:p>
          </p:txBody>
        </p:sp>
        <p:grpSp>
          <p:nvGrpSpPr>
            <p:cNvPr id="42105" name="Group 223"/>
            <p:cNvGrpSpPr>
              <a:grpSpLocks/>
            </p:cNvGrpSpPr>
            <p:nvPr/>
          </p:nvGrpSpPr>
          <p:grpSpPr bwMode="auto">
            <a:xfrm>
              <a:off x="2308" y="2604"/>
              <a:ext cx="277" cy="751"/>
              <a:chOff x="2308" y="2604"/>
              <a:chExt cx="277" cy="751"/>
            </a:xfrm>
          </p:grpSpPr>
          <p:sp>
            <p:nvSpPr>
              <p:cNvPr id="42326" name="Freeform 221"/>
              <p:cNvSpPr>
                <a:spLocks/>
              </p:cNvSpPr>
              <p:nvPr/>
            </p:nvSpPr>
            <p:spPr bwMode="auto">
              <a:xfrm>
                <a:off x="2308" y="2604"/>
                <a:ext cx="276" cy="726"/>
              </a:xfrm>
              <a:custGeom>
                <a:avLst/>
                <a:gdLst>
                  <a:gd name="T0" fmla="*/ 0 w 552"/>
                  <a:gd name="T1" fmla="*/ 0 h 1450"/>
                  <a:gd name="T2" fmla="*/ 0 w 552"/>
                  <a:gd name="T3" fmla="*/ 726 h 1450"/>
                  <a:gd name="T4" fmla="*/ 276 w 552"/>
                  <a:gd name="T5" fmla="*/ 726 h 1450"/>
                  <a:gd name="T6" fmla="*/ 0 60000 65536"/>
                  <a:gd name="T7" fmla="*/ 0 60000 65536"/>
                  <a:gd name="T8" fmla="*/ 0 60000 65536"/>
                  <a:gd name="T9" fmla="*/ 0 w 552"/>
                  <a:gd name="T10" fmla="*/ 0 h 1450"/>
                  <a:gd name="T11" fmla="*/ 552 w 552"/>
                  <a:gd name="T12" fmla="*/ 1450 h 1450"/>
                </a:gdLst>
                <a:ahLst/>
                <a:cxnLst>
                  <a:cxn ang="T6">
                    <a:pos x="T0" y="T1"/>
                  </a:cxn>
                  <a:cxn ang="T7">
                    <a:pos x="T2" y="T3"/>
                  </a:cxn>
                  <a:cxn ang="T8">
                    <a:pos x="T4" y="T5"/>
                  </a:cxn>
                </a:cxnLst>
                <a:rect l="T9" t="T10" r="T11" b="T12"/>
                <a:pathLst>
                  <a:path w="552" h="1450">
                    <a:moveTo>
                      <a:pt x="0" y="0"/>
                    </a:moveTo>
                    <a:lnTo>
                      <a:pt x="0" y="1450"/>
                    </a:lnTo>
                    <a:lnTo>
                      <a:pt x="552" y="1450"/>
                    </a:lnTo>
                  </a:path>
                </a:pathLst>
              </a:custGeom>
              <a:noFill/>
              <a:ln w="7938">
                <a:solidFill>
                  <a:srgbClr val="3095B7"/>
                </a:solidFill>
                <a:prstDash val="solid"/>
                <a:round/>
                <a:headEnd/>
                <a:tailEnd/>
              </a:ln>
            </p:spPr>
            <p:txBody>
              <a:bodyPr/>
              <a:lstStyle/>
              <a:p>
                <a:endParaRPr lang="en-US"/>
              </a:p>
            </p:txBody>
          </p:sp>
          <p:sp>
            <p:nvSpPr>
              <p:cNvPr id="42327" name="Freeform 222"/>
              <p:cNvSpPr>
                <a:spLocks/>
              </p:cNvSpPr>
              <p:nvPr/>
            </p:nvSpPr>
            <p:spPr bwMode="auto">
              <a:xfrm>
                <a:off x="2535" y="3305"/>
                <a:ext cx="50" cy="50"/>
              </a:xfrm>
              <a:custGeom>
                <a:avLst/>
                <a:gdLst>
                  <a:gd name="T0" fmla="*/ 0 w 101"/>
                  <a:gd name="T1" fmla="*/ 50 h 100"/>
                  <a:gd name="T2" fmla="*/ 50 w 101"/>
                  <a:gd name="T3" fmla="*/ 25 h 100"/>
                  <a:gd name="T4" fmla="*/ 0 w 101"/>
                  <a:gd name="T5" fmla="*/ 0 h 100"/>
                  <a:gd name="T6" fmla="*/ 0 60000 65536"/>
                  <a:gd name="T7" fmla="*/ 0 60000 65536"/>
                  <a:gd name="T8" fmla="*/ 0 60000 65536"/>
                  <a:gd name="T9" fmla="*/ 0 w 101"/>
                  <a:gd name="T10" fmla="*/ 0 h 100"/>
                  <a:gd name="T11" fmla="*/ 101 w 101"/>
                  <a:gd name="T12" fmla="*/ 100 h 100"/>
                </a:gdLst>
                <a:ahLst/>
                <a:cxnLst>
                  <a:cxn ang="T6">
                    <a:pos x="T0" y="T1"/>
                  </a:cxn>
                  <a:cxn ang="T7">
                    <a:pos x="T2" y="T3"/>
                  </a:cxn>
                  <a:cxn ang="T8">
                    <a:pos x="T4" y="T5"/>
                  </a:cxn>
                </a:cxnLst>
                <a:rect l="T9" t="T10" r="T11" b="T12"/>
                <a:pathLst>
                  <a:path w="101" h="100">
                    <a:moveTo>
                      <a:pt x="0" y="100"/>
                    </a:moveTo>
                    <a:lnTo>
                      <a:pt x="101" y="51"/>
                    </a:lnTo>
                    <a:lnTo>
                      <a:pt x="0" y="0"/>
                    </a:lnTo>
                  </a:path>
                </a:pathLst>
              </a:custGeom>
              <a:noFill/>
              <a:ln w="7938">
                <a:solidFill>
                  <a:srgbClr val="3095B7"/>
                </a:solidFill>
                <a:prstDash val="solid"/>
                <a:round/>
                <a:headEnd/>
                <a:tailEnd/>
              </a:ln>
            </p:spPr>
            <p:txBody>
              <a:bodyPr/>
              <a:lstStyle/>
              <a:p>
                <a:endParaRPr lang="en-US"/>
              </a:p>
            </p:txBody>
          </p:sp>
        </p:grpSp>
        <p:grpSp>
          <p:nvGrpSpPr>
            <p:cNvPr id="42106" name="Group 226"/>
            <p:cNvGrpSpPr>
              <a:grpSpLocks/>
            </p:cNvGrpSpPr>
            <p:nvPr/>
          </p:nvGrpSpPr>
          <p:grpSpPr bwMode="auto">
            <a:xfrm>
              <a:off x="1180" y="2017"/>
              <a:ext cx="462" cy="753"/>
              <a:chOff x="1180" y="2017"/>
              <a:chExt cx="462" cy="753"/>
            </a:xfrm>
          </p:grpSpPr>
          <p:sp>
            <p:nvSpPr>
              <p:cNvPr id="42324" name="Freeform 224"/>
              <p:cNvSpPr>
                <a:spLocks/>
              </p:cNvSpPr>
              <p:nvPr/>
            </p:nvSpPr>
            <p:spPr bwMode="auto">
              <a:xfrm>
                <a:off x="1180" y="2042"/>
                <a:ext cx="462" cy="728"/>
              </a:xfrm>
              <a:custGeom>
                <a:avLst/>
                <a:gdLst>
                  <a:gd name="T0" fmla="*/ 0 w 924"/>
                  <a:gd name="T1" fmla="*/ 728 h 1457"/>
                  <a:gd name="T2" fmla="*/ 0 w 924"/>
                  <a:gd name="T3" fmla="*/ 0 h 1457"/>
                  <a:gd name="T4" fmla="*/ 462 w 924"/>
                  <a:gd name="T5" fmla="*/ 0 h 1457"/>
                  <a:gd name="T6" fmla="*/ 0 60000 65536"/>
                  <a:gd name="T7" fmla="*/ 0 60000 65536"/>
                  <a:gd name="T8" fmla="*/ 0 60000 65536"/>
                  <a:gd name="T9" fmla="*/ 0 w 924"/>
                  <a:gd name="T10" fmla="*/ 0 h 1457"/>
                  <a:gd name="T11" fmla="*/ 924 w 924"/>
                  <a:gd name="T12" fmla="*/ 1457 h 1457"/>
                </a:gdLst>
                <a:ahLst/>
                <a:cxnLst>
                  <a:cxn ang="T6">
                    <a:pos x="T0" y="T1"/>
                  </a:cxn>
                  <a:cxn ang="T7">
                    <a:pos x="T2" y="T3"/>
                  </a:cxn>
                  <a:cxn ang="T8">
                    <a:pos x="T4" y="T5"/>
                  </a:cxn>
                </a:cxnLst>
                <a:rect l="T9" t="T10" r="T11" b="T12"/>
                <a:pathLst>
                  <a:path w="924" h="1457">
                    <a:moveTo>
                      <a:pt x="0" y="1457"/>
                    </a:moveTo>
                    <a:lnTo>
                      <a:pt x="0" y="0"/>
                    </a:lnTo>
                    <a:lnTo>
                      <a:pt x="924" y="0"/>
                    </a:lnTo>
                  </a:path>
                </a:pathLst>
              </a:custGeom>
              <a:noFill/>
              <a:ln w="7938">
                <a:solidFill>
                  <a:srgbClr val="3095B7"/>
                </a:solidFill>
                <a:prstDash val="solid"/>
                <a:round/>
                <a:headEnd/>
                <a:tailEnd/>
              </a:ln>
            </p:spPr>
            <p:txBody>
              <a:bodyPr/>
              <a:lstStyle/>
              <a:p>
                <a:endParaRPr lang="en-US"/>
              </a:p>
            </p:txBody>
          </p:sp>
          <p:sp>
            <p:nvSpPr>
              <p:cNvPr id="42325" name="Freeform 225"/>
              <p:cNvSpPr>
                <a:spLocks/>
              </p:cNvSpPr>
              <p:nvPr/>
            </p:nvSpPr>
            <p:spPr bwMode="auto">
              <a:xfrm>
                <a:off x="1593" y="2017"/>
                <a:ext cx="49" cy="50"/>
              </a:xfrm>
              <a:custGeom>
                <a:avLst/>
                <a:gdLst>
                  <a:gd name="T0" fmla="*/ 0 w 100"/>
                  <a:gd name="T1" fmla="*/ 50 h 101"/>
                  <a:gd name="T2" fmla="*/ 49 w 100"/>
                  <a:gd name="T3" fmla="*/ 25 h 101"/>
                  <a:gd name="T4" fmla="*/ 0 w 100"/>
                  <a:gd name="T5" fmla="*/ 0 h 101"/>
                  <a:gd name="T6" fmla="*/ 0 60000 65536"/>
                  <a:gd name="T7" fmla="*/ 0 60000 65536"/>
                  <a:gd name="T8" fmla="*/ 0 60000 65536"/>
                  <a:gd name="T9" fmla="*/ 0 w 100"/>
                  <a:gd name="T10" fmla="*/ 0 h 101"/>
                  <a:gd name="T11" fmla="*/ 100 w 100"/>
                  <a:gd name="T12" fmla="*/ 101 h 101"/>
                </a:gdLst>
                <a:ahLst/>
                <a:cxnLst>
                  <a:cxn ang="T6">
                    <a:pos x="T0" y="T1"/>
                  </a:cxn>
                  <a:cxn ang="T7">
                    <a:pos x="T2" y="T3"/>
                  </a:cxn>
                  <a:cxn ang="T8">
                    <a:pos x="T4" y="T5"/>
                  </a:cxn>
                </a:cxnLst>
                <a:rect l="T9" t="T10" r="T11" b="T12"/>
                <a:pathLst>
                  <a:path w="100" h="101">
                    <a:moveTo>
                      <a:pt x="0" y="101"/>
                    </a:moveTo>
                    <a:lnTo>
                      <a:pt x="100" y="50"/>
                    </a:lnTo>
                    <a:lnTo>
                      <a:pt x="0" y="0"/>
                    </a:lnTo>
                  </a:path>
                </a:pathLst>
              </a:custGeom>
              <a:noFill/>
              <a:ln w="7938">
                <a:solidFill>
                  <a:srgbClr val="3095B7"/>
                </a:solidFill>
                <a:prstDash val="solid"/>
                <a:round/>
                <a:headEnd/>
                <a:tailEnd/>
              </a:ln>
            </p:spPr>
            <p:txBody>
              <a:bodyPr/>
              <a:lstStyle/>
              <a:p>
                <a:endParaRPr lang="en-US"/>
              </a:p>
            </p:txBody>
          </p:sp>
        </p:grpSp>
        <p:grpSp>
          <p:nvGrpSpPr>
            <p:cNvPr id="42107" name="Group 229"/>
            <p:cNvGrpSpPr>
              <a:grpSpLocks/>
            </p:cNvGrpSpPr>
            <p:nvPr/>
          </p:nvGrpSpPr>
          <p:grpSpPr bwMode="auto">
            <a:xfrm>
              <a:off x="2055" y="1452"/>
              <a:ext cx="580" cy="590"/>
              <a:chOff x="2055" y="1452"/>
              <a:chExt cx="580" cy="590"/>
            </a:xfrm>
          </p:grpSpPr>
          <p:sp>
            <p:nvSpPr>
              <p:cNvPr id="42322" name="Freeform 227"/>
              <p:cNvSpPr>
                <a:spLocks/>
              </p:cNvSpPr>
              <p:nvPr/>
            </p:nvSpPr>
            <p:spPr bwMode="auto">
              <a:xfrm>
                <a:off x="2055" y="1477"/>
                <a:ext cx="580" cy="565"/>
              </a:xfrm>
              <a:custGeom>
                <a:avLst/>
                <a:gdLst>
                  <a:gd name="T0" fmla="*/ 0 w 1159"/>
                  <a:gd name="T1" fmla="*/ 565 h 1129"/>
                  <a:gd name="T2" fmla="*/ 290 w 1159"/>
                  <a:gd name="T3" fmla="*/ 565 h 1129"/>
                  <a:gd name="T4" fmla="*/ 290 w 1159"/>
                  <a:gd name="T5" fmla="*/ 0 h 1129"/>
                  <a:gd name="T6" fmla="*/ 580 w 1159"/>
                  <a:gd name="T7" fmla="*/ 0 h 1129"/>
                  <a:gd name="T8" fmla="*/ 0 60000 65536"/>
                  <a:gd name="T9" fmla="*/ 0 60000 65536"/>
                  <a:gd name="T10" fmla="*/ 0 60000 65536"/>
                  <a:gd name="T11" fmla="*/ 0 60000 65536"/>
                  <a:gd name="T12" fmla="*/ 0 w 1159"/>
                  <a:gd name="T13" fmla="*/ 0 h 1129"/>
                  <a:gd name="T14" fmla="*/ 1159 w 1159"/>
                  <a:gd name="T15" fmla="*/ 1129 h 1129"/>
                </a:gdLst>
                <a:ahLst/>
                <a:cxnLst>
                  <a:cxn ang="T8">
                    <a:pos x="T0" y="T1"/>
                  </a:cxn>
                  <a:cxn ang="T9">
                    <a:pos x="T2" y="T3"/>
                  </a:cxn>
                  <a:cxn ang="T10">
                    <a:pos x="T4" y="T5"/>
                  </a:cxn>
                  <a:cxn ang="T11">
                    <a:pos x="T6" y="T7"/>
                  </a:cxn>
                </a:cxnLst>
                <a:rect l="T12" t="T13" r="T14" b="T15"/>
                <a:pathLst>
                  <a:path w="1159" h="1129">
                    <a:moveTo>
                      <a:pt x="0" y="1129"/>
                    </a:moveTo>
                    <a:lnTo>
                      <a:pt x="579" y="1129"/>
                    </a:lnTo>
                    <a:lnTo>
                      <a:pt x="579" y="0"/>
                    </a:lnTo>
                    <a:lnTo>
                      <a:pt x="1159" y="0"/>
                    </a:lnTo>
                  </a:path>
                </a:pathLst>
              </a:custGeom>
              <a:noFill/>
              <a:ln w="7938">
                <a:solidFill>
                  <a:srgbClr val="3095B7"/>
                </a:solidFill>
                <a:prstDash val="solid"/>
                <a:round/>
                <a:headEnd/>
                <a:tailEnd/>
              </a:ln>
            </p:spPr>
            <p:txBody>
              <a:bodyPr/>
              <a:lstStyle/>
              <a:p>
                <a:endParaRPr lang="en-US"/>
              </a:p>
            </p:txBody>
          </p:sp>
          <p:sp>
            <p:nvSpPr>
              <p:cNvPr id="42323" name="Freeform 228"/>
              <p:cNvSpPr>
                <a:spLocks/>
              </p:cNvSpPr>
              <p:nvPr/>
            </p:nvSpPr>
            <p:spPr bwMode="auto">
              <a:xfrm>
                <a:off x="2585" y="1452"/>
                <a:ext cx="50" cy="51"/>
              </a:xfrm>
              <a:custGeom>
                <a:avLst/>
                <a:gdLst>
                  <a:gd name="T0" fmla="*/ 0 w 99"/>
                  <a:gd name="T1" fmla="*/ 51 h 101"/>
                  <a:gd name="T2" fmla="*/ 50 w 99"/>
                  <a:gd name="T3" fmla="*/ 26 h 101"/>
                  <a:gd name="T4" fmla="*/ 0 w 99"/>
                  <a:gd name="T5" fmla="*/ 0 h 101"/>
                  <a:gd name="T6" fmla="*/ 0 60000 65536"/>
                  <a:gd name="T7" fmla="*/ 0 60000 65536"/>
                  <a:gd name="T8" fmla="*/ 0 60000 65536"/>
                  <a:gd name="T9" fmla="*/ 0 w 99"/>
                  <a:gd name="T10" fmla="*/ 0 h 101"/>
                  <a:gd name="T11" fmla="*/ 99 w 99"/>
                  <a:gd name="T12" fmla="*/ 101 h 101"/>
                </a:gdLst>
                <a:ahLst/>
                <a:cxnLst>
                  <a:cxn ang="T6">
                    <a:pos x="T0" y="T1"/>
                  </a:cxn>
                  <a:cxn ang="T7">
                    <a:pos x="T2" y="T3"/>
                  </a:cxn>
                  <a:cxn ang="T8">
                    <a:pos x="T4" y="T5"/>
                  </a:cxn>
                </a:cxnLst>
                <a:rect l="T9" t="T10" r="T11" b="T12"/>
                <a:pathLst>
                  <a:path w="99" h="101">
                    <a:moveTo>
                      <a:pt x="0" y="101"/>
                    </a:moveTo>
                    <a:lnTo>
                      <a:pt x="99" y="51"/>
                    </a:lnTo>
                    <a:lnTo>
                      <a:pt x="0" y="0"/>
                    </a:lnTo>
                  </a:path>
                </a:pathLst>
              </a:custGeom>
              <a:noFill/>
              <a:ln w="7938">
                <a:solidFill>
                  <a:srgbClr val="3095B7"/>
                </a:solidFill>
                <a:prstDash val="solid"/>
                <a:round/>
                <a:headEnd/>
                <a:tailEnd/>
              </a:ln>
            </p:spPr>
            <p:txBody>
              <a:bodyPr/>
              <a:lstStyle/>
              <a:p>
                <a:endParaRPr lang="en-US"/>
              </a:p>
            </p:txBody>
          </p:sp>
        </p:grpSp>
        <p:grpSp>
          <p:nvGrpSpPr>
            <p:cNvPr id="42108" name="Group 232"/>
            <p:cNvGrpSpPr>
              <a:grpSpLocks/>
            </p:cNvGrpSpPr>
            <p:nvPr/>
          </p:nvGrpSpPr>
          <p:grpSpPr bwMode="auto">
            <a:xfrm>
              <a:off x="2058" y="1452"/>
              <a:ext cx="577" cy="51"/>
              <a:chOff x="2058" y="1452"/>
              <a:chExt cx="577" cy="51"/>
            </a:xfrm>
          </p:grpSpPr>
          <p:sp>
            <p:nvSpPr>
              <p:cNvPr id="42320" name="Freeform 230"/>
              <p:cNvSpPr>
                <a:spLocks/>
              </p:cNvSpPr>
              <p:nvPr/>
            </p:nvSpPr>
            <p:spPr bwMode="auto">
              <a:xfrm>
                <a:off x="2058" y="1477"/>
                <a:ext cx="577" cy="3"/>
              </a:xfrm>
              <a:custGeom>
                <a:avLst/>
                <a:gdLst>
                  <a:gd name="T0" fmla="*/ 0 w 1155"/>
                  <a:gd name="T1" fmla="*/ 3 h 5"/>
                  <a:gd name="T2" fmla="*/ 288 w 1155"/>
                  <a:gd name="T3" fmla="*/ 3 h 5"/>
                  <a:gd name="T4" fmla="*/ 288 w 1155"/>
                  <a:gd name="T5" fmla="*/ 0 h 5"/>
                  <a:gd name="T6" fmla="*/ 577 w 1155"/>
                  <a:gd name="T7" fmla="*/ 0 h 5"/>
                  <a:gd name="T8" fmla="*/ 0 60000 65536"/>
                  <a:gd name="T9" fmla="*/ 0 60000 65536"/>
                  <a:gd name="T10" fmla="*/ 0 60000 65536"/>
                  <a:gd name="T11" fmla="*/ 0 60000 65536"/>
                  <a:gd name="T12" fmla="*/ 0 w 1155"/>
                  <a:gd name="T13" fmla="*/ 0 h 5"/>
                  <a:gd name="T14" fmla="*/ 1155 w 1155"/>
                  <a:gd name="T15" fmla="*/ 5 h 5"/>
                </a:gdLst>
                <a:ahLst/>
                <a:cxnLst>
                  <a:cxn ang="T8">
                    <a:pos x="T0" y="T1"/>
                  </a:cxn>
                  <a:cxn ang="T9">
                    <a:pos x="T2" y="T3"/>
                  </a:cxn>
                  <a:cxn ang="T10">
                    <a:pos x="T4" y="T5"/>
                  </a:cxn>
                  <a:cxn ang="T11">
                    <a:pos x="T6" y="T7"/>
                  </a:cxn>
                </a:cxnLst>
                <a:rect l="T12" t="T13" r="T14" b="T15"/>
                <a:pathLst>
                  <a:path w="1155" h="5">
                    <a:moveTo>
                      <a:pt x="0" y="5"/>
                    </a:moveTo>
                    <a:lnTo>
                      <a:pt x="577" y="5"/>
                    </a:lnTo>
                    <a:lnTo>
                      <a:pt x="577" y="0"/>
                    </a:lnTo>
                    <a:lnTo>
                      <a:pt x="1155" y="0"/>
                    </a:lnTo>
                  </a:path>
                </a:pathLst>
              </a:custGeom>
              <a:noFill/>
              <a:ln w="7938">
                <a:solidFill>
                  <a:srgbClr val="3095B7"/>
                </a:solidFill>
                <a:prstDash val="solid"/>
                <a:round/>
                <a:headEnd/>
                <a:tailEnd/>
              </a:ln>
            </p:spPr>
            <p:txBody>
              <a:bodyPr/>
              <a:lstStyle/>
              <a:p>
                <a:endParaRPr lang="en-US"/>
              </a:p>
            </p:txBody>
          </p:sp>
          <p:sp>
            <p:nvSpPr>
              <p:cNvPr id="42321" name="Freeform 231"/>
              <p:cNvSpPr>
                <a:spLocks/>
              </p:cNvSpPr>
              <p:nvPr/>
            </p:nvSpPr>
            <p:spPr bwMode="auto">
              <a:xfrm>
                <a:off x="2585" y="1452"/>
                <a:ext cx="50" cy="51"/>
              </a:xfrm>
              <a:custGeom>
                <a:avLst/>
                <a:gdLst>
                  <a:gd name="T0" fmla="*/ 0 w 99"/>
                  <a:gd name="T1" fmla="*/ 51 h 101"/>
                  <a:gd name="T2" fmla="*/ 50 w 99"/>
                  <a:gd name="T3" fmla="*/ 26 h 101"/>
                  <a:gd name="T4" fmla="*/ 0 w 99"/>
                  <a:gd name="T5" fmla="*/ 0 h 101"/>
                  <a:gd name="T6" fmla="*/ 0 60000 65536"/>
                  <a:gd name="T7" fmla="*/ 0 60000 65536"/>
                  <a:gd name="T8" fmla="*/ 0 60000 65536"/>
                  <a:gd name="T9" fmla="*/ 0 w 99"/>
                  <a:gd name="T10" fmla="*/ 0 h 101"/>
                  <a:gd name="T11" fmla="*/ 99 w 99"/>
                  <a:gd name="T12" fmla="*/ 101 h 101"/>
                </a:gdLst>
                <a:ahLst/>
                <a:cxnLst>
                  <a:cxn ang="T6">
                    <a:pos x="T0" y="T1"/>
                  </a:cxn>
                  <a:cxn ang="T7">
                    <a:pos x="T2" y="T3"/>
                  </a:cxn>
                  <a:cxn ang="T8">
                    <a:pos x="T4" y="T5"/>
                  </a:cxn>
                </a:cxnLst>
                <a:rect l="T9" t="T10" r="T11" b="T12"/>
                <a:pathLst>
                  <a:path w="99" h="101">
                    <a:moveTo>
                      <a:pt x="0" y="101"/>
                    </a:moveTo>
                    <a:lnTo>
                      <a:pt x="99" y="51"/>
                    </a:lnTo>
                    <a:lnTo>
                      <a:pt x="0" y="0"/>
                    </a:lnTo>
                  </a:path>
                </a:pathLst>
              </a:custGeom>
              <a:noFill/>
              <a:ln w="7938">
                <a:solidFill>
                  <a:srgbClr val="3095B7"/>
                </a:solidFill>
                <a:prstDash val="solid"/>
                <a:round/>
                <a:headEnd/>
                <a:tailEnd/>
              </a:ln>
            </p:spPr>
            <p:txBody>
              <a:bodyPr/>
              <a:lstStyle/>
              <a:p>
                <a:endParaRPr lang="en-US"/>
              </a:p>
            </p:txBody>
          </p:sp>
        </p:grpSp>
        <p:grpSp>
          <p:nvGrpSpPr>
            <p:cNvPr id="42109" name="Group 235"/>
            <p:cNvGrpSpPr>
              <a:grpSpLocks/>
            </p:cNvGrpSpPr>
            <p:nvPr/>
          </p:nvGrpSpPr>
          <p:grpSpPr bwMode="auto">
            <a:xfrm>
              <a:off x="1825" y="1568"/>
              <a:ext cx="50" cy="387"/>
              <a:chOff x="1825" y="1568"/>
              <a:chExt cx="50" cy="387"/>
            </a:xfrm>
          </p:grpSpPr>
          <p:sp>
            <p:nvSpPr>
              <p:cNvPr id="42318" name="Freeform 233"/>
              <p:cNvSpPr>
                <a:spLocks/>
              </p:cNvSpPr>
              <p:nvPr/>
            </p:nvSpPr>
            <p:spPr bwMode="auto">
              <a:xfrm>
                <a:off x="1849" y="1568"/>
                <a:ext cx="1" cy="387"/>
              </a:xfrm>
              <a:custGeom>
                <a:avLst/>
                <a:gdLst>
                  <a:gd name="T0" fmla="*/ 0 w 1"/>
                  <a:gd name="T1" fmla="*/ 387 h 775"/>
                  <a:gd name="T2" fmla="*/ 0 w 1"/>
                  <a:gd name="T3" fmla="*/ 194 h 775"/>
                  <a:gd name="T4" fmla="*/ 1 w 1"/>
                  <a:gd name="T5" fmla="*/ 194 h 775"/>
                  <a:gd name="T6" fmla="*/ 1 w 1"/>
                  <a:gd name="T7" fmla="*/ 0 h 775"/>
                  <a:gd name="T8" fmla="*/ 0 60000 65536"/>
                  <a:gd name="T9" fmla="*/ 0 60000 65536"/>
                  <a:gd name="T10" fmla="*/ 0 60000 65536"/>
                  <a:gd name="T11" fmla="*/ 0 60000 65536"/>
                  <a:gd name="T12" fmla="*/ 0 w 1"/>
                  <a:gd name="T13" fmla="*/ 0 h 775"/>
                  <a:gd name="T14" fmla="*/ 1 w 1"/>
                  <a:gd name="T15" fmla="*/ 775 h 775"/>
                </a:gdLst>
                <a:ahLst/>
                <a:cxnLst>
                  <a:cxn ang="T8">
                    <a:pos x="T0" y="T1"/>
                  </a:cxn>
                  <a:cxn ang="T9">
                    <a:pos x="T2" y="T3"/>
                  </a:cxn>
                  <a:cxn ang="T10">
                    <a:pos x="T4" y="T5"/>
                  </a:cxn>
                  <a:cxn ang="T11">
                    <a:pos x="T6" y="T7"/>
                  </a:cxn>
                </a:cxnLst>
                <a:rect l="T12" t="T13" r="T14" b="T15"/>
                <a:pathLst>
                  <a:path w="1" h="775">
                    <a:moveTo>
                      <a:pt x="0" y="775"/>
                    </a:moveTo>
                    <a:lnTo>
                      <a:pt x="0" y="388"/>
                    </a:lnTo>
                    <a:lnTo>
                      <a:pt x="1" y="388"/>
                    </a:lnTo>
                    <a:lnTo>
                      <a:pt x="1" y="0"/>
                    </a:lnTo>
                  </a:path>
                </a:pathLst>
              </a:custGeom>
              <a:noFill/>
              <a:ln w="7938">
                <a:solidFill>
                  <a:srgbClr val="3095B7"/>
                </a:solidFill>
                <a:prstDash val="solid"/>
                <a:round/>
                <a:headEnd/>
                <a:tailEnd/>
              </a:ln>
            </p:spPr>
            <p:txBody>
              <a:bodyPr/>
              <a:lstStyle/>
              <a:p>
                <a:endParaRPr lang="en-US"/>
              </a:p>
            </p:txBody>
          </p:sp>
          <p:sp>
            <p:nvSpPr>
              <p:cNvPr id="42319" name="Freeform 234"/>
              <p:cNvSpPr>
                <a:spLocks/>
              </p:cNvSpPr>
              <p:nvPr/>
            </p:nvSpPr>
            <p:spPr bwMode="auto">
              <a:xfrm>
                <a:off x="1825" y="1568"/>
                <a:ext cx="50" cy="50"/>
              </a:xfrm>
              <a:custGeom>
                <a:avLst/>
                <a:gdLst>
                  <a:gd name="T0" fmla="*/ 50 w 100"/>
                  <a:gd name="T1" fmla="*/ 50 h 101"/>
                  <a:gd name="T2" fmla="*/ 25 w 100"/>
                  <a:gd name="T3" fmla="*/ 0 h 101"/>
                  <a:gd name="T4" fmla="*/ 0 w 100"/>
                  <a:gd name="T5" fmla="*/ 50 h 101"/>
                  <a:gd name="T6" fmla="*/ 0 60000 65536"/>
                  <a:gd name="T7" fmla="*/ 0 60000 65536"/>
                  <a:gd name="T8" fmla="*/ 0 60000 65536"/>
                  <a:gd name="T9" fmla="*/ 0 w 100"/>
                  <a:gd name="T10" fmla="*/ 0 h 101"/>
                  <a:gd name="T11" fmla="*/ 100 w 100"/>
                  <a:gd name="T12" fmla="*/ 101 h 101"/>
                </a:gdLst>
                <a:ahLst/>
                <a:cxnLst>
                  <a:cxn ang="T6">
                    <a:pos x="T0" y="T1"/>
                  </a:cxn>
                  <a:cxn ang="T7">
                    <a:pos x="T2" y="T3"/>
                  </a:cxn>
                  <a:cxn ang="T8">
                    <a:pos x="T4" y="T5"/>
                  </a:cxn>
                </a:cxnLst>
                <a:rect l="T9" t="T10" r="T11" b="T12"/>
                <a:pathLst>
                  <a:path w="100" h="101">
                    <a:moveTo>
                      <a:pt x="100" y="101"/>
                    </a:moveTo>
                    <a:lnTo>
                      <a:pt x="51" y="0"/>
                    </a:lnTo>
                    <a:lnTo>
                      <a:pt x="0" y="101"/>
                    </a:lnTo>
                  </a:path>
                </a:pathLst>
              </a:custGeom>
              <a:noFill/>
              <a:ln w="7938">
                <a:solidFill>
                  <a:srgbClr val="3095B7"/>
                </a:solidFill>
                <a:prstDash val="solid"/>
                <a:round/>
                <a:headEnd/>
                <a:tailEnd/>
              </a:ln>
            </p:spPr>
            <p:txBody>
              <a:bodyPr/>
              <a:lstStyle/>
              <a:p>
                <a:endParaRPr lang="en-US"/>
              </a:p>
            </p:txBody>
          </p:sp>
        </p:grpSp>
        <p:grpSp>
          <p:nvGrpSpPr>
            <p:cNvPr id="42110" name="Group 238"/>
            <p:cNvGrpSpPr>
              <a:grpSpLocks/>
            </p:cNvGrpSpPr>
            <p:nvPr/>
          </p:nvGrpSpPr>
          <p:grpSpPr bwMode="auto">
            <a:xfrm>
              <a:off x="1530" y="1190"/>
              <a:ext cx="111" cy="315"/>
              <a:chOff x="1530" y="1190"/>
              <a:chExt cx="111" cy="315"/>
            </a:xfrm>
          </p:grpSpPr>
          <p:sp>
            <p:nvSpPr>
              <p:cNvPr id="42316" name="Freeform 236"/>
              <p:cNvSpPr>
                <a:spLocks/>
              </p:cNvSpPr>
              <p:nvPr/>
            </p:nvSpPr>
            <p:spPr bwMode="auto">
              <a:xfrm>
                <a:off x="1530" y="1190"/>
                <a:ext cx="111" cy="290"/>
              </a:xfrm>
              <a:custGeom>
                <a:avLst/>
                <a:gdLst>
                  <a:gd name="T0" fmla="*/ 108 w 221"/>
                  <a:gd name="T1" fmla="*/ 0 h 579"/>
                  <a:gd name="T2" fmla="*/ 0 w 221"/>
                  <a:gd name="T3" fmla="*/ 0 h 579"/>
                  <a:gd name="T4" fmla="*/ 0 w 221"/>
                  <a:gd name="T5" fmla="*/ 290 h 579"/>
                  <a:gd name="T6" fmla="*/ 111 w 221"/>
                  <a:gd name="T7" fmla="*/ 290 h 579"/>
                  <a:gd name="T8" fmla="*/ 0 60000 65536"/>
                  <a:gd name="T9" fmla="*/ 0 60000 65536"/>
                  <a:gd name="T10" fmla="*/ 0 60000 65536"/>
                  <a:gd name="T11" fmla="*/ 0 60000 65536"/>
                  <a:gd name="T12" fmla="*/ 0 w 221"/>
                  <a:gd name="T13" fmla="*/ 0 h 579"/>
                  <a:gd name="T14" fmla="*/ 221 w 221"/>
                  <a:gd name="T15" fmla="*/ 579 h 579"/>
                </a:gdLst>
                <a:ahLst/>
                <a:cxnLst>
                  <a:cxn ang="T8">
                    <a:pos x="T0" y="T1"/>
                  </a:cxn>
                  <a:cxn ang="T9">
                    <a:pos x="T2" y="T3"/>
                  </a:cxn>
                  <a:cxn ang="T10">
                    <a:pos x="T4" y="T5"/>
                  </a:cxn>
                  <a:cxn ang="T11">
                    <a:pos x="T6" y="T7"/>
                  </a:cxn>
                </a:cxnLst>
                <a:rect l="T12" t="T13" r="T14" b="T15"/>
                <a:pathLst>
                  <a:path w="221" h="579">
                    <a:moveTo>
                      <a:pt x="215" y="0"/>
                    </a:moveTo>
                    <a:lnTo>
                      <a:pt x="0" y="0"/>
                    </a:lnTo>
                    <a:lnTo>
                      <a:pt x="0" y="579"/>
                    </a:lnTo>
                    <a:lnTo>
                      <a:pt x="221" y="579"/>
                    </a:lnTo>
                  </a:path>
                </a:pathLst>
              </a:custGeom>
              <a:noFill/>
              <a:ln w="7938">
                <a:solidFill>
                  <a:srgbClr val="3095B7"/>
                </a:solidFill>
                <a:prstDash val="solid"/>
                <a:round/>
                <a:headEnd/>
                <a:tailEnd/>
              </a:ln>
            </p:spPr>
            <p:txBody>
              <a:bodyPr/>
              <a:lstStyle/>
              <a:p>
                <a:endParaRPr lang="en-US"/>
              </a:p>
            </p:txBody>
          </p:sp>
          <p:sp>
            <p:nvSpPr>
              <p:cNvPr id="42317" name="Freeform 237"/>
              <p:cNvSpPr>
                <a:spLocks/>
              </p:cNvSpPr>
              <p:nvPr/>
            </p:nvSpPr>
            <p:spPr bwMode="auto">
              <a:xfrm>
                <a:off x="1591" y="1455"/>
                <a:ext cx="50" cy="50"/>
              </a:xfrm>
              <a:custGeom>
                <a:avLst/>
                <a:gdLst>
                  <a:gd name="T0" fmla="*/ 0 w 99"/>
                  <a:gd name="T1" fmla="*/ 50 h 101"/>
                  <a:gd name="T2" fmla="*/ 50 w 99"/>
                  <a:gd name="T3" fmla="*/ 25 h 101"/>
                  <a:gd name="T4" fmla="*/ 0 w 99"/>
                  <a:gd name="T5" fmla="*/ 0 h 101"/>
                  <a:gd name="T6" fmla="*/ 0 60000 65536"/>
                  <a:gd name="T7" fmla="*/ 0 60000 65536"/>
                  <a:gd name="T8" fmla="*/ 0 60000 65536"/>
                  <a:gd name="T9" fmla="*/ 0 w 99"/>
                  <a:gd name="T10" fmla="*/ 0 h 101"/>
                  <a:gd name="T11" fmla="*/ 99 w 99"/>
                  <a:gd name="T12" fmla="*/ 101 h 101"/>
                </a:gdLst>
                <a:ahLst/>
                <a:cxnLst>
                  <a:cxn ang="T6">
                    <a:pos x="T0" y="T1"/>
                  </a:cxn>
                  <a:cxn ang="T7">
                    <a:pos x="T2" y="T3"/>
                  </a:cxn>
                  <a:cxn ang="T8">
                    <a:pos x="T4" y="T5"/>
                  </a:cxn>
                </a:cxnLst>
                <a:rect l="T9" t="T10" r="T11" b="T12"/>
                <a:pathLst>
                  <a:path w="99" h="101">
                    <a:moveTo>
                      <a:pt x="0" y="101"/>
                    </a:moveTo>
                    <a:lnTo>
                      <a:pt x="99" y="50"/>
                    </a:lnTo>
                    <a:lnTo>
                      <a:pt x="0" y="0"/>
                    </a:lnTo>
                  </a:path>
                </a:pathLst>
              </a:custGeom>
              <a:noFill/>
              <a:ln w="7938">
                <a:solidFill>
                  <a:srgbClr val="3095B7"/>
                </a:solidFill>
                <a:prstDash val="solid"/>
                <a:round/>
                <a:headEnd/>
                <a:tailEnd/>
              </a:ln>
            </p:spPr>
            <p:txBody>
              <a:bodyPr/>
              <a:lstStyle/>
              <a:p>
                <a:endParaRPr lang="en-US"/>
              </a:p>
            </p:txBody>
          </p:sp>
        </p:grpSp>
        <p:grpSp>
          <p:nvGrpSpPr>
            <p:cNvPr id="42111" name="Group 241"/>
            <p:cNvGrpSpPr>
              <a:grpSpLocks/>
            </p:cNvGrpSpPr>
            <p:nvPr/>
          </p:nvGrpSpPr>
          <p:grpSpPr bwMode="auto">
            <a:xfrm>
              <a:off x="2817" y="1276"/>
              <a:ext cx="50" cy="116"/>
              <a:chOff x="2817" y="1276"/>
              <a:chExt cx="50" cy="116"/>
            </a:xfrm>
          </p:grpSpPr>
          <p:sp>
            <p:nvSpPr>
              <p:cNvPr id="42314" name="Freeform 239"/>
              <p:cNvSpPr>
                <a:spLocks/>
              </p:cNvSpPr>
              <p:nvPr/>
            </p:nvSpPr>
            <p:spPr bwMode="auto">
              <a:xfrm>
                <a:off x="2840" y="1276"/>
                <a:ext cx="1" cy="115"/>
              </a:xfrm>
              <a:custGeom>
                <a:avLst/>
                <a:gdLst>
                  <a:gd name="T0" fmla="*/ 0 w 3"/>
                  <a:gd name="T1" fmla="*/ 0 h 229"/>
                  <a:gd name="T2" fmla="*/ 0 w 3"/>
                  <a:gd name="T3" fmla="*/ 57 h 229"/>
                  <a:gd name="T4" fmla="*/ 1 w 3"/>
                  <a:gd name="T5" fmla="*/ 57 h 229"/>
                  <a:gd name="T6" fmla="*/ 1 w 3"/>
                  <a:gd name="T7" fmla="*/ 115 h 229"/>
                  <a:gd name="T8" fmla="*/ 0 60000 65536"/>
                  <a:gd name="T9" fmla="*/ 0 60000 65536"/>
                  <a:gd name="T10" fmla="*/ 0 60000 65536"/>
                  <a:gd name="T11" fmla="*/ 0 60000 65536"/>
                  <a:gd name="T12" fmla="*/ 0 w 3"/>
                  <a:gd name="T13" fmla="*/ 0 h 229"/>
                  <a:gd name="T14" fmla="*/ 3 w 3"/>
                  <a:gd name="T15" fmla="*/ 229 h 229"/>
                </a:gdLst>
                <a:ahLst/>
                <a:cxnLst>
                  <a:cxn ang="T8">
                    <a:pos x="T0" y="T1"/>
                  </a:cxn>
                  <a:cxn ang="T9">
                    <a:pos x="T2" y="T3"/>
                  </a:cxn>
                  <a:cxn ang="T10">
                    <a:pos x="T4" y="T5"/>
                  </a:cxn>
                  <a:cxn ang="T11">
                    <a:pos x="T6" y="T7"/>
                  </a:cxn>
                </a:cxnLst>
                <a:rect l="T12" t="T13" r="T14" b="T15"/>
                <a:pathLst>
                  <a:path w="3" h="229">
                    <a:moveTo>
                      <a:pt x="0" y="0"/>
                    </a:moveTo>
                    <a:lnTo>
                      <a:pt x="0" y="114"/>
                    </a:lnTo>
                    <a:lnTo>
                      <a:pt x="3" y="114"/>
                    </a:lnTo>
                    <a:lnTo>
                      <a:pt x="3" y="229"/>
                    </a:lnTo>
                  </a:path>
                </a:pathLst>
              </a:custGeom>
              <a:noFill/>
              <a:ln w="7938">
                <a:solidFill>
                  <a:srgbClr val="3095B7"/>
                </a:solidFill>
                <a:prstDash val="solid"/>
                <a:round/>
                <a:headEnd/>
                <a:tailEnd/>
              </a:ln>
            </p:spPr>
            <p:txBody>
              <a:bodyPr/>
              <a:lstStyle/>
              <a:p>
                <a:endParaRPr lang="en-US"/>
              </a:p>
            </p:txBody>
          </p:sp>
          <p:sp>
            <p:nvSpPr>
              <p:cNvPr id="42315" name="Freeform 240"/>
              <p:cNvSpPr>
                <a:spLocks/>
              </p:cNvSpPr>
              <p:nvPr/>
            </p:nvSpPr>
            <p:spPr bwMode="auto">
              <a:xfrm>
                <a:off x="2817" y="1341"/>
                <a:ext cx="50" cy="51"/>
              </a:xfrm>
              <a:custGeom>
                <a:avLst/>
                <a:gdLst>
                  <a:gd name="T0" fmla="*/ 0 w 101"/>
                  <a:gd name="T1" fmla="*/ 0 h 101"/>
                  <a:gd name="T2" fmla="*/ 25 w 101"/>
                  <a:gd name="T3" fmla="*/ 51 h 101"/>
                  <a:gd name="T4" fmla="*/ 50 w 101"/>
                  <a:gd name="T5" fmla="*/ 0 h 101"/>
                  <a:gd name="T6" fmla="*/ 0 60000 65536"/>
                  <a:gd name="T7" fmla="*/ 0 60000 65536"/>
                  <a:gd name="T8" fmla="*/ 0 60000 65536"/>
                  <a:gd name="T9" fmla="*/ 0 w 101"/>
                  <a:gd name="T10" fmla="*/ 0 h 101"/>
                  <a:gd name="T11" fmla="*/ 101 w 101"/>
                  <a:gd name="T12" fmla="*/ 101 h 101"/>
                </a:gdLst>
                <a:ahLst/>
                <a:cxnLst>
                  <a:cxn ang="T6">
                    <a:pos x="T0" y="T1"/>
                  </a:cxn>
                  <a:cxn ang="T7">
                    <a:pos x="T2" y="T3"/>
                  </a:cxn>
                  <a:cxn ang="T8">
                    <a:pos x="T4" y="T5"/>
                  </a:cxn>
                </a:cxnLst>
                <a:rect l="T9" t="T10" r="T11" b="T12"/>
                <a:pathLst>
                  <a:path w="101" h="101">
                    <a:moveTo>
                      <a:pt x="0" y="0"/>
                    </a:moveTo>
                    <a:lnTo>
                      <a:pt x="50" y="101"/>
                    </a:lnTo>
                    <a:lnTo>
                      <a:pt x="101" y="0"/>
                    </a:lnTo>
                  </a:path>
                </a:pathLst>
              </a:custGeom>
              <a:noFill/>
              <a:ln w="7938">
                <a:solidFill>
                  <a:srgbClr val="3095B7"/>
                </a:solidFill>
                <a:prstDash val="solid"/>
                <a:round/>
                <a:headEnd/>
                <a:tailEnd/>
              </a:ln>
            </p:spPr>
            <p:txBody>
              <a:bodyPr/>
              <a:lstStyle/>
              <a:p>
                <a:endParaRPr lang="en-US"/>
              </a:p>
            </p:txBody>
          </p:sp>
        </p:grpSp>
        <p:grpSp>
          <p:nvGrpSpPr>
            <p:cNvPr id="42112" name="Group 244"/>
            <p:cNvGrpSpPr>
              <a:grpSpLocks/>
            </p:cNvGrpSpPr>
            <p:nvPr/>
          </p:nvGrpSpPr>
          <p:grpSpPr bwMode="auto">
            <a:xfrm>
              <a:off x="3048" y="1451"/>
              <a:ext cx="239" cy="50"/>
              <a:chOff x="3048" y="1451"/>
              <a:chExt cx="239" cy="50"/>
            </a:xfrm>
          </p:grpSpPr>
          <p:sp>
            <p:nvSpPr>
              <p:cNvPr id="42312" name="Freeform 242"/>
              <p:cNvSpPr>
                <a:spLocks/>
              </p:cNvSpPr>
              <p:nvPr/>
            </p:nvSpPr>
            <p:spPr bwMode="auto">
              <a:xfrm>
                <a:off x="3048" y="1476"/>
                <a:ext cx="239" cy="1"/>
              </a:xfrm>
              <a:custGeom>
                <a:avLst/>
                <a:gdLst>
                  <a:gd name="T0" fmla="*/ 0 w 477"/>
                  <a:gd name="T1" fmla="*/ 1 h 3"/>
                  <a:gd name="T2" fmla="*/ 119 w 477"/>
                  <a:gd name="T3" fmla="*/ 1 h 3"/>
                  <a:gd name="T4" fmla="*/ 119 w 477"/>
                  <a:gd name="T5" fmla="*/ 0 h 3"/>
                  <a:gd name="T6" fmla="*/ 239 w 477"/>
                  <a:gd name="T7" fmla="*/ 0 h 3"/>
                  <a:gd name="T8" fmla="*/ 0 60000 65536"/>
                  <a:gd name="T9" fmla="*/ 0 60000 65536"/>
                  <a:gd name="T10" fmla="*/ 0 60000 65536"/>
                  <a:gd name="T11" fmla="*/ 0 60000 65536"/>
                  <a:gd name="T12" fmla="*/ 0 w 477"/>
                  <a:gd name="T13" fmla="*/ 0 h 3"/>
                  <a:gd name="T14" fmla="*/ 477 w 477"/>
                  <a:gd name="T15" fmla="*/ 3 h 3"/>
                </a:gdLst>
                <a:ahLst/>
                <a:cxnLst>
                  <a:cxn ang="T8">
                    <a:pos x="T0" y="T1"/>
                  </a:cxn>
                  <a:cxn ang="T9">
                    <a:pos x="T2" y="T3"/>
                  </a:cxn>
                  <a:cxn ang="T10">
                    <a:pos x="T4" y="T5"/>
                  </a:cxn>
                  <a:cxn ang="T11">
                    <a:pos x="T6" y="T7"/>
                  </a:cxn>
                </a:cxnLst>
                <a:rect l="T12" t="T13" r="T14" b="T15"/>
                <a:pathLst>
                  <a:path w="477" h="3">
                    <a:moveTo>
                      <a:pt x="0" y="3"/>
                    </a:moveTo>
                    <a:lnTo>
                      <a:pt x="238" y="3"/>
                    </a:lnTo>
                    <a:lnTo>
                      <a:pt x="238" y="0"/>
                    </a:lnTo>
                    <a:lnTo>
                      <a:pt x="477" y="0"/>
                    </a:lnTo>
                  </a:path>
                </a:pathLst>
              </a:custGeom>
              <a:noFill/>
              <a:ln w="7938">
                <a:solidFill>
                  <a:srgbClr val="3095B7"/>
                </a:solidFill>
                <a:prstDash val="solid"/>
                <a:round/>
                <a:headEnd/>
                <a:tailEnd/>
              </a:ln>
            </p:spPr>
            <p:txBody>
              <a:bodyPr/>
              <a:lstStyle/>
              <a:p>
                <a:endParaRPr lang="en-US"/>
              </a:p>
            </p:txBody>
          </p:sp>
          <p:sp>
            <p:nvSpPr>
              <p:cNvPr id="42313" name="Freeform 243"/>
              <p:cNvSpPr>
                <a:spLocks/>
              </p:cNvSpPr>
              <p:nvPr/>
            </p:nvSpPr>
            <p:spPr bwMode="auto">
              <a:xfrm>
                <a:off x="3237" y="1451"/>
                <a:ext cx="50" cy="50"/>
              </a:xfrm>
              <a:custGeom>
                <a:avLst/>
                <a:gdLst>
                  <a:gd name="T0" fmla="*/ 0 w 99"/>
                  <a:gd name="T1" fmla="*/ 50 h 101"/>
                  <a:gd name="T2" fmla="*/ 50 w 99"/>
                  <a:gd name="T3" fmla="*/ 26 h 101"/>
                  <a:gd name="T4" fmla="*/ 0 w 99"/>
                  <a:gd name="T5" fmla="*/ 0 h 101"/>
                  <a:gd name="T6" fmla="*/ 0 60000 65536"/>
                  <a:gd name="T7" fmla="*/ 0 60000 65536"/>
                  <a:gd name="T8" fmla="*/ 0 60000 65536"/>
                  <a:gd name="T9" fmla="*/ 0 w 99"/>
                  <a:gd name="T10" fmla="*/ 0 h 101"/>
                  <a:gd name="T11" fmla="*/ 99 w 99"/>
                  <a:gd name="T12" fmla="*/ 101 h 101"/>
                </a:gdLst>
                <a:ahLst/>
                <a:cxnLst>
                  <a:cxn ang="T6">
                    <a:pos x="T0" y="T1"/>
                  </a:cxn>
                  <a:cxn ang="T7">
                    <a:pos x="T2" y="T3"/>
                  </a:cxn>
                  <a:cxn ang="T8">
                    <a:pos x="T4" y="T5"/>
                  </a:cxn>
                </a:cxnLst>
                <a:rect l="T9" t="T10" r="T11" b="T12"/>
                <a:pathLst>
                  <a:path w="99" h="101">
                    <a:moveTo>
                      <a:pt x="0" y="101"/>
                    </a:moveTo>
                    <a:lnTo>
                      <a:pt x="99" y="52"/>
                    </a:lnTo>
                    <a:lnTo>
                      <a:pt x="0" y="0"/>
                    </a:lnTo>
                  </a:path>
                </a:pathLst>
              </a:custGeom>
              <a:noFill/>
              <a:ln w="7938">
                <a:solidFill>
                  <a:srgbClr val="3095B7"/>
                </a:solidFill>
                <a:prstDash val="solid"/>
                <a:round/>
                <a:headEnd/>
                <a:tailEnd/>
              </a:ln>
            </p:spPr>
            <p:txBody>
              <a:bodyPr/>
              <a:lstStyle/>
              <a:p>
                <a:endParaRPr lang="en-US"/>
              </a:p>
            </p:txBody>
          </p:sp>
        </p:grpSp>
        <p:grpSp>
          <p:nvGrpSpPr>
            <p:cNvPr id="42113" name="Group 247"/>
            <p:cNvGrpSpPr>
              <a:grpSpLocks/>
            </p:cNvGrpSpPr>
            <p:nvPr/>
          </p:nvGrpSpPr>
          <p:grpSpPr bwMode="auto">
            <a:xfrm>
              <a:off x="2995" y="2007"/>
              <a:ext cx="1170" cy="51"/>
              <a:chOff x="2995" y="2007"/>
              <a:chExt cx="1170" cy="51"/>
            </a:xfrm>
          </p:grpSpPr>
          <p:sp>
            <p:nvSpPr>
              <p:cNvPr id="42310" name="Freeform 245"/>
              <p:cNvSpPr>
                <a:spLocks/>
              </p:cNvSpPr>
              <p:nvPr/>
            </p:nvSpPr>
            <p:spPr bwMode="auto">
              <a:xfrm>
                <a:off x="2995" y="2032"/>
                <a:ext cx="1170" cy="1"/>
              </a:xfrm>
              <a:custGeom>
                <a:avLst/>
                <a:gdLst>
                  <a:gd name="T0" fmla="*/ 0 w 2339"/>
                  <a:gd name="T1" fmla="*/ 0 h 1"/>
                  <a:gd name="T2" fmla="*/ 585 w 2339"/>
                  <a:gd name="T3" fmla="*/ 0 h 1"/>
                  <a:gd name="T4" fmla="*/ 585 w 2339"/>
                  <a:gd name="T5" fmla="*/ 0 h 1"/>
                  <a:gd name="T6" fmla="*/ 1170 w 2339"/>
                  <a:gd name="T7" fmla="*/ 0 h 1"/>
                  <a:gd name="T8" fmla="*/ 0 60000 65536"/>
                  <a:gd name="T9" fmla="*/ 0 60000 65536"/>
                  <a:gd name="T10" fmla="*/ 0 60000 65536"/>
                  <a:gd name="T11" fmla="*/ 0 60000 65536"/>
                  <a:gd name="T12" fmla="*/ 0 w 2339"/>
                  <a:gd name="T13" fmla="*/ 0 h 1"/>
                  <a:gd name="T14" fmla="*/ 2339 w 2339"/>
                  <a:gd name="T15" fmla="*/ 1 h 1"/>
                </a:gdLst>
                <a:ahLst/>
                <a:cxnLst>
                  <a:cxn ang="T8">
                    <a:pos x="T0" y="T1"/>
                  </a:cxn>
                  <a:cxn ang="T9">
                    <a:pos x="T2" y="T3"/>
                  </a:cxn>
                  <a:cxn ang="T10">
                    <a:pos x="T4" y="T5"/>
                  </a:cxn>
                  <a:cxn ang="T11">
                    <a:pos x="T6" y="T7"/>
                  </a:cxn>
                </a:cxnLst>
                <a:rect l="T12" t="T13" r="T14" b="T15"/>
                <a:pathLst>
                  <a:path w="2339" h="1">
                    <a:moveTo>
                      <a:pt x="0" y="0"/>
                    </a:moveTo>
                    <a:lnTo>
                      <a:pt x="1169" y="0"/>
                    </a:lnTo>
                    <a:lnTo>
                      <a:pt x="2339" y="0"/>
                    </a:lnTo>
                  </a:path>
                </a:pathLst>
              </a:custGeom>
              <a:noFill/>
              <a:ln w="7938">
                <a:solidFill>
                  <a:srgbClr val="3095B7"/>
                </a:solidFill>
                <a:prstDash val="solid"/>
                <a:round/>
                <a:headEnd/>
                <a:tailEnd/>
              </a:ln>
            </p:spPr>
            <p:txBody>
              <a:bodyPr/>
              <a:lstStyle/>
              <a:p>
                <a:endParaRPr lang="en-US"/>
              </a:p>
            </p:txBody>
          </p:sp>
          <p:sp>
            <p:nvSpPr>
              <p:cNvPr id="42311" name="Freeform 246"/>
              <p:cNvSpPr>
                <a:spLocks/>
              </p:cNvSpPr>
              <p:nvPr/>
            </p:nvSpPr>
            <p:spPr bwMode="auto">
              <a:xfrm>
                <a:off x="4115" y="2007"/>
                <a:ext cx="50" cy="51"/>
              </a:xfrm>
              <a:custGeom>
                <a:avLst/>
                <a:gdLst>
                  <a:gd name="T0" fmla="*/ 0 w 101"/>
                  <a:gd name="T1" fmla="*/ 51 h 101"/>
                  <a:gd name="T2" fmla="*/ 50 w 101"/>
                  <a:gd name="T3" fmla="*/ 25 h 101"/>
                  <a:gd name="T4" fmla="*/ 0 w 101"/>
                  <a:gd name="T5" fmla="*/ 0 h 101"/>
                  <a:gd name="T6" fmla="*/ 0 60000 65536"/>
                  <a:gd name="T7" fmla="*/ 0 60000 65536"/>
                  <a:gd name="T8" fmla="*/ 0 60000 65536"/>
                  <a:gd name="T9" fmla="*/ 0 w 101"/>
                  <a:gd name="T10" fmla="*/ 0 h 101"/>
                  <a:gd name="T11" fmla="*/ 101 w 101"/>
                  <a:gd name="T12" fmla="*/ 101 h 101"/>
                </a:gdLst>
                <a:ahLst/>
                <a:cxnLst>
                  <a:cxn ang="T6">
                    <a:pos x="T0" y="T1"/>
                  </a:cxn>
                  <a:cxn ang="T7">
                    <a:pos x="T2" y="T3"/>
                  </a:cxn>
                  <a:cxn ang="T8">
                    <a:pos x="T4" y="T5"/>
                  </a:cxn>
                </a:cxnLst>
                <a:rect l="T9" t="T10" r="T11" b="T12"/>
                <a:pathLst>
                  <a:path w="101" h="101">
                    <a:moveTo>
                      <a:pt x="0" y="101"/>
                    </a:moveTo>
                    <a:lnTo>
                      <a:pt x="101" y="50"/>
                    </a:lnTo>
                    <a:lnTo>
                      <a:pt x="0" y="0"/>
                    </a:lnTo>
                  </a:path>
                </a:pathLst>
              </a:custGeom>
              <a:noFill/>
              <a:ln w="7938">
                <a:solidFill>
                  <a:srgbClr val="3095B7"/>
                </a:solidFill>
                <a:prstDash val="solid"/>
                <a:round/>
                <a:headEnd/>
                <a:tailEnd/>
              </a:ln>
            </p:spPr>
            <p:txBody>
              <a:bodyPr/>
              <a:lstStyle/>
              <a:p>
                <a:endParaRPr lang="en-US"/>
              </a:p>
            </p:txBody>
          </p:sp>
        </p:grpSp>
        <p:grpSp>
          <p:nvGrpSpPr>
            <p:cNvPr id="42114" name="Group 250"/>
            <p:cNvGrpSpPr>
              <a:grpSpLocks/>
            </p:cNvGrpSpPr>
            <p:nvPr/>
          </p:nvGrpSpPr>
          <p:grpSpPr bwMode="auto">
            <a:xfrm>
              <a:off x="2769" y="2596"/>
              <a:ext cx="51" cy="659"/>
              <a:chOff x="2769" y="2596"/>
              <a:chExt cx="51" cy="659"/>
            </a:xfrm>
          </p:grpSpPr>
          <p:sp>
            <p:nvSpPr>
              <p:cNvPr id="42308" name="Freeform 248"/>
              <p:cNvSpPr>
                <a:spLocks/>
              </p:cNvSpPr>
              <p:nvPr/>
            </p:nvSpPr>
            <p:spPr bwMode="auto">
              <a:xfrm>
                <a:off x="2793" y="2596"/>
                <a:ext cx="1" cy="659"/>
              </a:xfrm>
              <a:custGeom>
                <a:avLst/>
                <a:gdLst>
                  <a:gd name="T0" fmla="*/ 0 w 1"/>
                  <a:gd name="T1" fmla="*/ 0 h 1317"/>
                  <a:gd name="T2" fmla="*/ 0 w 1"/>
                  <a:gd name="T3" fmla="*/ 329 h 1317"/>
                  <a:gd name="T4" fmla="*/ 1 w 1"/>
                  <a:gd name="T5" fmla="*/ 329 h 1317"/>
                  <a:gd name="T6" fmla="*/ 1 w 1"/>
                  <a:gd name="T7" fmla="*/ 659 h 1317"/>
                  <a:gd name="T8" fmla="*/ 0 60000 65536"/>
                  <a:gd name="T9" fmla="*/ 0 60000 65536"/>
                  <a:gd name="T10" fmla="*/ 0 60000 65536"/>
                  <a:gd name="T11" fmla="*/ 0 60000 65536"/>
                  <a:gd name="T12" fmla="*/ 0 w 1"/>
                  <a:gd name="T13" fmla="*/ 0 h 1317"/>
                  <a:gd name="T14" fmla="*/ 1 w 1"/>
                  <a:gd name="T15" fmla="*/ 1317 h 1317"/>
                </a:gdLst>
                <a:ahLst/>
                <a:cxnLst>
                  <a:cxn ang="T8">
                    <a:pos x="T0" y="T1"/>
                  </a:cxn>
                  <a:cxn ang="T9">
                    <a:pos x="T2" y="T3"/>
                  </a:cxn>
                  <a:cxn ang="T10">
                    <a:pos x="T4" y="T5"/>
                  </a:cxn>
                  <a:cxn ang="T11">
                    <a:pos x="T6" y="T7"/>
                  </a:cxn>
                </a:cxnLst>
                <a:rect l="T12" t="T13" r="T14" b="T15"/>
                <a:pathLst>
                  <a:path w="1" h="1317">
                    <a:moveTo>
                      <a:pt x="0" y="0"/>
                    </a:moveTo>
                    <a:lnTo>
                      <a:pt x="0" y="658"/>
                    </a:lnTo>
                    <a:lnTo>
                      <a:pt x="1" y="658"/>
                    </a:lnTo>
                    <a:lnTo>
                      <a:pt x="1" y="1317"/>
                    </a:lnTo>
                  </a:path>
                </a:pathLst>
              </a:custGeom>
              <a:noFill/>
              <a:ln w="7938">
                <a:solidFill>
                  <a:srgbClr val="3095B7"/>
                </a:solidFill>
                <a:prstDash val="solid"/>
                <a:round/>
                <a:headEnd/>
                <a:tailEnd/>
              </a:ln>
            </p:spPr>
            <p:txBody>
              <a:bodyPr/>
              <a:lstStyle/>
              <a:p>
                <a:endParaRPr lang="en-US"/>
              </a:p>
            </p:txBody>
          </p:sp>
          <p:sp>
            <p:nvSpPr>
              <p:cNvPr id="42309" name="Freeform 249"/>
              <p:cNvSpPr>
                <a:spLocks/>
              </p:cNvSpPr>
              <p:nvPr/>
            </p:nvSpPr>
            <p:spPr bwMode="auto">
              <a:xfrm>
                <a:off x="2769" y="3205"/>
                <a:ext cx="51" cy="50"/>
              </a:xfrm>
              <a:custGeom>
                <a:avLst/>
                <a:gdLst>
                  <a:gd name="T0" fmla="*/ 0 w 101"/>
                  <a:gd name="T1" fmla="*/ 0 h 99"/>
                  <a:gd name="T2" fmla="*/ 26 w 101"/>
                  <a:gd name="T3" fmla="*/ 50 h 99"/>
                  <a:gd name="T4" fmla="*/ 51 w 101"/>
                  <a:gd name="T5" fmla="*/ 0 h 99"/>
                  <a:gd name="T6" fmla="*/ 0 60000 65536"/>
                  <a:gd name="T7" fmla="*/ 0 60000 65536"/>
                  <a:gd name="T8" fmla="*/ 0 60000 65536"/>
                  <a:gd name="T9" fmla="*/ 0 w 101"/>
                  <a:gd name="T10" fmla="*/ 0 h 99"/>
                  <a:gd name="T11" fmla="*/ 101 w 101"/>
                  <a:gd name="T12" fmla="*/ 99 h 99"/>
                </a:gdLst>
                <a:ahLst/>
                <a:cxnLst>
                  <a:cxn ang="T6">
                    <a:pos x="T0" y="T1"/>
                  </a:cxn>
                  <a:cxn ang="T7">
                    <a:pos x="T2" y="T3"/>
                  </a:cxn>
                  <a:cxn ang="T8">
                    <a:pos x="T4" y="T5"/>
                  </a:cxn>
                </a:cxnLst>
                <a:rect l="T9" t="T10" r="T11" b="T12"/>
                <a:pathLst>
                  <a:path w="101" h="99">
                    <a:moveTo>
                      <a:pt x="0" y="0"/>
                    </a:moveTo>
                    <a:lnTo>
                      <a:pt x="51" y="99"/>
                    </a:lnTo>
                    <a:lnTo>
                      <a:pt x="101" y="0"/>
                    </a:lnTo>
                  </a:path>
                </a:pathLst>
              </a:custGeom>
              <a:noFill/>
              <a:ln w="7938">
                <a:solidFill>
                  <a:srgbClr val="3095B7"/>
                </a:solidFill>
                <a:prstDash val="solid"/>
                <a:round/>
                <a:headEnd/>
                <a:tailEnd/>
              </a:ln>
            </p:spPr>
            <p:txBody>
              <a:bodyPr/>
              <a:lstStyle/>
              <a:p>
                <a:endParaRPr lang="en-US"/>
              </a:p>
            </p:txBody>
          </p:sp>
        </p:grpSp>
        <p:grpSp>
          <p:nvGrpSpPr>
            <p:cNvPr id="42115" name="Group 254"/>
            <p:cNvGrpSpPr>
              <a:grpSpLocks/>
            </p:cNvGrpSpPr>
            <p:nvPr/>
          </p:nvGrpSpPr>
          <p:grpSpPr bwMode="auto">
            <a:xfrm>
              <a:off x="3004" y="2497"/>
              <a:ext cx="74" cy="1095"/>
              <a:chOff x="3004" y="2497"/>
              <a:chExt cx="74" cy="1095"/>
            </a:xfrm>
          </p:grpSpPr>
          <p:sp>
            <p:nvSpPr>
              <p:cNvPr id="42305" name="Freeform 251"/>
              <p:cNvSpPr>
                <a:spLocks/>
              </p:cNvSpPr>
              <p:nvPr/>
            </p:nvSpPr>
            <p:spPr bwMode="auto">
              <a:xfrm>
                <a:off x="3004" y="2522"/>
                <a:ext cx="74" cy="1045"/>
              </a:xfrm>
              <a:custGeom>
                <a:avLst/>
                <a:gdLst>
                  <a:gd name="T0" fmla="*/ 0 w 147"/>
                  <a:gd name="T1" fmla="*/ 0 h 2089"/>
                  <a:gd name="T2" fmla="*/ 74 w 147"/>
                  <a:gd name="T3" fmla="*/ 0 h 2089"/>
                  <a:gd name="T4" fmla="*/ 74 w 147"/>
                  <a:gd name="T5" fmla="*/ 1045 h 2089"/>
                  <a:gd name="T6" fmla="*/ 1 w 147"/>
                  <a:gd name="T7" fmla="*/ 1045 h 2089"/>
                  <a:gd name="T8" fmla="*/ 0 60000 65536"/>
                  <a:gd name="T9" fmla="*/ 0 60000 65536"/>
                  <a:gd name="T10" fmla="*/ 0 60000 65536"/>
                  <a:gd name="T11" fmla="*/ 0 60000 65536"/>
                  <a:gd name="T12" fmla="*/ 0 w 147"/>
                  <a:gd name="T13" fmla="*/ 0 h 2089"/>
                  <a:gd name="T14" fmla="*/ 147 w 147"/>
                  <a:gd name="T15" fmla="*/ 2089 h 2089"/>
                </a:gdLst>
                <a:ahLst/>
                <a:cxnLst>
                  <a:cxn ang="T8">
                    <a:pos x="T0" y="T1"/>
                  </a:cxn>
                  <a:cxn ang="T9">
                    <a:pos x="T2" y="T3"/>
                  </a:cxn>
                  <a:cxn ang="T10">
                    <a:pos x="T4" y="T5"/>
                  </a:cxn>
                  <a:cxn ang="T11">
                    <a:pos x="T6" y="T7"/>
                  </a:cxn>
                </a:cxnLst>
                <a:rect l="T12" t="T13" r="T14" b="T15"/>
                <a:pathLst>
                  <a:path w="147" h="2089">
                    <a:moveTo>
                      <a:pt x="0" y="0"/>
                    </a:moveTo>
                    <a:lnTo>
                      <a:pt x="147" y="0"/>
                    </a:lnTo>
                    <a:lnTo>
                      <a:pt x="147" y="2089"/>
                    </a:lnTo>
                    <a:lnTo>
                      <a:pt x="1" y="2089"/>
                    </a:lnTo>
                  </a:path>
                </a:pathLst>
              </a:custGeom>
              <a:noFill/>
              <a:ln w="7938">
                <a:solidFill>
                  <a:srgbClr val="3095B7"/>
                </a:solidFill>
                <a:prstDash val="solid"/>
                <a:round/>
                <a:headEnd/>
                <a:tailEnd/>
              </a:ln>
            </p:spPr>
            <p:txBody>
              <a:bodyPr/>
              <a:lstStyle/>
              <a:p>
                <a:endParaRPr lang="en-US"/>
              </a:p>
            </p:txBody>
          </p:sp>
          <p:sp>
            <p:nvSpPr>
              <p:cNvPr id="42306" name="Freeform 252"/>
              <p:cNvSpPr>
                <a:spLocks/>
              </p:cNvSpPr>
              <p:nvPr/>
            </p:nvSpPr>
            <p:spPr bwMode="auto">
              <a:xfrm>
                <a:off x="3005" y="2497"/>
                <a:ext cx="49" cy="50"/>
              </a:xfrm>
              <a:custGeom>
                <a:avLst/>
                <a:gdLst>
                  <a:gd name="T0" fmla="*/ 49 w 100"/>
                  <a:gd name="T1" fmla="*/ 0 h 101"/>
                  <a:gd name="T2" fmla="*/ 0 w 100"/>
                  <a:gd name="T3" fmla="*/ 25 h 101"/>
                  <a:gd name="T4" fmla="*/ 49 w 100"/>
                  <a:gd name="T5" fmla="*/ 50 h 101"/>
                  <a:gd name="T6" fmla="*/ 0 60000 65536"/>
                  <a:gd name="T7" fmla="*/ 0 60000 65536"/>
                  <a:gd name="T8" fmla="*/ 0 60000 65536"/>
                  <a:gd name="T9" fmla="*/ 0 w 100"/>
                  <a:gd name="T10" fmla="*/ 0 h 101"/>
                  <a:gd name="T11" fmla="*/ 100 w 100"/>
                  <a:gd name="T12" fmla="*/ 101 h 101"/>
                </a:gdLst>
                <a:ahLst/>
                <a:cxnLst>
                  <a:cxn ang="T6">
                    <a:pos x="T0" y="T1"/>
                  </a:cxn>
                  <a:cxn ang="T7">
                    <a:pos x="T2" y="T3"/>
                  </a:cxn>
                  <a:cxn ang="T8">
                    <a:pos x="T4" y="T5"/>
                  </a:cxn>
                </a:cxnLst>
                <a:rect l="T9" t="T10" r="T11" b="T12"/>
                <a:pathLst>
                  <a:path w="100" h="101">
                    <a:moveTo>
                      <a:pt x="100" y="0"/>
                    </a:moveTo>
                    <a:lnTo>
                      <a:pt x="0" y="50"/>
                    </a:lnTo>
                    <a:lnTo>
                      <a:pt x="100" y="101"/>
                    </a:lnTo>
                  </a:path>
                </a:pathLst>
              </a:custGeom>
              <a:noFill/>
              <a:ln w="7938">
                <a:solidFill>
                  <a:srgbClr val="3095B7"/>
                </a:solidFill>
                <a:prstDash val="solid"/>
                <a:round/>
                <a:headEnd/>
                <a:tailEnd/>
              </a:ln>
            </p:spPr>
            <p:txBody>
              <a:bodyPr/>
              <a:lstStyle/>
              <a:p>
                <a:endParaRPr lang="en-US"/>
              </a:p>
            </p:txBody>
          </p:sp>
          <p:sp>
            <p:nvSpPr>
              <p:cNvPr id="42307" name="Freeform 253"/>
              <p:cNvSpPr>
                <a:spLocks/>
              </p:cNvSpPr>
              <p:nvPr/>
            </p:nvSpPr>
            <p:spPr bwMode="auto">
              <a:xfrm>
                <a:off x="3005" y="3542"/>
                <a:ext cx="50" cy="50"/>
              </a:xfrm>
              <a:custGeom>
                <a:avLst/>
                <a:gdLst>
                  <a:gd name="T0" fmla="*/ 50 w 101"/>
                  <a:gd name="T1" fmla="*/ 0 h 101"/>
                  <a:gd name="T2" fmla="*/ 0 w 101"/>
                  <a:gd name="T3" fmla="*/ 26 h 101"/>
                  <a:gd name="T4" fmla="*/ 50 w 101"/>
                  <a:gd name="T5" fmla="*/ 50 h 101"/>
                  <a:gd name="T6" fmla="*/ 0 60000 65536"/>
                  <a:gd name="T7" fmla="*/ 0 60000 65536"/>
                  <a:gd name="T8" fmla="*/ 0 60000 65536"/>
                  <a:gd name="T9" fmla="*/ 0 w 101"/>
                  <a:gd name="T10" fmla="*/ 0 h 101"/>
                  <a:gd name="T11" fmla="*/ 101 w 101"/>
                  <a:gd name="T12" fmla="*/ 101 h 101"/>
                </a:gdLst>
                <a:ahLst/>
                <a:cxnLst>
                  <a:cxn ang="T6">
                    <a:pos x="T0" y="T1"/>
                  </a:cxn>
                  <a:cxn ang="T7">
                    <a:pos x="T2" y="T3"/>
                  </a:cxn>
                  <a:cxn ang="T8">
                    <a:pos x="T4" y="T5"/>
                  </a:cxn>
                </a:cxnLst>
                <a:rect l="T9" t="T10" r="T11" b="T12"/>
                <a:pathLst>
                  <a:path w="101" h="101">
                    <a:moveTo>
                      <a:pt x="101" y="0"/>
                    </a:moveTo>
                    <a:lnTo>
                      <a:pt x="0" y="52"/>
                    </a:lnTo>
                    <a:lnTo>
                      <a:pt x="101" y="101"/>
                    </a:lnTo>
                  </a:path>
                </a:pathLst>
              </a:custGeom>
              <a:noFill/>
              <a:ln w="7938">
                <a:solidFill>
                  <a:srgbClr val="3095B7"/>
                </a:solidFill>
                <a:prstDash val="solid"/>
                <a:round/>
                <a:headEnd/>
                <a:tailEnd/>
              </a:ln>
            </p:spPr>
            <p:txBody>
              <a:bodyPr/>
              <a:lstStyle/>
              <a:p>
                <a:endParaRPr lang="en-US"/>
              </a:p>
            </p:txBody>
          </p:sp>
        </p:grpSp>
        <p:grpSp>
          <p:nvGrpSpPr>
            <p:cNvPr id="42116" name="Group 257"/>
            <p:cNvGrpSpPr>
              <a:grpSpLocks/>
            </p:cNvGrpSpPr>
            <p:nvPr/>
          </p:nvGrpSpPr>
          <p:grpSpPr bwMode="auto">
            <a:xfrm>
              <a:off x="1838" y="2522"/>
              <a:ext cx="265" cy="248"/>
              <a:chOff x="1838" y="2522"/>
              <a:chExt cx="265" cy="248"/>
            </a:xfrm>
          </p:grpSpPr>
          <p:sp>
            <p:nvSpPr>
              <p:cNvPr id="42303" name="Freeform 255"/>
              <p:cNvSpPr>
                <a:spLocks/>
              </p:cNvSpPr>
              <p:nvPr/>
            </p:nvSpPr>
            <p:spPr bwMode="auto">
              <a:xfrm>
                <a:off x="1862" y="2522"/>
                <a:ext cx="241" cy="248"/>
              </a:xfrm>
              <a:custGeom>
                <a:avLst/>
                <a:gdLst>
                  <a:gd name="T0" fmla="*/ 241 w 482"/>
                  <a:gd name="T1" fmla="*/ 0 h 496"/>
                  <a:gd name="T2" fmla="*/ 0 w 482"/>
                  <a:gd name="T3" fmla="*/ 0 h 496"/>
                  <a:gd name="T4" fmla="*/ 0 w 482"/>
                  <a:gd name="T5" fmla="*/ 248 h 496"/>
                  <a:gd name="T6" fmla="*/ 0 60000 65536"/>
                  <a:gd name="T7" fmla="*/ 0 60000 65536"/>
                  <a:gd name="T8" fmla="*/ 0 60000 65536"/>
                  <a:gd name="T9" fmla="*/ 0 w 482"/>
                  <a:gd name="T10" fmla="*/ 0 h 496"/>
                  <a:gd name="T11" fmla="*/ 482 w 482"/>
                  <a:gd name="T12" fmla="*/ 496 h 496"/>
                </a:gdLst>
                <a:ahLst/>
                <a:cxnLst>
                  <a:cxn ang="T6">
                    <a:pos x="T0" y="T1"/>
                  </a:cxn>
                  <a:cxn ang="T7">
                    <a:pos x="T2" y="T3"/>
                  </a:cxn>
                  <a:cxn ang="T8">
                    <a:pos x="T4" y="T5"/>
                  </a:cxn>
                </a:cxnLst>
                <a:rect l="T9" t="T10" r="T11" b="T12"/>
                <a:pathLst>
                  <a:path w="482" h="496">
                    <a:moveTo>
                      <a:pt x="482" y="0"/>
                    </a:moveTo>
                    <a:lnTo>
                      <a:pt x="0" y="0"/>
                    </a:lnTo>
                    <a:lnTo>
                      <a:pt x="0" y="496"/>
                    </a:lnTo>
                  </a:path>
                </a:pathLst>
              </a:custGeom>
              <a:noFill/>
              <a:ln w="7938">
                <a:solidFill>
                  <a:srgbClr val="3095B7"/>
                </a:solidFill>
                <a:prstDash val="solid"/>
                <a:round/>
                <a:headEnd/>
                <a:tailEnd/>
              </a:ln>
            </p:spPr>
            <p:txBody>
              <a:bodyPr/>
              <a:lstStyle/>
              <a:p>
                <a:endParaRPr lang="en-US"/>
              </a:p>
            </p:txBody>
          </p:sp>
          <p:sp>
            <p:nvSpPr>
              <p:cNvPr id="42304" name="Freeform 256"/>
              <p:cNvSpPr>
                <a:spLocks/>
              </p:cNvSpPr>
              <p:nvPr/>
            </p:nvSpPr>
            <p:spPr bwMode="auto">
              <a:xfrm>
                <a:off x="1838" y="2720"/>
                <a:ext cx="50" cy="50"/>
              </a:xfrm>
              <a:custGeom>
                <a:avLst/>
                <a:gdLst>
                  <a:gd name="T0" fmla="*/ 0 w 101"/>
                  <a:gd name="T1" fmla="*/ 0 h 99"/>
                  <a:gd name="T2" fmla="*/ 25 w 101"/>
                  <a:gd name="T3" fmla="*/ 50 h 99"/>
                  <a:gd name="T4" fmla="*/ 50 w 101"/>
                  <a:gd name="T5" fmla="*/ 0 h 99"/>
                  <a:gd name="T6" fmla="*/ 0 60000 65536"/>
                  <a:gd name="T7" fmla="*/ 0 60000 65536"/>
                  <a:gd name="T8" fmla="*/ 0 60000 65536"/>
                  <a:gd name="T9" fmla="*/ 0 w 101"/>
                  <a:gd name="T10" fmla="*/ 0 h 99"/>
                  <a:gd name="T11" fmla="*/ 101 w 101"/>
                  <a:gd name="T12" fmla="*/ 99 h 99"/>
                </a:gdLst>
                <a:ahLst/>
                <a:cxnLst>
                  <a:cxn ang="T6">
                    <a:pos x="T0" y="T1"/>
                  </a:cxn>
                  <a:cxn ang="T7">
                    <a:pos x="T2" y="T3"/>
                  </a:cxn>
                  <a:cxn ang="T8">
                    <a:pos x="T4" y="T5"/>
                  </a:cxn>
                </a:cxnLst>
                <a:rect l="T9" t="T10" r="T11" b="T12"/>
                <a:pathLst>
                  <a:path w="101" h="99">
                    <a:moveTo>
                      <a:pt x="0" y="0"/>
                    </a:moveTo>
                    <a:lnTo>
                      <a:pt x="51" y="99"/>
                    </a:lnTo>
                    <a:lnTo>
                      <a:pt x="101" y="0"/>
                    </a:lnTo>
                  </a:path>
                </a:pathLst>
              </a:custGeom>
              <a:noFill/>
              <a:ln w="7938">
                <a:solidFill>
                  <a:srgbClr val="3095B7"/>
                </a:solidFill>
                <a:prstDash val="solid"/>
                <a:round/>
                <a:headEnd/>
                <a:tailEnd/>
              </a:ln>
            </p:spPr>
            <p:txBody>
              <a:bodyPr/>
              <a:lstStyle/>
              <a:p>
                <a:endParaRPr lang="en-US"/>
              </a:p>
            </p:txBody>
          </p:sp>
        </p:grpSp>
        <p:sp>
          <p:nvSpPr>
            <p:cNvPr id="42117" name="Rectangle 258"/>
            <p:cNvSpPr>
              <a:spLocks noChangeArrowheads="1"/>
            </p:cNvSpPr>
            <p:nvPr/>
          </p:nvSpPr>
          <p:spPr bwMode="auto">
            <a:xfrm>
              <a:off x="2111" y="2186"/>
              <a:ext cx="409" cy="164"/>
            </a:xfrm>
            <a:prstGeom prst="rect">
              <a:avLst/>
            </a:prstGeom>
            <a:solidFill>
              <a:srgbClr val="3597B8"/>
            </a:solidFill>
            <a:ln w="9525">
              <a:noFill/>
              <a:miter lim="800000"/>
              <a:headEnd/>
              <a:tailEnd/>
            </a:ln>
          </p:spPr>
          <p:txBody>
            <a:bodyPr/>
            <a:lstStyle/>
            <a:p>
              <a:endParaRPr lang="en-US"/>
            </a:p>
          </p:txBody>
        </p:sp>
        <p:sp>
          <p:nvSpPr>
            <p:cNvPr id="42118" name="Rectangle 259"/>
            <p:cNvSpPr>
              <a:spLocks noChangeArrowheads="1"/>
            </p:cNvSpPr>
            <p:nvPr/>
          </p:nvSpPr>
          <p:spPr bwMode="auto">
            <a:xfrm>
              <a:off x="2250" y="2234"/>
              <a:ext cx="166" cy="89"/>
            </a:xfrm>
            <a:prstGeom prst="rect">
              <a:avLst/>
            </a:prstGeom>
            <a:noFill/>
            <a:ln w="9525">
              <a:noFill/>
              <a:miter lim="800000"/>
              <a:headEnd/>
              <a:tailEnd/>
            </a:ln>
          </p:spPr>
          <p:txBody>
            <a:bodyPr wrap="none" lIns="0" tIns="0" rIns="0" bIns="0">
              <a:spAutoFit/>
            </a:bodyPr>
            <a:lstStyle/>
            <a:p>
              <a:r>
                <a:rPr lang="en-US" sz="800" b="1">
                  <a:solidFill>
                    <a:srgbClr val="000000"/>
                  </a:solidFill>
                </a:rPr>
                <a:t>USB</a:t>
              </a:r>
              <a:endParaRPr lang="en-US"/>
            </a:p>
          </p:txBody>
        </p:sp>
        <p:sp>
          <p:nvSpPr>
            <p:cNvPr id="42119" name="Rectangle 260"/>
            <p:cNvSpPr>
              <a:spLocks noChangeArrowheads="1"/>
            </p:cNvSpPr>
            <p:nvPr/>
          </p:nvSpPr>
          <p:spPr bwMode="auto">
            <a:xfrm>
              <a:off x="2247" y="2231"/>
              <a:ext cx="166" cy="89"/>
            </a:xfrm>
            <a:prstGeom prst="rect">
              <a:avLst/>
            </a:prstGeom>
            <a:noFill/>
            <a:ln w="9525">
              <a:noFill/>
              <a:miter lim="800000"/>
              <a:headEnd/>
              <a:tailEnd/>
            </a:ln>
          </p:spPr>
          <p:txBody>
            <a:bodyPr wrap="none" lIns="0" tIns="0" rIns="0" bIns="0">
              <a:spAutoFit/>
            </a:bodyPr>
            <a:lstStyle/>
            <a:p>
              <a:r>
                <a:rPr lang="en-US" sz="800" b="1">
                  <a:solidFill>
                    <a:srgbClr val="FFFFFF"/>
                  </a:solidFill>
                </a:rPr>
                <a:t>USB</a:t>
              </a:r>
              <a:endParaRPr lang="en-US"/>
            </a:p>
          </p:txBody>
        </p:sp>
        <p:sp>
          <p:nvSpPr>
            <p:cNvPr id="42120" name="Rectangle 261"/>
            <p:cNvSpPr>
              <a:spLocks noChangeArrowheads="1"/>
            </p:cNvSpPr>
            <p:nvPr/>
          </p:nvSpPr>
          <p:spPr bwMode="auto">
            <a:xfrm>
              <a:off x="1720" y="2246"/>
              <a:ext cx="290" cy="89"/>
            </a:xfrm>
            <a:prstGeom prst="rect">
              <a:avLst/>
            </a:prstGeom>
            <a:noFill/>
            <a:ln w="9525">
              <a:noFill/>
              <a:miter lim="800000"/>
              <a:headEnd/>
              <a:tailEnd/>
            </a:ln>
          </p:spPr>
          <p:txBody>
            <a:bodyPr wrap="none" lIns="0" tIns="0" rIns="0" bIns="0">
              <a:spAutoFit/>
            </a:bodyPr>
            <a:lstStyle/>
            <a:p>
              <a:r>
                <a:rPr lang="en-US" sz="800" b="1">
                  <a:solidFill>
                    <a:srgbClr val="000000"/>
                  </a:solidFill>
                </a:rPr>
                <a:t>Ethernet</a:t>
              </a:r>
              <a:endParaRPr lang="en-US"/>
            </a:p>
          </p:txBody>
        </p:sp>
        <p:grpSp>
          <p:nvGrpSpPr>
            <p:cNvPr id="42121" name="Group 274"/>
            <p:cNvGrpSpPr>
              <a:grpSpLocks/>
            </p:cNvGrpSpPr>
            <p:nvPr/>
          </p:nvGrpSpPr>
          <p:grpSpPr bwMode="auto">
            <a:xfrm>
              <a:off x="1629" y="2188"/>
              <a:ext cx="442" cy="180"/>
              <a:chOff x="1629" y="2188"/>
              <a:chExt cx="442" cy="180"/>
            </a:xfrm>
          </p:grpSpPr>
          <p:grpSp>
            <p:nvGrpSpPr>
              <p:cNvPr id="42291" name="Group 266"/>
              <p:cNvGrpSpPr>
                <a:grpSpLocks/>
              </p:cNvGrpSpPr>
              <p:nvPr/>
            </p:nvGrpSpPr>
            <p:grpSpPr bwMode="auto">
              <a:xfrm>
                <a:off x="1640" y="2207"/>
                <a:ext cx="421" cy="151"/>
                <a:chOff x="1640" y="2207"/>
                <a:chExt cx="421" cy="151"/>
              </a:xfrm>
            </p:grpSpPr>
            <p:sp>
              <p:nvSpPr>
                <p:cNvPr id="42299" name="Rectangle 262"/>
                <p:cNvSpPr>
                  <a:spLocks noChangeArrowheads="1"/>
                </p:cNvSpPr>
                <p:nvPr/>
              </p:nvSpPr>
              <p:spPr bwMode="auto">
                <a:xfrm>
                  <a:off x="1640" y="2207"/>
                  <a:ext cx="420" cy="150"/>
                </a:xfrm>
                <a:prstGeom prst="rect">
                  <a:avLst/>
                </a:prstGeom>
                <a:solidFill>
                  <a:srgbClr val="000000"/>
                </a:solidFill>
                <a:ln w="9525">
                  <a:noFill/>
                  <a:miter lim="800000"/>
                  <a:headEnd/>
                  <a:tailEnd/>
                </a:ln>
              </p:spPr>
              <p:txBody>
                <a:bodyPr/>
                <a:lstStyle/>
                <a:p>
                  <a:endParaRPr lang="en-US"/>
                </a:p>
              </p:txBody>
            </p:sp>
            <p:sp>
              <p:nvSpPr>
                <p:cNvPr id="42300" name="Rectangle 263"/>
                <p:cNvSpPr>
                  <a:spLocks noChangeArrowheads="1"/>
                </p:cNvSpPr>
                <p:nvPr/>
              </p:nvSpPr>
              <p:spPr bwMode="auto">
                <a:xfrm>
                  <a:off x="1640" y="2207"/>
                  <a:ext cx="420" cy="150"/>
                </a:xfrm>
                <a:prstGeom prst="rect">
                  <a:avLst/>
                </a:prstGeom>
                <a:solidFill>
                  <a:srgbClr val="000000"/>
                </a:solidFill>
                <a:ln w="0">
                  <a:solidFill>
                    <a:srgbClr val="FFFFFF"/>
                  </a:solidFill>
                  <a:miter lim="800000"/>
                  <a:headEnd/>
                  <a:tailEnd/>
                </a:ln>
              </p:spPr>
              <p:txBody>
                <a:bodyPr/>
                <a:lstStyle/>
                <a:p>
                  <a:endParaRPr lang="en-US"/>
                </a:p>
              </p:txBody>
            </p:sp>
            <p:sp>
              <p:nvSpPr>
                <p:cNvPr id="42301" name="Rectangle 264"/>
                <p:cNvSpPr>
                  <a:spLocks noChangeArrowheads="1"/>
                </p:cNvSpPr>
                <p:nvPr/>
              </p:nvSpPr>
              <p:spPr bwMode="auto">
                <a:xfrm>
                  <a:off x="1640" y="2207"/>
                  <a:ext cx="421" cy="151"/>
                </a:xfrm>
                <a:prstGeom prst="rect">
                  <a:avLst/>
                </a:prstGeom>
                <a:blipFill dpi="0" rotWithShape="0">
                  <a:blip r:embed="rId3" cstate="print"/>
                  <a:srcRect/>
                  <a:tile tx="0" ty="0" sx="100000" sy="100000" flip="none" algn="tl"/>
                </a:blipFill>
                <a:ln w="9525">
                  <a:noFill/>
                  <a:miter lim="800000"/>
                  <a:headEnd/>
                  <a:tailEnd/>
                </a:ln>
              </p:spPr>
              <p:txBody>
                <a:bodyPr/>
                <a:lstStyle/>
                <a:p>
                  <a:endParaRPr lang="en-US"/>
                </a:p>
              </p:txBody>
            </p:sp>
            <p:sp>
              <p:nvSpPr>
                <p:cNvPr id="42302" name="Rectangle 265"/>
                <p:cNvSpPr>
                  <a:spLocks noChangeArrowheads="1"/>
                </p:cNvSpPr>
                <p:nvPr/>
              </p:nvSpPr>
              <p:spPr bwMode="auto">
                <a:xfrm>
                  <a:off x="1640" y="2207"/>
                  <a:ext cx="420" cy="150"/>
                </a:xfrm>
                <a:prstGeom prst="rect">
                  <a:avLst/>
                </a:prstGeom>
                <a:solidFill>
                  <a:srgbClr val="000000"/>
                </a:solidFill>
                <a:ln w="9525">
                  <a:noFill/>
                  <a:miter lim="800000"/>
                  <a:headEnd/>
                  <a:tailEnd/>
                </a:ln>
              </p:spPr>
              <p:txBody>
                <a:bodyPr/>
                <a:lstStyle/>
                <a:p>
                  <a:endParaRPr lang="en-US"/>
                </a:p>
              </p:txBody>
            </p:sp>
          </p:grpSp>
          <p:grpSp>
            <p:nvGrpSpPr>
              <p:cNvPr id="42292" name="Group 272"/>
              <p:cNvGrpSpPr>
                <a:grpSpLocks/>
              </p:cNvGrpSpPr>
              <p:nvPr/>
            </p:nvGrpSpPr>
            <p:grpSpPr bwMode="auto">
              <a:xfrm>
                <a:off x="1629" y="2197"/>
                <a:ext cx="442" cy="171"/>
                <a:chOff x="1629" y="2197"/>
                <a:chExt cx="442" cy="171"/>
              </a:xfrm>
            </p:grpSpPr>
            <p:sp>
              <p:nvSpPr>
                <p:cNvPr id="42294" name="Rectangle 267"/>
                <p:cNvSpPr>
                  <a:spLocks noChangeArrowheads="1"/>
                </p:cNvSpPr>
                <p:nvPr/>
              </p:nvSpPr>
              <p:spPr bwMode="auto">
                <a:xfrm>
                  <a:off x="1629" y="2197"/>
                  <a:ext cx="442" cy="171"/>
                </a:xfrm>
                <a:prstGeom prst="rect">
                  <a:avLst/>
                </a:prstGeom>
                <a:solidFill>
                  <a:srgbClr val="000000"/>
                </a:solidFill>
                <a:ln w="9525">
                  <a:noFill/>
                  <a:miter lim="800000"/>
                  <a:headEnd/>
                  <a:tailEnd/>
                </a:ln>
              </p:spPr>
              <p:txBody>
                <a:bodyPr/>
                <a:lstStyle/>
                <a:p>
                  <a:endParaRPr lang="en-US"/>
                </a:p>
              </p:txBody>
            </p:sp>
            <p:sp>
              <p:nvSpPr>
                <p:cNvPr id="42295" name="Freeform 268"/>
                <p:cNvSpPr>
                  <a:spLocks/>
                </p:cNvSpPr>
                <p:nvPr/>
              </p:nvSpPr>
              <p:spPr bwMode="auto">
                <a:xfrm>
                  <a:off x="1629" y="2197"/>
                  <a:ext cx="442" cy="170"/>
                </a:xfrm>
                <a:custGeom>
                  <a:avLst/>
                  <a:gdLst>
                    <a:gd name="T0" fmla="*/ 0 w 882"/>
                    <a:gd name="T1" fmla="*/ 160 h 341"/>
                    <a:gd name="T2" fmla="*/ 0 w 882"/>
                    <a:gd name="T3" fmla="*/ 170 h 341"/>
                    <a:gd name="T4" fmla="*/ 11 w 882"/>
                    <a:gd name="T5" fmla="*/ 170 h 341"/>
                    <a:gd name="T6" fmla="*/ 431 w 882"/>
                    <a:gd name="T7" fmla="*/ 170 h 341"/>
                    <a:gd name="T8" fmla="*/ 442 w 882"/>
                    <a:gd name="T9" fmla="*/ 170 h 341"/>
                    <a:gd name="T10" fmla="*/ 442 w 882"/>
                    <a:gd name="T11" fmla="*/ 160 h 341"/>
                    <a:gd name="T12" fmla="*/ 442 w 882"/>
                    <a:gd name="T13" fmla="*/ 10 h 341"/>
                    <a:gd name="T14" fmla="*/ 442 w 882"/>
                    <a:gd name="T15" fmla="*/ 0 h 341"/>
                    <a:gd name="T16" fmla="*/ 431 w 882"/>
                    <a:gd name="T17" fmla="*/ 0 h 341"/>
                    <a:gd name="T18" fmla="*/ 11 w 882"/>
                    <a:gd name="T19" fmla="*/ 0 h 341"/>
                    <a:gd name="T20" fmla="*/ 0 w 882"/>
                    <a:gd name="T21" fmla="*/ 0 h 341"/>
                    <a:gd name="T22" fmla="*/ 0 w 882"/>
                    <a:gd name="T23" fmla="*/ 10 h 341"/>
                    <a:gd name="T24" fmla="*/ 0 w 882"/>
                    <a:gd name="T25" fmla="*/ 160 h 3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2"/>
                    <a:gd name="T40" fmla="*/ 0 h 341"/>
                    <a:gd name="T41" fmla="*/ 882 w 882"/>
                    <a:gd name="T42" fmla="*/ 341 h 3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2" h="341">
                      <a:moveTo>
                        <a:pt x="0" y="320"/>
                      </a:moveTo>
                      <a:lnTo>
                        <a:pt x="0" y="341"/>
                      </a:lnTo>
                      <a:lnTo>
                        <a:pt x="21" y="341"/>
                      </a:lnTo>
                      <a:lnTo>
                        <a:pt x="861" y="341"/>
                      </a:lnTo>
                      <a:lnTo>
                        <a:pt x="882" y="341"/>
                      </a:lnTo>
                      <a:lnTo>
                        <a:pt x="882" y="320"/>
                      </a:lnTo>
                      <a:lnTo>
                        <a:pt x="882" y="20"/>
                      </a:lnTo>
                      <a:lnTo>
                        <a:pt x="882" y="0"/>
                      </a:lnTo>
                      <a:lnTo>
                        <a:pt x="861" y="0"/>
                      </a:lnTo>
                      <a:lnTo>
                        <a:pt x="21" y="0"/>
                      </a:lnTo>
                      <a:lnTo>
                        <a:pt x="0" y="0"/>
                      </a:lnTo>
                      <a:lnTo>
                        <a:pt x="0" y="20"/>
                      </a:lnTo>
                      <a:lnTo>
                        <a:pt x="0" y="320"/>
                      </a:lnTo>
                      <a:close/>
                    </a:path>
                  </a:pathLst>
                </a:custGeom>
                <a:solidFill>
                  <a:srgbClr val="000000"/>
                </a:solidFill>
                <a:ln w="0">
                  <a:solidFill>
                    <a:srgbClr val="FFFFFF"/>
                  </a:solidFill>
                  <a:prstDash val="solid"/>
                  <a:round/>
                  <a:headEnd/>
                  <a:tailEnd/>
                </a:ln>
              </p:spPr>
              <p:txBody>
                <a:bodyPr/>
                <a:lstStyle/>
                <a:p>
                  <a:endParaRPr lang="en-US"/>
                </a:p>
              </p:txBody>
            </p:sp>
            <p:sp>
              <p:nvSpPr>
                <p:cNvPr id="42296" name="Rectangle 269"/>
                <p:cNvSpPr>
                  <a:spLocks noChangeArrowheads="1"/>
                </p:cNvSpPr>
                <p:nvPr/>
              </p:nvSpPr>
              <p:spPr bwMode="auto">
                <a:xfrm>
                  <a:off x="1650" y="2218"/>
                  <a:ext cx="400" cy="129"/>
                </a:xfrm>
                <a:prstGeom prst="rect">
                  <a:avLst/>
                </a:prstGeom>
                <a:solidFill>
                  <a:srgbClr val="000000"/>
                </a:solidFill>
                <a:ln w="0">
                  <a:solidFill>
                    <a:srgbClr val="FFFFFF"/>
                  </a:solidFill>
                  <a:miter lim="800000"/>
                  <a:headEnd/>
                  <a:tailEnd/>
                </a:ln>
              </p:spPr>
              <p:txBody>
                <a:bodyPr/>
                <a:lstStyle/>
                <a:p>
                  <a:endParaRPr lang="en-US"/>
                </a:p>
              </p:txBody>
            </p:sp>
            <p:sp>
              <p:nvSpPr>
                <p:cNvPr id="42297" name="Freeform 270"/>
                <p:cNvSpPr>
                  <a:spLocks noEditPoints="1"/>
                </p:cNvSpPr>
                <p:nvPr/>
              </p:nvSpPr>
              <p:spPr bwMode="auto">
                <a:xfrm>
                  <a:off x="1629" y="2197"/>
                  <a:ext cx="442" cy="170"/>
                </a:xfrm>
                <a:custGeom>
                  <a:avLst/>
                  <a:gdLst>
                    <a:gd name="T0" fmla="*/ 0 w 882"/>
                    <a:gd name="T1" fmla="*/ 160 h 341"/>
                    <a:gd name="T2" fmla="*/ 0 w 882"/>
                    <a:gd name="T3" fmla="*/ 170 h 341"/>
                    <a:gd name="T4" fmla="*/ 11 w 882"/>
                    <a:gd name="T5" fmla="*/ 170 h 341"/>
                    <a:gd name="T6" fmla="*/ 431 w 882"/>
                    <a:gd name="T7" fmla="*/ 170 h 341"/>
                    <a:gd name="T8" fmla="*/ 442 w 882"/>
                    <a:gd name="T9" fmla="*/ 170 h 341"/>
                    <a:gd name="T10" fmla="*/ 442 w 882"/>
                    <a:gd name="T11" fmla="*/ 160 h 341"/>
                    <a:gd name="T12" fmla="*/ 442 w 882"/>
                    <a:gd name="T13" fmla="*/ 10 h 341"/>
                    <a:gd name="T14" fmla="*/ 442 w 882"/>
                    <a:gd name="T15" fmla="*/ 0 h 341"/>
                    <a:gd name="T16" fmla="*/ 431 w 882"/>
                    <a:gd name="T17" fmla="*/ 0 h 341"/>
                    <a:gd name="T18" fmla="*/ 11 w 882"/>
                    <a:gd name="T19" fmla="*/ 0 h 341"/>
                    <a:gd name="T20" fmla="*/ 0 w 882"/>
                    <a:gd name="T21" fmla="*/ 0 h 341"/>
                    <a:gd name="T22" fmla="*/ 0 w 882"/>
                    <a:gd name="T23" fmla="*/ 10 h 341"/>
                    <a:gd name="T24" fmla="*/ 0 w 882"/>
                    <a:gd name="T25" fmla="*/ 160 h 341"/>
                    <a:gd name="T26" fmla="*/ 21 w 882"/>
                    <a:gd name="T27" fmla="*/ 20 h 341"/>
                    <a:gd name="T28" fmla="*/ 421 w 882"/>
                    <a:gd name="T29" fmla="*/ 20 h 341"/>
                    <a:gd name="T30" fmla="*/ 421 w 882"/>
                    <a:gd name="T31" fmla="*/ 149 h 341"/>
                    <a:gd name="T32" fmla="*/ 21 w 882"/>
                    <a:gd name="T33" fmla="*/ 149 h 341"/>
                    <a:gd name="T34" fmla="*/ 21 w 882"/>
                    <a:gd name="T35" fmla="*/ 20 h 3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2"/>
                    <a:gd name="T55" fmla="*/ 0 h 341"/>
                    <a:gd name="T56" fmla="*/ 882 w 882"/>
                    <a:gd name="T57" fmla="*/ 341 h 3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2" h="341">
                      <a:moveTo>
                        <a:pt x="0" y="320"/>
                      </a:moveTo>
                      <a:lnTo>
                        <a:pt x="0" y="341"/>
                      </a:lnTo>
                      <a:lnTo>
                        <a:pt x="21" y="341"/>
                      </a:lnTo>
                      <a:lnTo>
                        <a:pt x="861" y="341"/>
                      </a:lnTo>
                      <a:lnTo>
                        <a:pt x="882" y="341"/>
                      </a:lnTo>
                      <a:lnTo>
                        <a:pt x="882" y="320"/>
                      </a:lnTo>
                      <a:lnTo>
                        <a:pt x="882" y="20"/>
                      </a:lnTo>
                      <a:lnTo>
                        <a:pt x="882" y="0"/>
                      </a:lnTo>
                      <a:lnTo>
                        <a:pt x="861" y="0"/>
                      </a:lnTo>
                      <a:lnTo>
                        <a:pt x="21" y="0"/>
                      </a:lnTo>
                      <a:lnTo>
                        <a:pt x="0" y="0"/>
                      </a:lnTo>
                      <a:lnTo>
                        <a:pt x="0" y="20"/>
                      </a:lnTo>
                      <a:lnTo>
                        <a:pt x="0" y="320"/>
                      </a:lnTo>
                      <a:close/>
                      <a:moveTo>
                        <a:pt x="42" y="41"/>
                      </a:moveTo>
                      <a:lnTo>
                        <a:pt x="840" y="41"/>
                      </a:lnTo>
                      <a:lnTo>
                        <a:pt x="840" y="299"/>
                      </a:lnTo>
                      <a:lnTo>
                        <a:pt x="42" y="299"/>
                      </a:lnTo>
                      <a:lnTo>
                        <a:pt x="42" y="41"/>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42298" name="Rectangle 271"/>
                <p:cNvSpPr>
                  <a:spLocks noChangeArrowheads="1"/>
                </p:cNvSpPr>
                <p:nvPr/>
              </p:nvSpPr>
              <p:spPr bwMode="auto">
                <a:xfrm>
                  <a:off x="1629" y="2197"/>
                  <a:ext cx="442" cy="171"/>
                </a:xfrm>
                <a:prstGeom prst="rect">
                  <a:avLst/>
                </a:prstGeom>
                <a:solidFill>
                  <a:srgbClr val="000000"/>
                </a:solidFill>
                <a:ln w="9525">
                  <a:noFill/>
                  <a:miter lim="800000"/>
                  <a:headEnd/>
                  <a:tailEnd/>
                </a:ln>
              </p:spPr>
              <p:txBody>
                <a:bodyPr/>
                <a:lstStyle/>
                <a:p>
                  <a:endParaRPr lang="en-US"/>
                </a:p>
              </p:txBody>
            </p:sp>
          </p:grpSp>
          <p:sp>
            <p:nvSpPr>
              <p:cNvPr id="42293" name="Rectangle 273"/>
              <p:cNvSpPr>
                <a:spLocks noChangeArrowheads="1"/>
              </p:cNvSpPr>
              <p:nvPr/>
            </p:nvSpPr>
            <p:spPr bwMode="auto">
              <a:xfrm>
                <a:off x="1640" y="2188"/>
                <a:ext cx="421" cy="151"/>
              </a:xfrm>
              <a:prstGeom prst="rect">
                <a:avLst/>
              </a:prstGeom>
              <a:solidFill>
                <a:srgbClr val="4F81BD"/>
              </a:solidFill>
              <a:ln w="33338">
                <a:solidFill>
                  <a:srgbClr val="404040"/>
                </a:solidFill>
                <a:miter lim="800000"/>
                <a:headEnd/>
                <a:tailEnd/>
              </a:ln>
            </p:spPr>
            <p:txBody>
              <a:bodyPr/>
              <a:lstStyle/>
              <a:p>
                <a:endParaRPr lang="en-US"/>
              </a:p>
            </p:txBody>
          </p:sp>
        </p:grpSp>
        <p:sp>
          <p:nvSpPr>
            <p:cNvPr id="42122" name="Rectangle 275"/>
            <p:cNvSpPr>
              <a:spLocks noChangeArrowheads="1"/>
            </p:cNvSpPr>
            <p:nvPr/>
          </p:nvSpPr>
          <p:spPr bwMode="auto">
            <a:xfrm>
              <a:off x="1722" y="2229"/>
              <a:ext cx="290" cy="89"/>
            </a:xfrm>
            <a:prstGeom prst="rect">
              <a:avLst/>
            </a:prstGeom>
            <a:noFill/>
            <a:ln w="9525">
              <a:noFill/>
              <a:miter lim="800000"/>
              <a:headEnd/>
              <a:tailEnd/>
            </a:ln>
          </p:spPr>
          <p:txBody>
            <a:bodyPr wrap="none" lIns="0" tIns="0" rIns="0" bIns="0">
              <a:spAutoFit/>
            </a:bodyPr>
            <a:lstStyle/>
            <a:p>
              <a:r>
                <a:rPr lang="en-US" sz="800" b="1">
                  <a:solidFill>
                    <a:srgbClr val="000000"/>
                  </a:solidFill>
                </a:rPr>
                <a:t>Ethernet</a:t>
              </a:r>
              <a:endParaRPr lang="en-US"/>
            </a:p>
          </p:txBody>
        </p:sp>
        <p:sp>
          <p:nvSpPr>
            <p:cNvPr id="42123" name="Rectangle 276"/>
            <p:cNvSpPr>
              <a:spLocks noChangeArrowheads="1"/>
            </p:cNvSpPr>
            <p:nvPr/>
          </p:nvSpPr>
          <p:spPr bwMode="auto">
            <a:xfrm>
              <a:off x="1720" y="2226"/>
              <a:ext cx="290" cy="89"/>
            </a:xfrm>
            <a:prstGeom prst="rect">
              <a:avLst/>
            </a:prstGeom>
            <a:noFill/>
            <a:ln w="9525">
              <a:noFill/>
              <a:miter lim="800000"/>
              <a:headEnd/>
              <a:tailEnd/>
            </a:ln>
          </p:spPr>
          <p:txBody>
            <a:bodyPr wrap="none" lIns="0" tIns="0" rIns="0" bIns="0">
              <a:spAutoFit/>
            </a:bodyPr>
            <a:lstStyle/>
            <a:p>
              <a:r>
                <a:rPr lang="en-US" sz="800" b="1">
                  <a:solidFill>
                    <a:srgbClr val="FFFFFF"/>
                  </a:solidFill>
                </a:rPr>
                <a:t>Ethernet</a:t>
              </a:r>
              <a:endParaRPr lang="en-US"/>
            </a:p>
          </p:txBody>
        </p:sp>
        <p:grpSp>
          <p:nvGrpSpPr>
            <p:cNvPr id="42124" name="Group 279"/>
            <p:cNvGrpSpPr>
              <a:grpSpLocks/>
            </p:cNvGrpSpPr>
            <p:nvPr/>
          </p:nvGrpSpPr>
          <p:grpSpPr bwMode="auto">
            <a:xfrm>
              <a:off x="1836" y="3145"/>
              <a:ext cx="50" cy="104"/>
              <a:chOff x="1836" y="3145"/>
              <a:chExt cx="50" cy="104"/>
            </a:xfrm>
          </p:grpSpPr>
          <p:sp>
            <p:nvSpPr>
              <p:cNvPr id="42289" name="Freeform 277"/>
              <p:cNvSpPr>
                <a:spLocks/>
              </p:cNvSpPr>
              <p:nvPr/>
            </p:nvSpPr>
            <p:spPr bwMode="auto">
              <a:xfrm>
                <a:off x="1861" y="3145"/>
                <a:ext cx="1" cy="103"/>
              </a:xfrm>
              <a:custGeom>
                <a:avLst/>
                <a:gdLst>
                  <a:gd name="T0" fmla="*/ 1 w 3"/>
                  <a:gd name="T1" fmla="*/ 0 h 207"/>
                  <a:gd name="T2" fmla="*/ 1 w 3"/>
                  <a:gd name="T3" fmla="*/ 51 h 207"/>
                  <a:gd name="T4" fmla="*/ 0 w 3"/>
                  <a:gd name="T5" fmla="*/ 51 h 207"/>
                  <a:gd name="T6" fmla="*/ 0 w 3"/>
                  <a:gd name="T7" fmla="*/ 103 h 207"/>
                  <a:gd name="T8" fmla="*/ 0 60000 65536"/>
                  <a:gd name="T9" fmla="*/ 0 60000 65536"/>
                  <a:gd name="T10" fmla="*/ 0 60000 65536"/>
                  <a:gd name="T11" fmla="*/ 0 60000 65536"/>
                  <a:gd name="T12" fmla="*/ 0 w 3"/>
                  <a:gd name="T13" fmla="*/ 0 h 207"/>
                  <a:gd name="T14" fmla="*/ 3 w 3"/>
                  <a:gd name="T15" fmla="*/ 207 h 207"/>
                </a:gdLst>
                <a:ahLst/>
                <a:cxnLst>
                  <a:cxn ang="T8">
                    <a:pos x="T0" y="T1"/>
                  </a:cxn>
                  <a:cxn ang="T9">
                    <a:pos x="T2" y="T3"/>
                  </a:cxn>
                  <a:cxn ang="T10">
                    <a:pos x="T4" y="T5"/>
                  </a:cxn>
                  <a:cxn ang="T11">
                    <a:pos x="T6" y="T7"/>
                  </a:cxn>
                </a:cxnLst>
                <a:rect l="T12" t="T13" r="T14" b="T15"/>
                <a:pathLst>
                  <a:path w="3" h="207">
                    <a:moveTo>
                      <a:pt x="3" y="0"/>
                    </a:moveTo>
                    <a:lnTo>
                      <a:pt x="3" y="103"/>
                    </a:lnTo>
                    <a:lnTo>
                      <a:pt x="0" y="103"/>
                    </a:lnTo>
                    <a:lnTo>
                      <a:pt x="0" y="207"/>
                    </a:lnTo>
                  </a:path>
                </a:pathLst>
              </a:custGeom>
              <a:noFill/>
              <a:ln w="7938">
                <a:solidFill>
                  <a:srgbClr val="3095B7"/>
                </a:solidFill>
                <a:prstDash val="solid"/>
                <a:round/>
                <a:headEnd/>
                <a:tailEnd/>
              </a:ln>
            </p:spPr>
            <p:txBody>
              <a:bodyPr/>
              <a:lstStyle/>
              <a:p>
                <a:endParaRPr lang="en-US"/>
              </a:p>
            </p:txBody>
          </p:sp>
          <p:sp>
            <p:nvSpPr>
              <p:cNvPr id="42290" name="Freeform 278"/>
              <p:cNvSpPr>
                <a:spLocks/>
              </p:cNvSpPr>
              <p:nvPr/>
            </p:nvSpPr>
            <p:spPr bwMode="auto">
              <a:xfrm>
                <a:off x="1836" y="3198"/>
                <a:ext cx="50" cy="51"/>
              </a:xfrm>
              <a:custGeom>
                <a:avLst/>
                <a:gdLst>
                  <a:gd name="T0" fmla="*/ 0 w 101"/>
                  <a:gd name="T1" fmla="*/ 0 h 100"/>
                  <a:gd name="T2" fmla="*/ 25 w 101"/>
                  <a:gd name="T3" fmla="*/ 51 h 100"/>
                  <a:gd name="T4" fmla="*/ 50 w 101"/>
                  <a:gd name="T5" fmla="*/ 0 h 100"/>
                  <a:gd name="T6" fmla="*/ 0 60000 65536"/>
                  <a:gd name="T7" fmla="*/ 0 60000 65536"/>
                  <a:gd name="T8" fmla="*/ 0 60000 65536"/>
                  <a:gd name="T9" fmla="*/ 0 w 101"/>
                  <a:gd name="T10" fmla="*/ 0 h 100"/>
                  <a:gd name="T11" fmla="*/ 101 w 101"/>
                  <a:gd name="T12" fmla="*/ 100 h 100"/>
                </a:gdLst>
                <a:ahLst/>
                <a:cxnLst>
                  <a:cxn ang="T6">
                    <a:pos x="T0" y="T1"/>
                  </a:cxn>
                  <a:cxn ang="T7">
                    <a:pos x="T2" y="T3"/>
                  </a:cxn>
                  <a:cxn ang="T8">
                    <a:pos x="T4" y="T5"/>
                  </a:cxn>
                </a:cxnLst>
                <a:rect l="T9" t="T10" r="T11" b="T12"/>
                <a:pathLst>
                  <a:path w="101" h="100">
                    <a:moveTo>
                      <a:pt x="0" y="0"/>
                    </a:moveTo>
                    <a:lnTo>
                      <a:pt x="51" y="100"/>
                    </a:lnTo>
                    <a:lnTo>
                      <a:pt x="101" y="0"/>
                    </a:lnTo>
                  </a:path>
                </a:pathLst>
              </a:custGeom>
              <a:noFill/>
              <a:ln w="7938">
                <a:solidFill>
                  <a:srgbClr val="3095B7"/>
                </a:solidFill>
                <a:prstDash val="solid"/>
                <a:round/>
                <a:headEnd/>
                <a:tailEnd/>
              </a:ln>
            </p:spPr>
            <p:txBody>
              <a:bodyPr/>
              <a:lstStyle/>
              <a:p>
                <a:endParaRPr lang="en-US"/>
              </a:p>
            </p:txBody>
          </p:sp>
        </p:grpSp>
        <p:grpSp>
          <p:nvGrpSpPr>
            <p:cNvPr id="42125" name="Group 439"/>
            <p:cNvGrpSpPr>
              <a:grpSpLocks/>
            </p:cNvGrpSpPr>
            <p:nvPr/>
          </p:nvGrpSpPr>
          <p:grpSpPr bwMode="auto">
            <a:xfrm>
              <a:off x="2817" y="1092"/>
              <a:ext cx="2500" cy="2354"/>
              <a:chOff x="2817" y="1092"/>
              <a:chExt cx="2500" cy="2354"/>
            </a:xfrm>
          </p:grpSpPr>
          <p:sp>
            <p:nvSpPr>
              <p:cNvPr id="42130" name="Rectangle 280"/>
              <p:cNvSpPr>
                <a:spLocks noChangeArrowheads="1"/>
              </p:cNvSpPr>
              <p:nvPr/>
            </p:nvSpPr>
            <p:spPr bwMode="auto">
              <a:xfrm>
                <a:off x="3724" y="3157"/>
                <a:ext cx="86" cy="82"/>
              </a:xfrm>
              <a:prstGeom prst="rect">
                <a:avLst/>
              </a:prstGeom>
              <a:solidFill>
                <a:srgbClr val="7F7F7F"/>
              </a:solidFill>
              <a:ln w="9525">
                <a:noFill/>
                <a:miter lim="800000"/>
                <a:headEnd/>
                <a:tailEnd/>
              </a:ln>
            </p:spPr>
            <p:txBody>
              <a:bodyPr/>
              <a:lstStyle/>
              <a:p>
                <a:endParaRPr lang="en-US"/>
              </a:p>
            </p:txBody>
          </p:sp>
          <p:sp>
            <p:nvSpPr>
              <p:cNvPr id="42131" name="Rectangle 281"/>
              <p:cNvSpPr>
                <a:spLocks noChangeArrowheads="1"/>
              </p:cNvSpPr>
              <p:nvPr/>
            </p:nvSpPr>
            <p:spPr bwMode="auto">
              <a:xfrm>
                <a:off x="4170" y="3157"/>
                <a:ext cx="87" cy="82"/>
              </a:xfrm>
              <a:prstGeom prst="rect">
                <a:avLst/>
              </a:prstGeom>
              <a:solidFill>
                <a:srgbClr val="C00000"/>
              </a:solidFill>
              <a:ln w="9525">
                <a:noFill/>
                <a:miter lim="800000"/>
                <a:headEnd/>
                <a:tailEnd/>
              </a:ln>
            </p:spPr>
            <p:txBody>
              <a:bodyPr/>
              <a:lstStyle/>
              <a:p>
                <a:endParaRPr lang="en-US"/>
              </a:p>
            </p:txBody>
          </p:sp>
          <p:sp>
            <p:nvSpPr>
              <p:cNvPr id="42132" name="Rectangle 282"/>
              <p:cNvSpPr>
                <a:spLocks noChangeArrowheads="1"/>
              </p:cNvSpPr>
              <p:nvPr/>
            </p:nvSpPr>
            <p:spPr bwMode="auto">
              <a:xfrm>
                <a:off x="4617" y="3157"/>
                <a:ext cx="86" cy="82"/>
              </a:xfrm>
              <a:prstGeom prst="rect">
                <a:avLst/>
              </a:prstGeom>
              <a:solidFill>
                <a:srgbClr val="69A020"/>
              </a:solidFill>
              <a:ln w="9525">
                <a:noFill/>
                <a:miter lim="800000"/>
                <a:headEnd/>
                <a:tailEnd/>
              </a:ln>
            </p:spPr>
            <p:txBody>
              <a:bodyPr/>
              <a:lstStyle/>
              <a:p>
                <a:endParaRPr lang="en-US"/>
              </a:p>
            </p:txBody>
          </p:sp>
          <p:sp>
            <p:nvSpPr>
              <p:cNvPr id="42133" name="Rectangle 283"/>
              <p:cNvSpPr>
                <a:spLocks noChangeArrowheads="1"/>
              </p:cNvSpPr>
              <p:nvPr/>
            </p:nvSpPr>
            <p:spPr bwMode="auto">
              <a:xfrm>
                <a:off x="3807" y="3139"/>
                <a:ext cx="306" cy="129"/>
              </a:xfrm>
              <a:prstGeom prst="rect">
                <a:avLst/>
              </a:prstGeom>
              <a:noFill/>
              <a:ln w="9525">
                <a:noFill/>
                <a:miter lim="800000"/>
                <a:headEnd/>
                <a:tailEnd/>
              </a:ln>
            </p:spPr>
            <p:txBody>
              <a:bodyPr/>
              <a:lstStyle/>
              <a:p>
                <a:endParaRPr lang="en-US"/>
              </a:p>
            </p:txBody>
          </p:sp>
          <p:sp>
            <p:nvSpPr>
              <p:cNvPr id="42134" name="Rectangle 284"/>
              <p:cNvSpPr>
                <a:spLocks noChangeArrowheads="1"/>
              </p:cNvSpPr>
              <p:nvPr/>
            </p:nvSpPr>
            <p:spPr bwMode="auto">
              <a:xfrm>
                <a:off x="3853" y="3167"/>
                <a:ext cx="226" cy="85"/>
              </a:xfrm>
              <a:prstGeom prst="rect">
                <a:avLst/>
              </a:prstGeom>
              <a:noFill/>
              <a:ln w="9525">
                <a:noFill/>
                <a:miter lim="800000"/>
                <a:headEnd/>
                <a:tailEnd/>
              </a:ln>
            </p:spPr>
            <p:txBody>
              <a:bodyPr wrap="none" lIns="0" tIns="0" rIns="0" bIns="0">
                <a:spAutoFit/>
              </a:bodyPr>
              <a:lstStyle/>
              <a:p>
                <a:r>
                  <a:rPr lang="en-US" sz="800">
                    <a:solidFill>
                      <a:srgbClr val="000000"/>
                    </a:solidFill>
                  </a:rPr>
                  <a:t>Analog</a:t>
                </a:r>
                <a:endParaRPr lang="en-US"/>
              </a:p>
            </p:txBody>
          </p:sp>
          <p:sp>
            <p:nvSpPr>
              <p:cNvPr id="42135" name="Rectangle 285"/>
              <p:cNvSpPr>
                <a:spLocks noChangeArrowheads="1"/>
              </p:cNvSpPr>
              <p:nvPr/>
            </p:nvSpPr>
            <p:spPr bwMode="auto">
              <a:xfrm>
                <a:off x="4257" y="3139"/>
                <a:ext cx="343" cy="129"/>
              </a:xfrm>
              <a:prstGeom prst="rect">
                <a:avLst/>
              </a:prstGeom>
              <a:noFill/>
              <a:ln w="9525">
                <a:noFill/>
                <a:miter lim="800000"/>
                <a:headEnd/>
                <a:tailEnd/>
              </a:ln>
            </p:spPr>
            <p:txBody>
              <a:bodyPr/>
              <a:lstStyle/>
              <a:p>
                <a:endParaRPr lang="en-US"/>
              </a:p>
            </p:txBody>
          </p:sp>
          <p:sp>
            <p:nvSpPr>
              <p:cNvPr id="42136" name="Rectangle 286"/>
              <p:cNvSpPr>
                <a:spLocks noChangeArrowheads="1"/>
              </p:cNvSpPr>
              <p:nvPr/>
            </p:nvSpPr>
            <p:spPr bwMode="auto">
              <a:xfrm>
                <a:off x="4303" y="3167"/>
                <a:ext cx="262" cy="85"/>
              </a:xfrm>
              <a:prstGeom prst="rect">
                <a:avLst/>
              </a:prstGeom>
              <a:noFill/>
              <a:ln w="9525">
                <a:noFill/>
                <a:miter lim="800000"/>
                <a:headEnd/>
                <a:tailEnd/>
              </a:ln>
            </p:spPr>
            <p:txBody>
              <a:bodyPr wrap="none" lIns="0" tIns="0" rIns="0" bIns="0">
                <a:spAutoFit/>
              </a:bodyPr>
              <a:lstStyle/>
              <a:p>
                <a:r>
                  <a:rPr lang="en-US" sz="800">
                    <a:solidFill>
                      <a:srgbClr val="000000"/>
                    </a:solidFill>
                  </a:rPr>
                  <a:t>Sensors</a:t>
                </a:r>
                <a:endParaRPr lang="en-US"/>
              </a:p>
            </p:txBody>
          </p:sp>
          <p:sp>
            <p:nvSpPr>
              <p:cNvPr id="42137" name="Rectangle 287"/>
              <p:cNvSpPr>
                <a:spLocks noChangeArrowheads="1"/>
              </p:cNvSpPr>
              <p:nvPr/>
            </p:nvSpPr>
            <p:spPr bwMode="auto">
              <a:xfrm>
                <a:off x="4703" y="3139"/>
                <a:ext cx="439" cy="129"/>
              </a:xfrm>
              <a:prstGeom prst="rect">
                <a:avLst/>
              </a:prstGeom>
              <a:noFill/>
              <a:ln w="9525">
                <a:noFill/>
                <a:miter lim="800000"/>
                <a:headEnd/>
                <a:tailEnd/>
              </a:ln>
            </p:spPr>
            <p:txBody>
              <a:bodyPr/>
              <a:lstStyle/>
              <a:p>
                <a:endParaRPr lang="en-US"/>
              </a:p>
            </p:txBody>
          </p:sp>
          <p:sp>
            <p:nvSpPr>
              <p:cNvPr id="42138" name="Rectangle 288"/>
              <p:cNvSpPr>
                <a:spLocks noChangeArrowheads="1"/>
              </p:cNvSpPr>
              <p:nvPr/>
            </p:nvSpPr>
            <p:spPr bwMode="auto">
              <a:xfrm>
                <a:off x="4750" y="3167"/>
                <a:ext cx="351" cy="85"/>
              </a:xfrm>
              <a:prstGeom prst="rect">
                <a:avLst/>
              </a:prstGeom>
              <a:noFill/>
              <a:ln w="9525">
                <a:noFill/>
                <a:miter lim="800000"/>
                <a:headEnd/>
                <a:tailEnd/>
              </a:ln>
            </p:spPr>
            <p:txBody>
              <a:bodyPr wrap="none" lIns="0" tIns="0" rIns="0" bIns="0">
                <a:spAutoFit/>
              </a:bodyPr>
              <a:lstStyle/>
              <a:p>
                <a:r>
                  <a:rPr lang="en-US" sz="800">
                    <a:solidFill>
                      <a:srgbClr val="000000"/>
                    </a:solidFill>
                  </a:rPr>
                  <a:t>Peripherals</a:t>
                </a:r>
                <a:endParaRPr lang="en-US"/>
              </a:p>
            </p:txBody>
          </p:sp>
          <p:sp>
            <p:nvSpPr>
              <p:cNvPr id="42139" name="Rectangle 289"/>
              <p:cNvSpPr>
                <a:spLocks noChangeArrowheads="1"/>
              </p:cNvSpPr>
              <p:nvPr/>
            </p:nvSpPr>
            <p:spPr bwMode="auto">
              <a:xfrm>
                <a:off x="3727" y="3336"/>
                <a:ext cx="87" cy="82"/>
              </a:xfrm>
              <a:prstGeom prst="rect">
                <a:avLst/>
              </a:prstGeom>
              <a:noFill/>
              <a:ln w="20638">
                <a:solidFill>
                  <a:srgbClr val="404040"/>
                </a:solidFill>
                <a:miter lim="800000"/>
                <a:headEnd/>
                <a:tailEnd/>
              </a:ln>
            </p:spPr>
            <p:txBody>
              <a:bodyPr/>
              <a:lstStyle/>
              <a:p>
                <a:endParaRPr lang="en-US"/>
              </a:p>
            </p:txBody>
          </p:sp>
          <p:sp>
            <p:nvSpPr>
              <p:cNvPr id="42140" name="Rectangle 290"/>
              <p:cNvSpPr>
                <a:spLocks noChangeArrowheads="1"/>
              </p:cNvSpPr>
              <p:nvPr/>
            </p:nvSpPr>
            <p:spPr bwMode="auto">
              <a:xfrm>
                <a:off x="4173" y="3336"/>
                <a:ext cx="86" cy="81"/>
              </a:xfrm>
              <a:prstGeom prst="rect">
                <a:avLst/>
              </a:prstGeom>
              <a:solidFill>
                <a:srgbClr val="3597B8"/>
              </a:solidFill>
              <a:ln w="9525">
                <a:noFill/>
                <a:miter lim="800000"/>
                <a:headEnd/>
                <a:tailEnd/>
              </a:ln>
            </p:spPr>
            <p:txBody>
              <a:bodyPr/>
              <a:lstStyle/>
              <a:p>
                <a:endParaRPr lang="en-US"/>
              </a:p>
            </p:txBody>
          </p:sp>
          <p:sp>
            <p:nvSpPr>
              <p:cNvPr id="42141" name="Rectangle 291"/>
              <p:cNvSpPr>
                <a:spLocks noChangeArrowheads="1"/>
              </p:cNvSpPr>
              <p:nvPr/>
            </p:nvSpPr>
            <p:spPr bwMode="auto">
              <a:xfrm>
                <a:off x="3803" y="3317"/>
                <a:ext cx="347" cy="129"/>
              </a:xfrm>
              <a:prstGeom prst="rect">
                <a:avLst/>
              </a:prstGeom>
              <a:noFill/>
              <a:ln w="9525">
                <a:noFill/>
                <a:miter lim="800000"/>
                <a:headEnd/>
                <a:tailEnd/>
              </a:ln>
            </p:spPr>
            <p:txBody>
              <a:bodyPr/>
              <a:lstStyle/>
              <a:p>
                <a:endParaRPr lang="en-US"/>
              </a:p>
            </p:txBody>
          </p:sp>
          <p:sp>
            <p:nvSpPr>
              <p:cNvPr id="42142" name="Rectangle 292"/>
              <p:cNvSpPr>
                <a:spLocks noChangeArrowheads="1"/>
              </p:cNvSpPr>
              <p:nvPr/>
            </p:nvSpPr>
            <p:spPr bwMode="auto">
              <a:xfrm>
                <a:off x="3849" y="3344"/>
                <a:ext cx="265" cy="85"/>
              </a:xfrm>
              <a:prstGeom prst="rect">
                <a:avLst/>
              </a:prstGeom>
              <a:noFill/>
              <a:ln w="9525">
                <a:noFill/>
                <a:miter lim="800000"/>
                <a:headEnd/>
                <a:tailEnd/>
              </a:ln>
            </p:spPr>
            <p:txBody>
              <a:bodyPr wrap="none" lIns="0" tIns="0" rIns="0" bIns="0">
                <a:spAutoFit/>
              </a:bodyPr>
              <a:lstStyle/>
              <a:p>
                <a:r>
                  <a:rPr lang="en-US" sz="800">
                    <a:solidFill>
                      <a:srgbClr val="000000"/>
                    </a:solidFill>
                  </a:rPr>
                  <a:t>Optional</a:t>
                </a:r>
                <a:endParaRPr lang="en-US"/>
              </a:p>
            </p:txBody>
          </p:sp>
          <p:sp>
            <p:nvSpPr>
              <p:cNvPr id="42143" name="Rectangle 293"/>
              <p:cNvSpPr>
                <a:spLocks noChangeArrowheads="1"/>
              </p:cNvSpPr>
              <p:nvPr/>
            </p:nvSpPr>
            <p:spPr bwMode="auto">
              <a:xfrm>
                <a:off x="4259" y="3317"/>
                <a:ext cx="597" cy="129"/>
              </a:xfrm>
              <a:prstGeom prst="rect">
                <a:avLst/>
              </a:prstGeom>
              <a:noFill/>
              <a:ln w="9525">
                <a:noFill/>
                <a:miter lim="800000"/>
                <a:headEnd/>
                <a:tailEnd/>
              </a:ln>
            </p:spPr>
            <p:txBody>
              <a:bodyPr/>
              <a:lstStyle/>
              <a:p>
                <a:endParaRPr lang="en-US"/>
              </a:p>
            </p:txBody>
          </p:sp>
          <p:sp>
            <p:nvSpPr>
              <p:cNvPr id="42144" name="Rectangle 294"/>
              <p:cNvSpPr>
                <a:spLocks noChangeArrowheads="1"/>
              </p:cNvSpPr>
              <p:nvPr/>
            </p:nvSpPr>
            <p:spPr bwMode="auto">
              <a:xfrm>
                <a:off x="4306" y="3344"/>
                <a:ext cx="499" cy="85"/>
              </a:xfrm>
              <a:prstGeom prst="rect">
                <a:avLst/>
              </a:prstGeom>
              <a:noFill/>
              <a:ln w="9525">
                <a:noFill/>
                <a:miter lim="800000"/>
                <a:headEnd/>
                <a:tailEnd/>
              </a:ln>
            </p:spPr>
            <p:txBody>
              <a:bodyPr wrap="none" lIns="0" tIns="0" rIns="0" bIns="0">
                <a:spAutoFit/>
              </a:bodyPr>
              <a:lstStyle/>
              <a:p>
                <a:r>
                  <a:rPr lang="en-US" sz="800">
                    <a:solidFill>
                      <a:srgbClr val="000000"/>
                    </a:solidFill>
                  </a:rPr>
                  <a:t>Internal Modules</a:t>
                </a:r>
                <a:endParaRPr lang="en-US"/>
              </a:p>
            </p:txBody>
          </p:sp>
          <p:sp>
            <p:nvSpPr>
              <p:cNvPr id="42145" name="Rectangle 295"/>
              <p:cNvSpPr>
                <a:spLocks noChangeArrowheads="1"/>
              </p:cNvSpPr>
              <p:nvPr/>
            </p:nvSpPr>
            <p:spPr bwMode="auto">
              <a:xfrm>
                <a:off x="3724" y="3157"/>
                <a:ext cx="86" cy="82"/>
              </a:xfrm>
              <a:prstGeom prst="rect">
                <a:avLst/>
              </a:prstGeom>
              <a:solidFill>
                <a:srgbClr val="7F7F7F"/>
              </a:solidFill>
              <a:ln w="9525">
                <a:noFill/>
                <a:miter lim="800000"/>
                <a:headEnd/>
                <a:tailEnd/>
              </a:ln>
            </p:spPr>
            <p:txBody>
              <a:bodyPr/>
              <a:lstStyle/>
              <a:p>
                <a:endParaRPr lang="en-US"/>
              </a:p>
            </p:txBody>
          </p:sp>
          <p:sp>
            <p:nvSpPr>
              <p:cNvPr id="42146" name="Rectangle 296"/>
              <p:cNvSpPr>
                <a:spLocks noChangeArrowheads="1"/>
              </p:cNvSpPr>
              <p:nvPr/>
            </p:nvSpPr>
            <p:spPr bwMode="auto">
              <a:xfrm>
                <a:off x="4170" y="3157"/>
                <a:ext cx="87" cy="82"/>
              </a:xfrm>
              <a:prstGeom prst="rect">
                <a:avLst/>
              </a:prstGeom>
              <a:solidFill>
                <a:srgbClr val="C00000"/>
              </a:solidFill>
              <a:ln w="9525">
                <a:noFill/>
                <a:miter lim="800000"/>
                <a:headEnd/>
                <a:tailEnd/>
              </a:ln>
            </p:spPr>
            <p:txBody>
              <a:bodyPr/>
              <a:lstStyle/>
              <a:p>
                <a:endParaRPr lang="en-US"/>
              </a:p>
            </p:txBody>
          </p:sp>
          <p:sp>
            <p:nvSpPr>
              <p:cNvPr id="42147" name="Rectangle 297"/>
              <p:cNvSpPr>
                <a:spLocks noChangeArrowheads="1"/>
              </p:cNvSpPr>
              <p:nvPr/>
            </p:nvSpPr>
            <p:spPr bwMode="auto">
              <a:xfrm>
                <a:off x="4617" y="3157"/>
                <a:ext cx="86" cy="82"/>
              </a:xfrm>
              <a:prstGeom prst="rect">
                <a:avLst/>
              </a:prstGeom>
              <a:solidFill>
                <a:srgbClr val="69A020"/>
              </a:solidFill>
              <a:ln w="9525">
                <a:noFill/>
                <a:miter lim="800000"/>
                <a:headEnd/>
                <a:tailEnd/>
              </a:ln>
            </p:spPr>
            <p:txBody>
              <a:bodyPr/>
              <a:lstStyle/>
              <a:p>
                <a:endParaRPr lang="en-US"/>
              </a:p>
            </p:txBody>
          </p:sp>
          <p:sp>
            <p:nvSpPr>
              <p:cNvPr id="42148" name="Rectangle 298"/>
              <p:cNvSpPr>
                <a:spLocks noChangeArrowheads="1"/>
              </p:cNvSpPr>
              <p:nvPr/>
            </p:nvSpPr>
            <p:spPr bwMode="auto">
              <a:xfrm>
                <a:off x="3807" y="3139"/>
                <a:ext cx="306" cy="129"/>
              </a:xfrm>
              <a:prstGeom prst="rect">
                <a:avLst/>
              </a:prstGeom>
              <a:noFill/>
              <a:ln w="9525">
                <a:noFill/>
                <a:miter lim="800000"/>
                <a:headEnd/>
                <a:tailEnd/>
              </a:ln>
            </p:spPr>
            <p:txBody>
              <a:bodyPr/>
              <a:lstStyle/>
              <a:p>
                <a:endParaRPr lang="en-US"/>
              </a:p>
            </p:txBody>
          </p:sp>
          <p:sp>
            <p:nvSpPr>
              <p:cNvPr id="42149" name="Rectangle 299"/>
              <p:cNvSpPr>
                <a:spLocks noChangeArrowheads="1"/>
              </p:cNvSpPr>
              <p:nvPr/>
            </p:nvSpPr>
            <p:spPr bwMode="auto">
              <a:xfrm>
                <a:off x="3853" y="3167"/>
                <a:ext cx="226" cy="85"/>
              </a:xfrm>
              <a:prstGeom prst="rect">
                <a:avLst/>
              </a:prstGeom>
              <a:noFill/>
              <a:ln w="9525">
                <a:noFill/>
                <a:miter lim="800000"/>
                <a:headEnd/>
                <a:tailEnd/>
              </a:ln>
            </p:spPr>
            <p:txBody>
              <a:bodyPr wrap="none" lIns="0" tIns="0" rIns="0" bIns="0">
                <a:spAutoFit/>
              </a:bodyPr>
              <a:lstStyle/>
              <a:p>
                <a:r>
                  <a:rPr lang="en-US" sz="800">
                    <a:solidFill>
                      <a:srgbClr val="000000"/>
                    </a:solidFill>
                  </a:rPr>
                  <a:t>Analog</a:t>
                </a:r>
                <a:endParaRPr lang="en-US"/>
              </a:p>
            </p:txBody>
          </p:sp>
          <p:sp>
            <p:nvSpPr>
              <p:cNvPr id="42150" name="Rectangle 300"/>
              <p:cNvSpPr>
                <a:spLocks noChangeArrowheads="1"/>
              </p:cNvSpPr>
              <p:nvPr/>
            </p:nvSpPr>
            <p:spPr bwMode="auto">
              <a:xfrm>
                <a:off x="4257" y="3139"/>
                <a:ext cx="343" cy="129"/>
              </a:xfrm>
              <a:prstGeom prst="rect">
                <a:avLst/>
              </a:prstGeom>
              <a:noFill/>
              <a:ln w="9525">
                <a:noFill/>
                <a:miter lim="800000"/>
                <a:headEnd/>
                <a:tailEnd/>
              </a:ln>
            </p:spPr>
            <p:txBody>
              <a:bodyPr/>
              <a:lstStyle/>
              <a:p>
                <a:endParaRPr lang="en-US"/>
              </a:p>
            </p:txBody>
          </p:sp>
          <p:sp>
            <p:nvSpPr>
              <p:cNvPr id="42151" name="Rectangle 301"/>
              <p:cNvSpPr>
                <a:spLocks noChangeArrowheads="1"/>
              </p:cNvSpPr>
              <p:nvPr/>
            </p:nvSpPr>
            <p:spPr bwMode="auto">
              <a:xfrm>
                <a:off x="4303" y="3167"/>
                <a:ext cx="262" cy="85"/>
              </a:xfrm>
              <a:prstGeom prst="rect">
                <a:avLst/>
              </a:prstGeom>
              <a:noFill/>
              <a:ln w="9525">
                <a:noFill/>
                <a:miter lim="800000"/>
                <a:headEnd/>
                <a:tailEnd/>
              </a:ln>
            </p:spPr>
            <p:txBody>
              <a:bodyPr wrap="none" lIns="0" tIns="0" rIns="0" bIns="0">
                <a:spAutoFit/>
              </a:bodyPr>
              <a:lstStyle/>
              <a:p>
                <a:r>
                  <a:rPr lang="en-US" sz="800">
                    <a:solidFill>
                      <a:srgbClr val="000000"/>
                    </a:solidFill>
                  </a:rPr>
                  <a:t>Sensors</a:t>
                </a:r>
                <a:endParaRPr lang="en-US"/>
              </a:p>
            </p:txBody>
          </p:sp>
          <p:sp>
            <p:nvSpPr>
              <p:cNvPr id="42152" name="Rectangle 302"/>
              <p:cNvSpPr>
                <a:spLocks noChangeArrowheads="1"/>
              </p:cNvSpPr>
              <p:nvPr/>
            </p:nvSpPr>
            <p:spPr bwMode="auto">
              <a:xfrm>
                <a:off x="4703" y="3139"/>
                <a:ext cx="439" cy="129"/>
              </a:xfrm>
              <a:prstGeom prst="rect">
                <a:avLst/>
              </a:prstGeom>
              <a:noFill/>
              <a:ln w="9525">
                <a:noFill/>
                <a:miter lim="800000"/>
                <a:headEnd/>
                <a:tailEnd/>
              </a:ln>
            </p:spPr>
            <p:txBody>
              <a:bodyPr/>
              <a:lstStyle/>
              <a:p>
                <a:endParaRPr lang="en-US"/>
              </a:p>
            </p:txBody>
          </p:sp>
          <p:sp>
            <p:nvSpPr>
              <p:cNvPr id="42153" name="Rectangle 303"/>
              <p:cNvSpPr>
                <a:spLocks noChangeArrowheads="1"/>
              </p:cNvSpPr>
              <p:nvPr/>
            </p:nvSpPr>
            <p:spPr bwMode="auto">
              <a:xfrm>
                <a:off x="4750" y="3167"/>
                <a:ext cx="351" cy="85"/>
              </a:xfrm>
              <a:prstGeom prst="rect">
                <a:avLst/>
              </a:prstGeom>
              <a:noFill/>
              <a:ln w="9525">
                <a:noFill/>
                <a:miter lim="800000"/>
                <a:headEnd/>
                <a:tailEnd/>
              </a:ln>
            </p:spPr>
            <p:txBody>
              <a:bodyPr wrap="none" lIns="0" tIns="0" rIns="0" bIns="0">
                <a:spAutoFit/>
              </a:bodyPr>
              <a:lstStyle/>
              <a:p>
                <a:r>
                  <a:rPr lang="en-US" sz="800">
                    <a:solidFill>
                      <a:srgbClr val="000000"/>
                    </a:solidFill>
                  </a:rPr>
                  <a:t>Peripherals</a:t>
                </a:r>
                <a:endParaRPr lang="en-US"/>
              </a:p>
            </p:txBody>
          </p:sp>
          <p:sp>
            <p:nvSpPr>
              <p:cNvPr id="42154" name="Rectangle 304"/>
              <p:cNvSpPr>
                <a:spLocks noChangeArrowheads="1"/>
              </p:cNvSpPr>
              <p:nvPr/>
            </p:nvSpPr>
            <p:spPr bwMode="auto">
              <a:xfrm>
                <a:off x="3727" y="3336"/>
                <a:ext cx="87" cy="82"/>
              </a:xfrm>
              <a:prstGeom prst="rect">
                <a:avLst/>
              </a:prstGeom>
              <a:noFill/>
              <a:ln w="20638">
                <a:solidFill>
                  <a:srgbClr val="404040"/>
                </a:solidFill>
                <a:miter lim="800000"/>
                <a:headEnd/>
                <a:tailEnd/>
              </a:ln>
            </p:spPr>
            <p:txBody>
              <a:bodyPr/>
              <a:lstStyle/>
              <a:p>
                <a:endParaRPr lang="en-US"/>
              </a:p>
            </p:txBody>
          </p:sp>
          <p:sp>
            <p:nvSpPr>
              <p:cNvPr id="42155" name="Rectangle 305"/>
              <p:cNvSpPr>
                <a:spLocks noChangeArrowheads="1"/>
              </p:cNvSpPr>
              <p:nvPr/>
            </p:nvSpPr>
            <p:spPr bwMode="auto">
              <a:xfrm>
                <a:off x="4173" y="3336"/>
                <a:ext cx="86" cy="81"/>
              </a:xfrm>
              <a:prstGeom prst="rect">
                <a:avLst/>
              </a:prstGeom>
              <a:solidFill>
                <a:srgbClr val="3597B8"/>
              </a:solidFill>
              <a:ln w="9525">
                <a:noFill/>
                <a:miter lim="800000"/>
                <a:headEnd/>
                <a:tailEnd/>
              </a:ln>
            </p:spPr>
            <p:txBody>
              <a:bodyPr/>
              <a:lstStyle/>
              <a:p>
                <a:endParaRPr lang="en-US"/>
              </a:p>
            </p:txBody>
          </p:sp>
          <p:sp>
            <p:nvSpPr>
              <p:cNvPr id="42156" name="Rectangle 306"/>
              <p:cNvSpPr>
                <a:spLocks noChangeArrowheads="1"/>
              </p:cNvSpPr>
              <p:nvPr/>
            </p:nvSpPr>
            <p:spPr bwMode="auto">
              <a:xfrm>
                <a:off x="3803" y="3317"/>
                <a:ext cx="347" cy="129"/>
              </a:xfrm>
              <a:prstGeom prst="rect">
                <a:avLst/>
              </a:prstGeom>
              <a:noFill/>
              <a:ln w="9525">
                <a:noFill/>
                <a:miter lim="800000"/>
                <a:headEnd/>
                <a:tailEnd/>
              </a:ln>
            </p:spPr>
            <p:txBody>
              <a:bodyPr/>
              <a:lstStyle/>
              <a:p>
                <a:endParaRPr lang="en-US"/>
              </a:p>
            </p:txBody>
          </p:sp>
          <p:sp>
            <p:nvSpPr>
              <p:cNvPr id="42157" name="Rectangle 307"/>
              <p:cNvSpPr>
                <a:spLocks noChangeArrowheads="1"/>
              </p:cNvSpPr>
              <p:nvPr/>
            </p:nvSpPr>
            <p:spPr bwMode="auto">
              <a:xfrm>
                <a:off x="3849" y="3344"/>
                <a:ext cx="265" cy="85"/>
              </a:xfrm>
              <a:prstGeom prst="rect">
                <a:avLst/>
              </a:prstGeom>
              <a:noFill/>
              <a:ln w="9525">
                <a:noFill/>
                <a:miter lim="800000"/>
                <a:headEnd/>
                <a:tailEnd/>
              </a:ln>
            </p:spPr>
            <p:txBody>
              <a:bodyPr wrap="none" lIns="0" tIns="0" rIns="0" bIns="0">
                <a:spAutoFit/>
              </a:bodyPr>
              <a:lstStyle/>
              <a:p>
                <a:r>
                  <a:rPr lang="en-US" sz="800">
                    <a:solidFill>
                      <a:srgbClr val="000000"/>
                    </a:solidFill>
                  </a:rPr>
                  <a:t>Optional</a:t>
                </a:r>
                <a:endParaRPr lang="en-US"/>
              </a:p>
            </p:txBody>
          </p:sp>
          <p:sp>
            <p:nvSpPr>
              <p:cNvPr id="42158" name="Rectangle 308"/>
              <p:cNvSpPr>
                <a:spLocks noChangeArrowheads="1"/>
              </p:cNvSpPr>
              <p:nvPr/>
            </p:nvSpPr>
            <p:spPr bwMode="auto">
              <a:xfrm>
                <a:off x="4259" y="3317"/>
                <a:ext cx="597" cy="129"/>
              </a:xfrm>
              <a:prstGeom prst="rect">
                <a:avLst/>
              </a:prstGeom>
              <a:noFill/>
              <a:ln w="9525">
                <a:noFill/>
                <a:miter lim="800000"/>
                <a:headEnd/>
                <a:tailEnd/>
              </a:ln>
            </p:spPr>
            <p:txBody>
              <a:bodyPr/>
              <a:lstStyle/>
              <a:p>
                <a:endParaRPr lang="en-US"/>
              </a:p>
            </p:txBody>
          </p:sp>
          <p:sp>
            <p:nvSpPr>
              <p:cNvPr id="42159" name="Rectangle 309"/>
              <p:cNvSpPr>
                <a:spLocks noChangeArrowheads="1"/>
              </p:cNvSpPr>
              <p:nvPr/>
            </p:nvSpPr>
            <p:spPr bwMode="auto">
              <a:xfrm>
                <a:off x="4306" y="3344"/>
                <a:ext cx="499" cy="85"/>
              </a:xfrm>
              <a:prstGeom prst="rect">
                <a:avLst/>
              </a:prstGeom>
              <a:noFill/>
              <a:ln w="9525">
                <a:noFill/>
                <a:miter lim="800000"/>
                <a:headEnd/>
                <a:tailEnd/>
              </a:ln>
            </p:spPr>
            <p:txBody>
              <a:bodyPr wrap="none" lIns="0" tIns="0" rIns="0" bIns="0">
                <a:spAutoFit/>
              </a:bodyPr>
              <a:lstStyle/>
              <a:p>
                <a:r>
                  <a:rPr lang="en-US" sz="800">
                    <a:solidFill>
                      <a:srgbClr val="000000"/>
                    </a:solidFill>
                  </a:rPr>
                  <a:t>Internal Modules</a:t>
                </a:r>
                <a:endParaRPr lang="en-US"/>
              </a:p>
            </p:txBody>
          </p:sp>
          <p:sp>
            <p:nvSpPr>
              <p:cNvPr id="42160" name="Rectangle 310"/>
              <p:cNvSpPr>
                <a:spLocks noChangeArrowheads="1"/>
              </p:cNvSpPr>
              <p:nvPr/>
            </p:nvSpPr>
            <p:spPr bwMode="auto">
              <a:xfrm>
                <a:off x="4694" y="1251"/>
                <a:ext cx="559" cy="221"/>
              </a:xfrm>
              <a:prstGeom prst="rect">
                <a:avLst/>
              </a:prstGeom>
              <a:solidFill>
                <a:srgbClr val="C00000"/>
              </a:solidFill>
              <a:ln w="9525">
                <a:noFill/>
                <a:miter lim="800000"/>
                <a:headEnd/>
                <a:tailEnd/>
              </a:ln>
            </p:spPr>
            <p:txBody>
              <a:bodyPr/>
              <a:lstStyle/>
              <a:p>
                <a:endParaRPr lang="en-US"/>
              </a:p>
            </p:txBody>
          </p:sp>
          <p:sp>
            <p:nvSpPr>
              <p:cNvPr id="42161" name="Rectangle 311"/>
              <p:cNvSpPr>
                <a:spLocks noChangeArrowheads="1"/>
              </p:cNvSpPr>
              <p:nvPr/>
            </p:nvSpPr>
            <p:spPr bwMode="auto">
              <a:xfrm>
                <a:off x="4839" y="1289"/>
                <a:ext cx="303" cy="89"/>
              </a:xfrm>
              <a:prstGeom prst="rect">
                <a:avLst/>
              </a:prstGeom>
              <a:noFill/>
              <a:ln w="9525">
                <a:noFill/>
                <a:miter lim="800000"/>
                <a:headEnd/>
                <a:tailEnd/>
              </a:ln>
            </p:spPr>
            <p:txBody>
              <a:bodyPr wrap="none" lIns="0" tIns="0" rIns="0" bIns="0">
                <a:spAutoFit/>
              </a:bodyPr>
              <a:lstStyle/>
              <a:p>
                <a:r>
                  <a:rPr lang="en-US" sz="800" b="1">
                    <a:solidFill>
                      <a:srgbClr val="000000"/>
                    </a:solidFill>
                  </a:rPr>
                  <a:t>Pressure</a:t>
                </a:r>
                <a:endParaRPr lang="en-US"/>
              </a:p>
            </p:txBody>
          </p:sp>
          <p:sp>
            <p:nvSpPr>
              <p:cNvPr id="42162" name="Rectangle 312"/>
              <p:cNvSpPr>
                <a:spLocks noChangeArrowheads="1"/>
              </p:cNvSpPr>
              <p:nvPr/>
            </p:nvSpPr>
            <p:spPr bwMode="auto">
              <a:xfrm>
                <a:off x="4837" y="1287"/>
                <a:ext cx="303" cy="89"/>
              </a:xfrm>
              <a:prstGeom prst="rect">
                <a:avLst/>
              </a:prstGeom>
              <a:noFill/>
              <a:ln w="9525">
                <a:noFill/>
                <a:miter lim="800000"/>
                <a:headEnd/>
                <a:tailEnd/>
              </a:ln>
            </p:spPr>
            <p:txBody>
              <a:bodyPr wrap="none" lIns="0" tIns="0" rIns="0" bIns="0">
                <a:spAutoFit/>
              </a:bodyPr>
              <a:lstStyle/>
              <a:p>
                <a:r>
                  <a:rPr lang="en-US" sz="800" b="1">
                    <a:solidFill>
                      <a:srgbClr val="FFFFFF"/>
                    </a:solidFill>
                  </a:rPr>
                  <a:t>Pressure</a:t>
                </a:r>
                <a:endParaRPr lang="en-US"/>
              </a:p>
            </p:txBody>
          </p:sp>
          <p:sp>
            <p:nvSpPr>
              <p:cNvPr id="42163" name="Rectangle 313"/>
              <p:cNvSpPr>
                <a:spLocks noChangeArrowheads="1"/>
              </p:cNvSpPr>
              <p:nvPr/>
            </p:nvSpPr>
            <p:spPr bwMode="auto">
              <a:xfrm>
                <a:off x="4868" y="1366"/>
                <a:ext cx="247" cy="89"/>
              </a:xfrm>
              <a:prstGeom prst="rect">
                <a:avLst/>
              </a:prstGeom>
              <a:noFill/>
              <a:ln w="9525">
                <a:noFill/>
                <a:miter lim="800000"/>
                <a:headEnd/>
                <a:tailEnd/>
              </a:ln>
            </p:spPr>
            <p:txBody>
              <a:bodyPr wrap="none" lIns="0" tIns="0" rIns="0" bIns="0">
                <a:spAutoFit/>
              </a:bodyPr>
              <a:lstStyle/>
              <a:p>
                <a:r>
                  <a:rPr lang="en-US" sz="800" b="1">
                    <a:solidFill>
                      <a:srgbClr val="000000"/>
                    </a:solidFill>
                  </a:rPr>
                  <a:t>Sensor</a:t>
                </a:r>
                <a:endParaRPr lang="en-US"/>
              </a:p>
            </p:txBody>
          </p:sp>
          <p:sp>
            <p:nvSpPr>
              <p:cNvPr id="42164" name="Rectangle 314"/>
              <p:cNvSpPr>
                <a:spLocks noChangeArrowheads="1"/>
              </p:cNvSpPr>
              <p:nvPr/>
            </p:nvSpPr>
            <p:spPr bwMode="auto">
              <a:xfrm>
                <a:off x="4865" y="1364"/>
                <a:ext cx="247" cy="89"/>
              </a:xfrm>
              <a:prstGeom prst="rect">
                <a:avLst/>
              </a:prstGeom>
              <a:noFill/>
              <a:ln w="9525">
                <a:noFill/>
                <a:miter lim="800000"/>
                <a:headEnd/>
                <a:tailEnd/>
              </a:ln>
            </p:spPr>
            <p:txBody>
              <a:bodyPr wrap="none" lIns="0" tIns="0" rIns="0" bIns="0">
                <a:spAutoFit/>
              </a:bodyPr>
              <a:lstStyle/>
              <a:p>
                <a:r>
                  <a:rPr lang="en-US" sz="800" b="1">
                    <a:solidFill>
                      <a:srgbClr val="FFFFFF"/>
                    </a:solidFill>
                  </a:rPr>
                  <a:t>Sensor</a:t>
                </a:r>
                <a:endParaRPr lang="en-US"/>
              </a:p>
            </p:txBody>
          </p:sp>
          <p:sp>
            <p:nvSpPr>
              <p:cNvPr id="42165" name="Rectangle 315"/>
              <p:cNvSpPr>
                <a:spLocks noChangeArrowheads="1"/>
              </p:cNvSpPr>
              <p:nvPr/>
            </p:nvSpPr>
            <p:spPr bwMode="auto">
              <a:xfrm>
                <a:off x="4155" y="1173"/>
                <a:ext cx="411" cy="383"/>
              </a:xfrm>
              <a:prstGeom prst="rect">
                <a:avLst/>
              </a:prstGeom>
              <a:solidFill>
                <a:srgbClr val="69A020"/>
              </a:solidFill>
              <a:ln w="9525">
                <a:noFill/>
                <a:miter lim="800000"/>
                <a:headEnd/>
                <a:tailEnd/>
              </a:ln>
            </p:spPr>
            <p:txBody>
              <a:bodyPr/>
              <a:lstStyle/>
              <a:p>
                <a:endParaRPr lang="en-US"/>
              </a:p>
            </p:txBody>
          </p:sp>
          <p:sp>
            <p:nvSpPr>
              <p:cNvPr id="42166" name="Rectangle 316"/>
              <p:cNvSpPr>
                <a:spLocks noChangeArrowheads="1"/>
              </p:cNvSpPr>
              <p:nvPr/>
            </p:nvSpPr>
            <p:spPr bwMode="auto">
              <a:xfrm>
                <a:off x="4251" y="1201"/>
                <a:ext cx="263" cy="98"/>
              </a:xfrm>
              <a:prstGeom prst="rect">
                <a:avLst/>
              </a:prstGeom>
              <a:noFill/>
              <a:ln w="9525">
                <a:noFill/>
                <a:miter lim="800000"/>
                <a:headEnd/>
                <a:tailEnd/>
              </a:ln>
            </p:spPr>
            <p:txBody>
              <a:bodyPr wrap="none" lIns="0" tIns="0" rIns="0" bIns="0">
                <a:spAutoFit/>
              </a:bodyPr>
              <a:lstStyle/>
              <a:p>
                <a:r>
                  <a:rPr lang="en-US" sz="900" b="1">
                    <a:solidFill>
                      <a:srgbClr val="000000"/>
                    </a:solidFill>
                  </a:rPr>
                  <a:t>500 Hz</a:t>
                </a:r>
                <a:endParaRPr lang="en-US"/>
              </a:p>
            </p:txBody>
          </p:sp>
          <p:sp>
            <p:nvSpPr>
              <p:cNvPr id="42167" name="Rectangle 317"/>
              <p:cNvSpPr>
                <a:spLocks noChangeArrowheads="1"/>
              </p:cNvSpPr>
              <p:nvPr/>
            </p:nvSpPr>
            <p:spPr bwMode="auto">
              <a:xfrm>
                <a:off x="4249" y="1198"/>
                <a:ext cx="263" cy="98"/>
              </a:xfrm>
              <a:prstGeom prst="rect">
                <a:avLst/>
              </a:prstGeom>
              <a:noFill/>
              <a:ln w="9525">
                <a:noFill/>
                <a:miter lim="800000"/>
                <a:headEnd/>
                <a:tailEnd/>
              </a:ln>
            </p:spPr>
            <p:txBody>
              <a:bodyPr wrap="none" lIns="0" tIns="0" rIns="0" bIns="0">
                <a:spAutoFit/>
              </a:bodyPr>
              <a:lstStyle/>
              <a:p>
                <a:r>
                  <a:rPr lang="en-US" sz="900" b="1">
                    <a:solidFill>
                      <a:srgbClr val="FFFFFF"/>
                    </a:solidFill>
                  </a:rPr>
                  <a:t>500 Hz</a:t>
                </a:r>
                <a:endParaRPr lang="en-US"/>
              </a:p>
            </p:txBody>
          </p:sp>
          <p:sp>
            <p:nvSpPr>
              <p:cNvPr id="42168" name="Rectangle 318"/>
              <p:cNvSpPr>
                <a:spLocks noChangeArrowheads="1"/>
              </p:cNvSpPr>
              <p:nvPr/>
            </p:nvSpPr>
            <p:spPr bwMode="auto">
              <a:xfrm>
                <a:off x="4292" y="1285"/>
                <a:ext cx="200" cy="98"/>
              </a:xfrm>
              <a:prstGeom prst="rect">
                <a:avLst/>
              </a:prstGeom>
              <a:noFill/>
              <a:ln w="9525">
                <a:noFill/>
                <a:miter lim="800000"/>
                <a:headEnd/>
                <a:tailEnd/>
              </a:ln>
            </p:spPr>
            <p:txBody>
              <a:bodyPr wrap="none" lIns="0" tIns="0" rIns="0" bIns="0">
                <a:spAutoFit/>
              </a:bodyPr>
              <a:lstStyle/>
              <a:p>
                <a:r>
                  <a:rPr lang="en-US" sz="900" b="1">
                    <a:solidFill>
                      <a:srgbClr val="000000"/>
                    </a:solidFill>
                  </a:rPr>
                  <a:t>Low </a:t>
                </a:r>
                <a:endParaRPr lang="en-US"/>
              </a:p>
            </p:txBody>
          </p:sp>
          <p:sp>
            <p:nvSpPr>
              <p:cNvPr id="42169" name="Rectangle 319"/>
              <p:cNvSpPr>
                <a:spLocks noChangeArrowheads="1"/>
              </p:cNvSpPr>
              <p:nvPr/>
            </p:nvSpPr>
            <p:spPr bwMode="auto">
              <a:xfrm>
                <a:off x="4290" y="1283"/>
                <a:ext cx="200" cy="98"/>
              </a:xfrm>
              <a:prstGeom prst="rect">
                <a:avLst/>
              </a:prstGeom>
              <a:noFill/>
              <a:ln w="9525">
                <a:noFill/>
                <a:miter lim="800000"/>
                <a:headEnd/>
                <a:tailEnd/>
              </a:ln>
            </p:spPr>
            <p:txBody>
              <a:bodyPr wrap="none" lIns="0" tIns="0" rIns="0" bIns="0">
                <a:spAutoFit/>
              </a:bodyPr>
              <a:lstStyle/>
              <a:p>
                <a:r>
                  <a:rPr lang="en-US" sz="900" b="1">
                    <a:solidFill>
                      <a:srgbClr val="FFFFFF"/>
                    </a:solidFill>
                  </a:rPr>
                  <a:t>Low </a:t>
                </a:r>
                <a:endParaRPr lang="en-US"/>
              </a:p>
            </p:txBody>
          </p:sp>
          <p:sp>
            <p:nvSpPr>
              <p:cNvPr id="42170" name="Rectangle 320"/>
              <p:cNvSpPr>
                <a:spLocks noChangeArrowheads="1"/>
              </p:cNvSpPr>
              <p:nvPr/>
            </p:nvSpPr>
            <p:spPr bwMode="auto">
              <a:xfrm>
                <a:off x="4280" y="1370"/>
                <a:ext cx="223" cy="98"/>
              </a:xfrm>
              <a:prstGeom prst="rect">
                <a:avLst/>
              </a:prstGeom>
              <a:noFill/>
              <a:ln w="9525">
                <a:noFill/>
                <a:miter lim="800000"/>
                <a:headEnd/>
                <a:tailEnd/>
              </a:ln>
            </p:spPr>
            <p:txBody>
              <a:bodyPr wrap="none" lIns="0" tIns="0" rIns="0" bIns="0">
                <a:spAutoFit/>
              </a:bodyPr>
              <a:lstStyle/>
              <a:p>
                <a:r>
                  <a:rPr lang="en-US" sz="900" b="1">
                    <a:solidFill>
                      <a:srgbClr val="000000"/>
                    </a:solidFill>
                  </a:rPr>
                  <a:t>Pass </a:t>
                </a:r>
                <a:endParaRPr lang="en-US"/>
              </a:p>
            </p:txBody>
          </p:sp>
          <p:sp>
            <p:nvSpPr>
              <p:cNvPr id="42171" name="Rectangle 321"/>
              <p:cNvSpPr>
                <a:spLocks noChangeArrowheads="1"/>
              </p:cNvSpPr>
              <p:nvPr/>
            </p:nvSpPr>
            <p:spPr bwMode="auto">
              <a:xfrm>
                <a:off x="4278" y="1368"/>
                <a:ext cx="223" cy="98"/>
              </a:xfrm>
              <a:prstGeom prst="rect">
                <a:avLst/>
              </a:prstGeom>
              <a:noFill/>
              <a:ln w="9525">
                <a:noFill/>
                <a:miter lim="800000"/>
                <a:headEnd/>
                <a:tailEnd/>
              </a:ln>
            </p:spPr>
            <p:txBody>
              <a:bodyPr wrap="none" lIns="0" tIns="0" rIns="0" bIns="0">
                <a:spAutoFit/>
              </a:bodyPr>
              <a:lstStyle/>
              <a:p>
                <a:r>
                  <a:rPr lang="en-US" sz="900" b="1">
                    <a:solidFill>
                      <a:srgbClr val="FFFFFF"/>
                    </a:solidFill>
                  </a:rPr>
                  <a:t>Pass </a:t>
                </a:r>
                <a:endParaRPr lang="en-US"/>
              </a:p>
            </p:txBody>
          </p:sp>
          <p:sp>
            <p:nvSpPr>
              <p:cNvPr id="42172" name="Rectangle 322"/>
              <p:cNvSpPr>
                <a:spLocks noChangeArrowheads="1"/>
              </p:cNvSpPr>
              <p:nvPr/>
            </p:nvSpPr>
            <p:spPr bwMode="auto">
              <a:xfrm>
                <a:off x="4277" y="1455"/>
                <a:ext cx="211" cy="98"/>
              </a:xfrm>
              <a:prstGeom prst="rect">
                <a:avLst/>
              </a:prstGeom>
              <a:noFill/>
              <a:ln w="9525">
                <a:noFill/>
                <a:miter lim="800000"/>
                <a:headEnd/>
                <a:tailEnd/>
              </a:ln>
            </p:spPr>
            <p:txBody>
              <a:bodyPr wrap="none" lIns="0" tIns="0" rIns="0" bIns="0">
                <a:spAutoFit/>
              </a:bodyPr>
              <a:lstStyle/>
              <a:p>
                <a:r>
                  <a:rPr lang="en-US" sz="900" b="1">
                    <a:solidFill>
                      <a:srgbClr val="000000"/>
                    </a:solidFill>
                  </a:rPr>
                  <a:t>Filter</a:t>
                </a:r>
                <a:endParaRPr lang="en-US"/>
              </a:p>
            </p:txBody>
          </p:sp>
          <p:sp>
            <p:nvSpPr>
              <p:cNvPr id="42173" name="Rectangle 323"/>
              <p:cNvSpPr>
                <a:spLocks noChangeArrowheads="1"/>
              </p:cNvSpPr>
              <p:nvPr/>
            </p:nvSpPr>
            <p:spPr bwMode="auto">
              <a:xfrm>
                <a:off x="4274" y="1453"/>
                <a:ext cx="211" cy="98"/>
              </a:xfrm>
              <a:prstGeom prst="rect">
                <a:avLst/>
              </a:prstGeom>
              <a:noFill/>
              <a:ln w="9525">
                <a:noFill/>
                <a:miter lim="800000"/>
                <a:headEnd/>
                <a:tailEnd/>
              </a:ln>
            </p:spPr>
            <p:txBody>
              <a:bodyPr wrap="none" lIns="0" tIns="0" rIns="0" bIns="0">
                <a:spAutoFit/>
              </a:bodyPr>
              <a:lstStyle/>
              <a:p>
                <a:r>
                  <a:rPr lang="en-US" sz="900" b="1">
                    <a:solidFill>
                      <a:srgbClr val="FFFFFF"/>
                    </a:solidFill>
                  </a:rPr>
                  <a:t>Filter</a:t>
                </a:r>
                <a:endParaRPr lang="en-US"/>
              </a:p>
            </p:txBody>
          </p:sp>
          <p:grpSp>
            <p:nvGrpSpPr>
              <p:cNvPr id="42174" name="Group 326"/>
              <p:cNvGrpSpPr>
                <a:grpSpLocks/>
              </p:cNvGrpSpPr>
              <p:nvPr/>
            </p:nvGrpSpPr>
            <p:grpSpPr bwMode="auto">
              <a:xfrm>
                <a:off x="4566" y="1338"/>
                <a:ext cx="128" cy="50"/>
                <a:chOff x="4566" y="1338"/>
                <a:chExt cx="128" cy="50"/>
              </a:xfrm>
            </p:grpSpPr>
            <p:sp>
              <p:nvSpPr>
                <p:cNvPr id="42287" name="Line 324"/>
                <p:cNvSpPr>
                  <a:spLocks noChangeShapeType="1"/>
                </p:cNvSpPr>
                <p:nvPr/>
              </p:nvSpPr>
              <p:spPr bwMode="auto">
                <a:xfrm flipH="1">
                  <a:off x="4566" y="1361"/>
                  <a:ext cx="128" cy="3"/>
                </a:xfrm>
                <a:prstGeom prst="line">
                  <a:avLst/>
                </a:prstGeom>
                <a:noFill/>
                <a:ln w="7938">
                  <a:solidFill>
                    <a:srgbClr val="3095B7"/>
                  </a:solidFill>
                  <a:round/>
                  <a:headEnd/>
                  <a:tailEnd/>
                </a:ln>
              </p:spPr>
              <p:txBody>
                <a:bodyPr/>
                <a:lstStyle/>
                <a:p>
                  <a:endParaRPr lang="en-US"/>
                </a:p>
              </p:txBody>
            </p:sp>
            <p:sp>
              <p:nvSpPr>
                <p:cNvPr id="42288" name="Freeform 325"/>
                <p:cNvSpPr>
                  <a:spLocks/>
                </p:cNvSpPr>
                <p:nvPr/>
              </p:nvSpPr>
              <p:spPr bwMode="auto">
                <a:xfrm>
                  <a:off x="4566" y="1338"/>
                  <a:ext cx="51" cy="50"/>
                </a:xfrm>
                <a:custGeom>
                  <a:avLst/>
                  <a:gdLst>
                    <a:gd name="T0" fmla="*/ 50 w 103"/>
                    <a:gd name="T1" fmla="*/ 0 h 101"/>
                    <a:gd name="T2" fmla="*/ 0 w 103"/>
                    <a:gd name="T3" fmla="*/ 26 h 101"/>
                    <a:gd name="T4" fmla="*/ 51 w 103"/>
                    <a:gd name="T5" fmla="*/ 50 h 101"/>
                    <a:gd name="T6" fmla="*/ 0 60000 65536"/>
                    <a:gd name="T7" fmla="*/ 0 60000 65536"/>
                    <a:gd name="T8" fmla="*/ 0 60000 65536"/>
                    <a:gd name="T9" fmla="*/ 0 w 103"/>
                    <a:gd name="T10" fmla="*/ 0 h 101"/>
                    <a:gd name="T11" fmla="*/ 103 w 103"/>
                    <a:gd name="T12" fmla="*/ 101 h 101"/>
                  </a:gdLst>
                  <a:ahLst/>
                  <a:cxnLst>
                    <a:cxn ang="T6">
                      <a:pos x="T0" y="T1"/>
                    </a:cxn>
                    <a:cxn ang="T7">
                      <a:pos x="T2" y="T3"/>
                    </a:cxn>
                    <a:cxn ang="T8">
                      <a:pos x="T4" y="T5"/>
                    </a:cxn>
                  </a:cxnLst>
                  <a:rect l="T9" t="T10" r="T11" b="T12"/>
                  <a:pathLst>
                    <a:path w="103" h="101">
                      <a:moveTo>
                        <a:pt x="100" y="0"/>
                      </a:moveTo>
                      <a:lnTo>
                        <a:pt x="0" y="53"/>
                      </a:lnTo>
                      <a:lnTo>
                        <a:pt x="103" y="101"/>
                      </a:lnTo>
                    </a:path>
                  </a:pathLst>
                </a:custGeom>
                <a:noFill/>
                <a:ln w="7938">
                  <a:solidFill>
                    <a:srgbClr val="3095B7"/>
                  </a:solidFill>
                  <a:prstDash val="solid"/>
                  <a:round/>
                  <a:headEnd/>
                  <a:tailEnd/>
                </a:ln>
              </p:spPr>
              <p:txBody>
                <a:bodyPr/>
                <a:lstStyle/>
                <a:p>
                  <a:endParaRPr lang="en-US"/>
                </a:p>
              </p:txBody>
            </p:sp>
          </p:grpSp>
          <p:grpSp>
            <p:nvGrpSpPr>
              <p:cNvPr id="42175" name="Group 394"/>
              <p:cNvGrpSpPr>
                <a:grpSpLocks/>
              </p:cNvGrpSpPr>
              <p:nvPr/>
            </p:nvGrpSpPr>
            <p:grpSpPr bwMode="auto">
              <a:xfrm>
                <a:off x="2817" y="1362"/>
                <a:ext cx="1340" cy="554"/>
                <a:chOff x="2817" y="1362"/>
                <a:chExt cx="1340" cy="554"/>
              </a:xfrm>
            </p:grpSpPr>
            <p:sp>
              <p:nvSpPr>
                <p:cNvPr id="42220" name="Freeform 327"/>
                <p:cNvSpPr>
                  <a:spLocks/>
                </p:cNvSpPr>
                <p:nvPr/>
              </p:nvSpPr>
              <p:spPr bwMode="auto">
                <a:xfrm>
                  <a:off x="4133" y="1362"/>
                  <a:ext cx="24" cy="5"/>
                </a:xfrm>
                <a:custGeom>
                  <a:avLst/>
                  <a:gdLst>
                    <a:gd name="T0" fmla="*/ 23 w 48"/>
                    <a:gd name="T1" fmla="*/ 5 h 9"/>
                    <a:gd name="T2" fmla="*/ 23 w 48"/>
                    <a:gd name="T3" fmla="*/ 4 h 9"/>
                    <a:gd name="T4" fmla="*/ 23 w 48"/>
                    <a:gd name="T5" fmla="*/ 3 h 9"/>
                    <a:gd name="T6" fmla="*/ 24 w 48"/>
                    <a:gd name="T7" fmla="*/ 3 h 9"/>
                    <a:gd name="T8" fmla="*/ 24 w 48"/>
                    <a:gd name="T9" fmla="*/ 3 h 9"/>
                    <a:gd name="T10" fmla="*/ 23 w 48"/>
                    <a:gd name="T11" fmla="*/ 2 h 9"/>
                    <a:gd name="T12" fmla="*/ 23 w 48"/>
                    <a:gd name="T13" fmla="*/ 1 h 9"/>
                    <a:gd name="T14" fmla="*/ 22 w 48"/>
                    <a:gd name="T15" fmla="*/ 0 h 9"/>
                    <a:gd name="T16" fmla="*/ 22 w 48"/>
                    <a:gd name="T17" fmla="*/ 0 h 9"/>
                    <a:gd name="T18" fmla="*/ 3 w 48"/>
                    <a:gd name="T19" fmla="*/ 0 h 9"/>
                    <a:gd name="T20" fmla="*/ 2 w 48"/>
                    <a:gd name="T21" fmla="*/ 1 h 9"/>
                    <a:gd name="T22" fmla="*/ 1 w 48"/>
                    <a:gd name="T23" fmla="*/ 2 h 9"/>
                    <a:gd name="T24" fmla="*/ 0 w 48"/>
                    <a:gd name="T25" fmla="*/ 3 h 9"/>
                    <a:gd name="T26" fmla="*/ 0 w 48"/>
                    <a:gd name="T27" fmla="*/ 3 h 9"/>
                    <a:gd name="T28" fmla="*/ 1 w 48"/>
                    <a:gd name="T29" fmla="*/ 3 h 9"/>
                    <a:gd name="T30" fmla="*/ 2 w 48"/>
                    <a:gd name="T31" fmla="*/ 4 h 9"/>
                    <a:gd name="T32" fmla="*/ 3 w 48"/>
                    <a:gd name="T33" fmla="*/ 5 h 9"/>
                    <a:gd name="T34" fmla="*/ 3 w 48"/>
                    <a:gd name="T35" fmla="*/ 5 h 9"/>
                    <a:gd name="T36" fmla="*/ 23 w 48"/>
                    <a:gd name="T37" fmla="*/ 5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9"/>
                    <a:gd name="T59" fmla="*/ 48 w 48"/>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9">
                      <a:moveTo>
                        <a:pt x="45" y="9"/>
                      </a:moveTo>
                      <a:lnTo>
                        <a:pt x="45" y="8"/>
                      </a:lnTo>
                      <a:lnTo>
                        <a:pt x="46" y="6"/>
                      </a:lnTo>
                      <a:lnTo>
                        <a:pt x="48" y="5"/>
                      </a:lnTo>
                      <a:lnTo>
                        <a:pt x="46" y="3"/>
                      </a:lnTo>
                      <a:lnTo>
                        <a:pt x="45" y="1"/>
                      </a:lnTo>
                      <a:lnTo>
                        <a:pt x="43" y="0"/>
                      </a:lnTo>
                      <a:lnTo>
                        <a:pt x="5" y="0"/>
                      </a:lnTo>
                      <a:lnTo>
                        <a:pt x="3" y="1"/>
                      </a:lnTo>
                      <a:lnTo>
                        <a:pt x="1" y="3"/>
                      </a:lnTo>
                      <a:lnTo>
                        <a:pt x="0" y="5"/>
                      </a:lnTo>
                      <a:lnTo>
                        <a:pt x="1" y="6"/>
                      </a:lnTo>
                      <a:lnTo>
                        <a:pt x="3" y="8"/>
                      </a:lnTo>
                      <a:lnTo>
                        <a:pt x="5" y="9"/>
                      </a:lnTo>
                      <a:lnTo>
                        <a:pt x="6" y="9"/>
                      </a:lnTo>
                      <a:lnTo>
                        <a:pt x="45" y="9"/>
                      </a:lnTo>
                      <a:close/>
                    </a:path>
                  </a:pathLst>
                </a:custGeom>
                <a:solidFill>
                  <a:srgbClr val="3095B7"/>
                </a:solidFill>
                <a:ln w="9525">
                  <a:noFill/>
                  <a:round/>
                  <a:headEnd/>
                  <a:tailEnd/>
                </a:ln>
              </p:spPr>
              <p:txBody>
                <a:bodyPr/>
                <a:lstStyle/>
                <a:p>
                  <a:endParaRPr lang="en-US"/>
                </a:p>
              </p:txBody>
            </p:sp>
            <p:sp>
              <p:nvSpPr>
                <p:cNvPr id="42221" name="Freeform 328"/>
                <p:cNvSpPr>
                  <a:spLocks/>
                </p:cNvSpPr>
                <p:nvPr/>
              </p:nvSpPr>
              <p:spPr bwMode="auto">
                <a:xfrm>
                  <a:off x="4100" y="1362"/>
                  <a:ext cx="24" cy="5"/>
                </a:xfrm>
                <a:custGeom>
                  <a:avLst/>
                  <a:gdLst>
                    <a:gd name="T0" fmla="*/ 22 w 48"/>
                    <a:gd name="T1" fmla="*/ 5 h 9"/>
                    <a:gd name="T2" fmla="*/ 22 w 48"/>
                    <a:gd name="T3" fmla="*/ 4 h 9"/>
                    <a:gd name="T4" fmla="*/ 23 w 48"/>
                    <a:gd name="T5" fmla="*/ 3 h 9"/>
                    <a:gd name="T6" fmla="*/ 24 w 48"/>
                    <a:gd name="T7" fmla="*/ 3 h 9"/>
                    <a:gd name="T8" fmla="*/ 24 w 48"/>
                    <a:gd name="T9" fmla="*/ 3 h 9"/>
                    <a:gd name="T10" fmla="*/ 23 w 48"/>
                    <a:gd name="T11" fmla="*/ 2 h 9"/>
                    <a:gd name="T12" fmla="*/ 22 w 48"/>
                    <a:gd name="T13" fmla="*/ 1 h 9"/>
                    <a:gd name="T14" fmla="*/ 22 w 48"/>
                    <a:gd name="T15" fmla="*/ 0 h 9"/>
                    <a:gd name="T16" fmla="*/ 22 w 48"/>
                    <a:gd name="T17" fmla="*/ 0 h 9"/>
                    <a:gd name="T18" fmla="*/ 2 w 48"/>
                    <a:gd name="T19" fmla="*/ 0 h 9"/>
                    <a:gd name="T20" fmla="*/ 2 w 48"/>
                    <a:gd name="T21" fmla="*/ 1 h 9"/>
                    <a:gd name="T22" fmla="*/ 1 w 48"/>
                    <a:gd name="T23" fmla="*/ 2 h 9"/>
                    <a:gd name="T24" fmla="*/ 0 w 48"/>
                    <a:gd name="T25" fmla="*/ 3 h 9"/>
                    <a:gd name="T26" fmla="*/ 0 w 48"/>
                    <a:gd name="T27" fmla="*/ 3 h 9"/>
                    <a:gd name="T28" fmla="*/ 1 w 48"/>
                    <a:gd name="T29" fmla="*/ 3 h 9"/>
                    <a:gd name="T30" fmla="*/ 2 w 48"/>
                    <a:gd name="T31" fmla="*/ 4 h 9"/>
                    <a:gd name="T32" fmla="*/ 2 w 48"/>
                    <a:gd name="T33" fmla="*/ 5 h 9"/>
                    <a:gd name="T34" fmla="*/ 3 w 48"/>
                    <a:gd name="T35" fmla="*/ 5 h 9"/>
                    <a:gd name="T36" fmla="*/ 22 w 48"/>
                    <a:gd name="T37" fmla="*/ 5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9"/>
                    <a:gd name="T59" fmla="*/ 48 w 48"/>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9">
                      <a:moveTo>
                        <a:pt x="44" y="9"/>
                      </a:moveTo>
                      <a:lnTo>
                        <a:pt x="44" y="8"/>
                      </a:lnTo>
                      <a:lnTo>
                        <a:pt x="46" y="6"/>
                      </a:lnTo>
                      <a:lnTo>
                        <a:pt x="48" y="5"/>
                      </a:lnTo>
                      <a:lnTo>
                        <a:pt x="46" y="3"/>
                      </a:lnTo>
                      <a:lnTo>
                        <a:pt x="44" y="1"/>
                      </a:lnTo>
                      <a:lnTo>
                        <a:pt x="43" y="0"/>
                      </a:lnTo>
                      <a:lnTo>
                        <a:pt x="4" y="0"/>
                      </a:lnTo>
                      <a:lnTo>
                        <a:pt x="3" y="1"/>
                      </a:lnTo>
                      <a:lnTo>
                        <a:pt x="1" y="3"/>
                      </a:lnTo>
                      <a:lnTo>
                        <a:pt x="0" y="5"/>
                      </a:lnTo>
                      <a:lnTo>
                        <a:pt x="1" y="6"/>
                      </a:lnTo>
                      <a:lnTo>
                        <a:pt x="3" y="8"/>
                      </a:lnTo>
                      <a:lnTo>
                        <a:pt x="4" y="9"/>
                      </a:lnTo>
                      <a:lnTo>
                        <a:pt x="6" y="9"/>
                      </a:lnTo>
                      <a:lnTo>
                        <a:pt x="44" y="9"/>
                      </a:lnTo>
                      <a:close/>
                    </a:path>
                  </a:pathLst>
                </a:custGeom>
                <a:solidFill>
                  <a:srgbClr val="3095B7"/>
                </a:solidFill>
                <a:ln w="9525">
                  <a:noFill/>
                  <a:round/>
                  <a:headEnd/>
                  <a:tailEnd/>
                </a:ln>
              </p:spPr>
              <p:txBody>
                <a:bodyPr/>
                <a:lstStyle/>
                <a:p>
                  <a:endParaRPr lang="en-US"/>
                </a:p>
              </p:txBody>
            </p:sp>
            <p:sp>
              <p:nvSpPr>
                <p:cNvPr id="42222" name="Freeform 329"/>
                <p:cNvSpPr>
                  <a:spLocks/>
                </p:cNvSpPr>
                <p:nvPr/>
              </p:nvSpPr>
              <p:spPr bwMode="auto">
                <a:xfrm>
                  <a:off x="4066" y="1362"/>
                  <a:ext cx="24" cy="5"/>
                </a:xfrm>
                <a:custGeom>
                  <a:avLst/>
                  <a:gdLst>
                    <a:gd name="T0" fmla="*/ 23 w 48"/>
                    <a:gd name="T1" fmla="*/ 5 h 9"/>
                    <a:gd name="T2" fmla="*/ 23 w 48"/>
                    <a:gd name="T3" fmla="*/ 4 h 9"/>
                    <a:gd name="T4" fmla="*/ 24 w 48"/>
                    <a:gd name="T5" fmla="*/ 3 h 9"/>
                    <a:gd name="T6" fmla="*/ 24 w 48"/>
                    <a:gd name="T7" fmla="*/ 3 h 9"/>
                    <a:gd name="T8" fmla="*/ 24 w 48"/>
                    <a:gd name="T9" fmla="*/ 3 h 9"/>
                    <a:gd name="T10" fmla="*/ 24 w 48"/>
                    <a:gd name="T11" fmla="*/ 2 h 9"/>
                    <a:gd name="T12" fmla="*/ 23 w 48"/>
                    <a:gd name="T13" fmla="*/ 1 h 9"/>
                    <a:gd name="T14" fmla="*/ 22 w 48"/>
                    <a:gd name="T15" fmla="*/ 0 h 9"/>
                    <a:gd name="T16" fmla="*/ 22 w 48"/>
                    <a:gd name="T17" fmla="*/ 0 h 9"/>
                    <a:gd name="T18" fmla="*/ 3 w 48"/>
                    <a:gd name="T19" fmla="*/ 0 h 9"/>
                    <a:gd name="T20" fmla="*/ 2 w 48"/>
                    <a:gd name="T21" fmla="*/ 1 h 9"/>
                    <a:gd name="T22" fmla="*/ 1 w 48"/>
                    <a:gd name="T23" fmla="*/ 2 h 9"/>
                    <a:gd name="T24" fmla="*/ 0 w 48"/>
                    <a:gd name="T25" fmla="*/ 3 h 9"/>
                    <a:gd name="T26" fmla="*/ 0 w 48"/>
                    <a:gd name="T27" fmla="*/ 3 h 9"/>
                    <a:gd name="T28" fmla="*/ 1 w 48"/>
                    <a:gd name="T29" fmla="*/ 3 h 9"/>
                    <a:gd name="T30" fmla="*/ 2 w 48"/>
                    <a:gd name="T31" fmla="*/ 4 h 9"/>
                    <a:gd name="T32" fmla="*/ 3 w 48"/>
                    <a:gd name="T33" fmla="*/ 5 h 9"/>
                    <a:gd name="T34" fmla="*/ 3 w 48"/>
                    <a:gd name="T35" fmla="*/ 5 h 9"/>
                    <a:gd name="T36" fmla="*/ 23 w 48"/>
                    <a:gd name="T37" fmla="*/ 5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9"/>
                    <a:gd name="T59" fmla="*/ 48 w 48"/>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9">
                      <a:moveTo>
                        <a:pt x="45" y="9"/>
                      </a:moveTo>
                      <a:lnTo>
                        <a:pt x="45" y="8"/>
                      </a:lnTo>
                      <a:lnTo>
                        <a:pt x="47" y="6"/>
                      </a:lnTo>
                      <a:lnTo>
                        <a:pt x="48" y="5"/>
                      </a:lnTo>
                      <a:lnTo>
                        <a:pt x="47" y="3"/>
                      </a:lnTo>
                      <a:lnTo>
                        <a:pt x="45" y="1"/>
                      </a:lnTo>
                      <a:lnTo>
                        <a:pt x="44" y="0"/>
                      </a:lnTo>
                      <a:lnTo>
                        <a:pt x="5" y="0"/>
                      </a:lnTo>
                      <a:lnTo>
                        <a:pt x="4" y="1"/>
                      </a:lnTo>
                      <a:lnTo>
                        <a:pt x="2" y="3"/>
                      </a:lnTo>
                      <a:lnTo>
                        <a:pt x="0" y="5"/>
                      </a:lnTo>
                      <a:lnTo>
                        <a:pt x="2" y="6"/>
                      </a:lnTo>
                      <a:lnTo>
                        <a:pt x="4" y="8"/>
                      </a:lnTo>
                      <a:lnTo>
                        <a:pt x="5" y="9"/>
                      </a:lnTo>
                      <a:lnTo>
                        <a:pt x="7" y="9"/>
                      </a:lnTo>
                      <a:lnTo>
                        <a:pt x="45" y="9"/>
                      </a:lnTo>
                      <a:close/>
                    </a:path>
                  </a:pathLst>
                </a:custGeom>
                <a:solidFill>
                  <a:srgbClr val="3095B7"/>
                </a:solidFill>
                <a:ln w="9525">
                  <a:noFill/>
                  <a:round/>
                  <a:headEnd/>
                  <a:tailEnd/>
                </a:ln>
              </p:spPr>
              <p:txBody>
                <a:bodyPr/>
                <a:lstStyle/>
                <a:p>
                  <a:endParaRPr lang="en-US"/>
                </a:p>
              </p:txBody>
            </p:sp>
            <p:sp>
              <p:nvSpPr>
                <p:cNvPr id="42223" name="Freeform 330"/>
                <p:cNvSpPr>
                  <a:spLocks/>
                </p:cNvSpPr>
                <p:nvPr/>
              </p:nvSpPr>
              <p:spPr bwMode="auto">
                <a:xfrm>
                  <a:off x="4033" y="1362"/>
                  <a:ext cx="24" cy="5"/>
                </a:xfrm>
                <a:custGeom>
                  <a:avLst/>
                  <a:gdLst>
                    <a:gd name="T0" fmla="*/ 23 w 48"/>
                    <a:gd name="T1" fmla="*/ 5 h 9"/>
                    <a:gd name="T2" fmla="*/ 23 w 48"/>
                    <a:gd name="T3" fmla="*/ 4 h 9"/>
                    <a:gd name="T4" fmla="*/ 24 w 48"/>
                    <a:gd name="T5" fmla="*/ 3 h 9"/>
                    <a:gd name="T6" fmla="*/ 24 w 48"/>
                    <a:gd name="T7" fmla="*/ 3 h 9"/>
                    <a:gd name="T8" fmla="*/ 24 w 48"/>
                    <a:gd name="T9" fmla="*/ 3 h 9"/>
                    <a:gd name="T10" fmla="*/ 24 w 48"/>
                    <a:gd name="T11" fmla="*/ 2 h 9"/>
                    <a:gd name="T12" fmla="*/ 23 w 48"/>
                    <a:gd name="T13" fmla="*/ 1 h 9"/>
                    <a:gd name="T14" fmla="*/ 22 w 48"/>
                    <a:gd name="T15" fmla="*/ 0 h 9"/>
                    <a:gd name="T16" fmla="*/ 22 w 48"/>
                    <a:gd name="T17" fmla="*/ 0 h 9"/>
                    <a:gd name="T18" fmla="*/ 3 w 48"/>
                    <a:gd name="T19" fmla="*/ 0 h 9"/>
                    <a:gd name="T20" fmla="*/ 2 w 48"/>
                    <a:gd name="T21" fmla="*/ 1 h 9"/>
                    <a:gd name="T22" fmla="*/ 1 w 48"/>
                    <a:gd name="T23" fmla="*/ 2 h 9"/>
                    <a:gd name="T24" fmla="*/ 0 w 48"/>
                    <a:gd name="T25" fmla="*/ 3 h 9"/>
                    <a:gd name="T26" fmla="*/ 0 w 48"/>
                    <a:gd name="T27" fmla="*/ 3 h 9"/>
                    <a:gd name="T28" fmla="*/ 1 w 48"/>
                    <a:gd name="T29" fmla="*/ 3 h 9"/>
                    <a:gd name="T30" fmla="*/ 2 w 48"/>
                    <a:gd name="T31" fmla="*/ 4 h 9"/>
                    <a:gd name="T32" fmla="*/ 3 w 48"/>
                    <a:gd name="T33" fmla="*/ 5 h 9"/>
                    <a:gd name="T34" fmla="*/ 3 w 48"/>
                    <a:gd name="T35" fmla="*/ 5 h 9"/>
                    <a:gd name="T36" fmla="*/ 23 w 48"/>
                    <a:gd name="T37" fmla="*/ 5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9"/>
                    <a:gd name="T59" fmla="*/ 48 w 48"/>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9">
                      <a:moveTo>
                        <a:pt x="45" y="9"/>
                      </a:moveTo>
                      <a:lnTo>
                        <a:pt x="45" y="8"/>
                      </a:lnTo>
                      <a:lnTo>
                        <a:pt x="47" y="6"/>
                      </a:lnTo>
                      <a:lnTo>
                        <a:pt x="48" y="5"/>
                      </a:lnTo>
                      <a:lnTo>
                        <a:pt x="47" y="3"/>
                      </a:lnTo>
                      <a:lnTo>
                        <a:pt x="45" y="1"/>
                      </a:lnTo>
                      <a:lnTo>
                        <a:pt x="43" y="0"/>
                      </a:lnTo>
                      <a:lnTo>
                        <a:pt x="5" y="0"/>
                      </a:lnTo>
                      <a:lnTo>
                        <a:pt x="3" y="1"/>
                      </a:lnTo>
                      <a:lnTo>
                        <a:pt x="2" y="3"/>
                      </a:lnTo>
                      <a:lnTo>
                        <a:pt x="0" y="5"/>
                      </a:lnTo>
                      <a:lnTo>
                        <a:pt x="2" y="6"/>
                      </a:lnTo>
                      <a:lnTo>
                        <a:pt x="3" y="8"/>
                      </a:lnTo>
                      <a:lnTo>
                        <a:pt x="5" y="9"/>
                      </a:lnTo>
                      <a:lnTo>
                        <a:pt x="7" y="9"/>
                      </a:lnTo>
                      <a:lnTo>
                        <a:pt x="45" y="9"/>
                      </a:lnTo>
                      <a:close/>
                    </a:path>
                  </a:pathLst>
                </a:custGeom>
                <a:solidFill>
                  <a:srgbClr val="3095B7"/>
                </a:solidFill>
                <a:ln w="9525">
                  <a:noFill/>
                  <a:round/>
                  <a:headEnd/>
                  <a:tailEnd/>
                </a:ln>
              </p:spPr>
              <p:txBody>
                <a:bodyPr/>
                <a:lstStyle/>
                <a:p>
                  <a:endParaRPr lang="en-US"/>
                </a:p>
              </p:txBody>
            </p:sp>
            <p:sp>
              <p:nvSpPr>
                <p:cNvPr id="42224" name="Freeform 331"/>
                <p:cNvSpPr>
                  <a:spLocks/>
                </p:cNvSpPr>
                <p:nvPr/>
              </p:nvSpPr>
              <p:spPr bwMode="auto">
                <a:xfrm>
                  <a:off x="4013" y="1362"/>
                  <a:ext cx="10" cy="18"/>
                </a:xfrm>
                <a:custGeom>
                  <a:avLst/>
                  <a:gdLst>
                    <a:gd name="T0" fmla="*/ 9 w 21"/>
                    <a:gd name="T1" fmla="*/ 4 h 37"/>
                    <a:gd name="T2" fmla="*/ 9 w 21"/>
                    <a:gd name="T3" fmla="*/ 4 h 37"/>
                    <a:gd name="T4" fmla="*/ 9 w 21"/>
                    <a:gd name="T5" fmla="*/ 3 h 37"/>
                    <a:gd name="T6" fmla="*/ 10 w 21"/>
                    <a:gd name="T7" fmla="*/ 2 h 37"/>
                    <a:gd name="T8" fmla="*/ 10 w 21"/>
                    <a:gd name="T9" fmla="*/ 2 h 37"/>
                    <a:gd name="T10" fmla="*/ 9 w 21"/>
                    <a:gd name="T11" fmla="*/ 1 h 37"/>
                    <a:gd name="T12" fmla="*/ 9 w 21"/>
                    <a:gd name="T13" fmla="*/ 0 h 37"/>
                    <a:gd name="T14" fmla="*/ 8 w 21"/>
                    <a:gd name="T15" fmla="*/ 0 h 37"/>
                    <a:gd name="T16" fmla="*/ 8 w 21"/>
                    <a:gd name="T17" fmla="*/ 0 h 37"/>
                    <a:gd name="T18" fmla="*/ 2 w 21"/>
                    <a:gd name="T19" fmla="*/ 0 h 37"/>
                    <a:gd name="T20" fmla="*/ 1 w 21"/>
                    <a:gd name="T21" fmla="*/ 0 h 37"/>
                    <a:gd name="T22" fmla="*/ 1 w 21"/>
                    <a:gd name="T23" fmla="*/ 1 h 37"/>
                    <a:gd name="T24" fmla="*/ 0 w 21"/>
                    <a:gd name="T25" fmla="*/ 2 h 37"/>
                    <a:gd name="T26" fmla="*/ 0 w 21"/>
                    <a:gd name="T27" fmla="*/ 15 h 37"/>
                    <a:gd name="T28" fmla="*/ 0 w 21"/>
                    <a:gd name="T29" fmla="*/ 16 h 37"/>
                    <a:gd name="T30" fmla="*/ 1 w 21"/>
                    <a:gd name="T31" fmla="*/ 16 h 37"/>
                    <a:gd name="T32" fmla="*/ 1 w 21"/>
                    <a:gd name="T33" fmla="*/ 17 h 37"/>
                    <a:gd name="T34" fmla="*/ 2 w 21"/>
                    <a:gd name="T35" fmla="*/ 18 h 37"/>
                    <a:gd name="T36" fmla="*/ 3 w 21"/>
                    <a:gd name="T37" fmla="*/ 18 h 37"/>
                    <a:gd name="T38" fmla="*/ 4 w 21"/>
                    <a:gd name="T39" fmla="*/ 17 h 37"/>
                    <a:gd name="T40" fmla="*/ 5 w 21"/>
                    <a:gd name="T41" fmla="*/ 16 h 37"/>
                    <a:gd name="T42" fmla="*/ 5 w 21"/>
                    <a:gd name="T43" fmla="*/ 16 h 37"/>
                    <a:gd name="T44" fmla="*/ 5 w 21"/>
                    <a:gd name="T45" fmla="*/ 3 h 37"/>
                    <a:gd name="T46" fmla="*/ 2 w 21"/>
                    <a:gd name="T47" fmla="*/ 2 h 37"/>
                    <a:gd name="T48" fmla="*/ 3 w 21"/>
                    <a:gd name="T49" fmla="*/ 4 h 37"/>
                    <a:gd name="T50" fmla="*/ 9 w 21"/>
                    <a:gd name="T51" fmla="*/ 4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37"/>
                    <a:gd name="T80" fmla="*/ 21 w 21"/>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37">
                      <a:moveTo>
                        <a:pt x="18" y="9"/>
                      </a:moveTo>
                      <a:lnTo>
                        <a:pt x="18" y="8"/>
                      </a:lnTo>
                      <a:lnTo>
                        <a:pt x="19" y="6"/>
                      </a:lnTo>
                      <a:lnTo>
                        <a:pt x="21" y="5"/>
                      </a:lnTo>
                      <a:lnTo>
                        <a:pt x="19" y="3"/>
                      </a:lnTo>
                      <a:lnTo>
                        <a:pt x="18" y="1"/>
                      </a:lnTo>
                      <a:lnTo>
                        <a:pt x="16" y="0"/>
                      </a:lnTo>
                      <a:lnTo>
                        <a:pt x="5" y="0"/>
                      </a:lnTo>
                      <a:lnTo>
                        <a:pt x="3" y="1"/>
                      </a:lnTo>
                      <a:lnTo>
                        <a:pt x="2" y="3"/>
                      </a:lnTo>
                      <a:lnTo>
                        <a:pt x="0" y="5"/>
                      </a:lnTo>
                      <a:lnTo>
                        <a:pt x="0" y="30"/>
                      </a:lnTo>
                      <a:lnTo>
                        <a:pt x="0" y="32"/>
                      </a:lnTo>
                      <a:lnTo>
                        <a:pt x="2" y="33"/>
                      </a:lnTo>
                      <a:lnTo>
                        <a:pt x="3" y="35"/>
                      </a:lnTo>
                      <a:lnTo>
                        <a:pt x="5" y="37"/>
                      </a:lnTo>
                      <a:lnTo>
                        <a:pt x="7" y="37"/>
                      </a:lnTo>
                      <a:lnTo>
                        <a:pt x="8" y="35"/>
                      </a:lnTo>
                      <a:lnTo>
                        <a:pt x="10" y="33"/>
                      </a:lnTo>
                      <a:lnTo>
                        <a:pt x="10" y="32"/>
                      </a:lnTo>
                      <a:lnTo>
                        <a:pt x="10" y="6"/>
                      </a:lnTo>
                      <a:lnTo>
                        <a:pt x="5" y="5"/>
                      </a:lnTo>
                      <a:lnTo>
                        <a:pt x="7" y="9"/>
                      </a:lnTo>
                      <a:lnTo>
                        <a:pt x="18" y="9"/>
                      </a:lnTo>
                      <a:close/>
                    </a:path>
                  </a:pathLst>
                </a:custGeom>
                <a:solidFill>
                  <a:srgbClr val="3095B7"/>
                </a:solidFill>
                <a:ln w="9525">
                  <a:noFill/>
                  <a:round/>
                  <a:headEnd/>
                  <a:tailEnd/>
                </a:ln>
              </p:spPr>
              <p:txBody>
                <a:bodyPr/>
                <a:lstStyle/>
                <a:p>
                  <a:endParaRPr lang="en-US"/>
                </a:p>
              </p:txBody>
            </p:sp>
            <p:sp>
              <p:nvSpPr>
                <p:cNvPr id="42225" name="Freeform 332"/>
                <p:cNvSpPr>
                  <a:spLocks/>
                </p:cNvSpPr>
                <p:nvPr/>
              </p:nvSpPr>
              <p:spPr bwMode="auto">
                <a:xfrm>
                  <a:off x="4013" y="1390"/>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1"/>
                      </a:lnTo>
                      <a:lnTo>
                        <a:pt x="8" y="0"/>
                      </a:lnTo>
                      <a:lnTo>
                        <a:pt x="7" y="0"/>
                      </a:lnTo>
                      <a:lnTo>
                        <a:pt x="5" y="0"/>
                      </a:lnTo>
                      <a:lnTo>
                        <a:pt x="3" y="0"/>
                      </a:lnTo>
                      <a:lnTo>
                        <a:pt x="2" y="1"/>
                      </a:lnTo>
                      <a:lnTo>
                        <a:pt x="0" y="3"/>
                      </a:lnTo>
                      <a:lnTo>
                        <a:pt x="0" y="41"/>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26" name="Freeform 333"/>
                <p:cNvSpPr>
                  <a:spLocks/>
                </p:cNvSpPr>
                <p:nvPr/>
              </p:nvSpPr>
              <p:spPr bwMode="auto">
                <a:xfrm>
                  <a:off x="4013" y="1424"/>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27" name="Freeform 334"/>
                <p:cNvSpPr>
                  <a:spLocks/>
                </p:cNvSpPr>
                <p:nvPr/>
              </p:nvSpPr>
              <p:spPr bwMode="auto">
                <a:xfrm>
                  <a:off x="4013" y="1457"/>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4 h 48"/>
                    <a:gd name="T26" fmla="*/ 2 w 10"/>
                    <a:gd name="T27" fmla="*/ 24 h 48"/>
                    <a:gd name="T28" fmla="*/ 3 w 10"/>
                    <a:gd name="T29" fmla="*/ 24 h 48"/>
                    <a:gd name="T30" fmla="*/ 3 w 10"/>
                    <a:gd name="T31" fmla="*/ 24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4"/>
                      </a:lnTo>
                      <a:lnTo>
                        <a:pt x="2" y="45"/>
                      </a:lnTo>
                      <a:lnTo>
                        <a:pt x="3" y="47"/>
                      </a:lnTo>
                      <a:lnTo>
                        <a:pt x="5" y="48"/>
                      </a:lnTo>
                      <a:lnTo>
                        <a:pt x="7" y="48"/>
                      </a:lnTo>
                      <a:lnTo>
                        <a:pt x="8" y="47"/>
                      </a:lnTo>
                      <a:lnTo>
                        <a:pt x="10" y="45"/>
                      </a:lnTo>
                      <a:lnTo>
                        <a:pt x="10" y="44"/>
                      </a:lnTo>
                      <a:lnTo>
                        <a:pt x="10" y="5"/>
                      </a:lnTo>
                      <a:close/>
                    </a:path>
                  </a:pathLst>
                </a:custGeom>
                <a:solidFill>
                  <a:srgbClr val="3095B7"/>
                </a:solidFill>
                <a:ln w="9525">
                  <a:noFill/>
                  <a:round/>
                  <a:headEnd/>
                  <a:tailEnd/>
                </a:ln>
              </p:spPr>
              <p:txBody>
                <a:bodyPr/>
                <a:lstStyle/>
                <a:p>
                  <a:endParaRPr lang="en-US"/>
                </a:p>
              </p:txBody>
            </p:sp>
            <p:sp>
              <p:nvSpPr>
                <p:cNvPr id="42228" name="Freeform 335"/>
                <p:cNvSpPr>
                  <a:spLocks/>
                </p:cNvSpPr>
                <p:nvPr/>
              </p:nvSpPr>
              <p:spPr bwMode="auto">
                <a:xfrm>
                  <a:off x="4013" y="1491"/>
                  <a:ext cx="4" cy="24"/>
                </a:xfrm>
                <a:custGeom>
                  <a:avLst/>
                  <a:gdLst>
                    <a:gd name="T0" fmla="*/ 4 w 10"/>
                    <a:gd name="T1" fmla="*/ 2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2 h 48"/>
                    <a:gd name="T24" fmla="*/ 1 w 10"/>
                    <a:gd name="T25" fmla="*/ 23 h 48"/>
                    <a:gd name="T26" fmla="*/ 2 w 10"/>
                    <a:gd name="T27" fmla="*/ 24 h 48"/>
                    <a:gd name="T28" fmla="*/ 3 w 10"/>
                    <a:gd name="T29" fmla="*/ 24 h 48"/>
                    <a:gd name="T30" fmla="*/ 3 w 10"/>
                    <a:gd name="T31" fmla="*/ 23 h 48"/>
                    <a:gd name="T32" fmla="*/ 4 w 10"/>
                    <a:gd name="T33" fmla="*/ 22 h 48"/>
                    <a:gd name="T34" fmla="*/ 4 w 10"/>
                    <a:gd name="T35" fmla="*/ 22 h 48"/>
                    <a:gd name="T36" fmla="*/ 4 w 10"/>
                    <a:gd name="T37" fmla="*/ 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4"/>
                      </a:moveTo>
                      <a:lnTo>
                        <a:pt x="10" y="3"/>
                      </a:lnTo>
                      <a:lnTo>
                        <a:pt x="10" y="1"/>
                      </a:lnTo>
                      <a:lnTo>
                        <a:pt x="8" y="0"/>
                      </a:lnTo>
                      <a:lnTo>
                        <a:pt x="7" y="0"/>
                      </a:lnTo>
                      <a:lnTo>
                        <a:pt x="5" y="0"/>
                      </a:lnTo>
                      <a:lnTo>
                        <a:pt x="3" y="0"/>
                      </a:lnTo>
                      <a:lnTo>
                        <a:pt x="2" y="1"/>
                      </a:lnTo>
                      <a:lnTo>
                        <a:pt x="0" y="3"/>
                      </a:lnTo>
                      <a:lnTo>
                        <a:pt x="0" y="41"/>
                      </a:lnTo>
                      <a:lnTo>
                        <a:pt x="0" y="43"/>
                      </a:lnTo>
                      <a:lnTo>
                        <a:pt x="2" y="44"/>
                      </a:lnTo>
                      <a:lnTo>
                        <a:pt x="3" y="46"/>
                      </a:lnTo>
                      <a:lnTo>
                        <a:pt x="5" y="48"/>
                      </a:lnTo>
                      <a:lnTo>
                        <a:pt x="7" y="48"/>
                      </a:lnTo>
                      <a:lnTo>
                        <a:pt x="8" y="46"/>
                      </a:lnTo>
                      <a:lnTo>
                        <a:pt x="10" y="44"/>
                      </a:lnTo>
                      <a:lnTo>
                        <a:pt x="10" y="43"/>
                      </a:lnTo>
                      <a:lnTo>
                        <a:pt x="10" y="4"/>
                      </a:lnTo>
                      <a:close/>
                    </a:path>
                  </a:pathLst>
                </a:custGeom>
                <a:solidFill>
                  <a:srgbClr val="3095B7"/>
                </a:solidFill>
                <a:ln w="9525">
                  <a:noFill/>
                  <a:round/>
                  <a:headEnd/>
                  <a:tailEnd/>
                </a:ln>
              </p:spPr>
              <p:txBody>
                <a:bodyPr/>
                <a:lstStyle/>
                <a:p>
                  <a:endParaRPr lang="en-US"/>
                </a:p>
              </p:txBody>
            </p:sp>
            <p:sp>
              <p:nvSpPr>
                <p:cNvPr id="42229" name="Freeform 336"/>
                <p:cNvSpPr>
                  <a:spLocks/>
                </p:cNvSpPr>
                <p:nvPr/>
              </p:nvSpPr>
              <p:spPr bwMode="auto">
                <a:xfrm>
                  <a:off x="4013" y="1524"/>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1"/>
                      </a:lnTo>
                      <a:lnTo>
                        <a:pt x="8" y="0"/>
                      </a:lnTo>
                      <a:lnTo>
                        <a:pt x="7" y="0"/>
                      </a:lnTo>
                      <a:lnTo>
                        <a:pt x="5" y="0"/>
                      </a:lnTo>
                      <a:lnTo>
                        <a:pt x="3" y="0"/>
                      </a:lnTo>
                      <a:lnTo>
                        <a:pt x="2" y="1"/>
                      </a:lnTo>
                      <a:lnTo>
                        <a:pt x="0" y="3"/>
                      </a:lnTo>
                      <a:lnTo>
                        <a:pt x="0" y="41"/>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0" name="Freeform 337"/>
                <p:cNvSpPr>
                  <a:spLocks/>
                </p:cNvSpPr>
                <p:nvPr/>
              </p:nvSpPr>
              <p:spPr bwMode="auto">
                <a:xfrm>
                  <a:off x="4013" y="1558"/>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1" name="Freeform 338"/>
                <p:cNvSpPr>
                  <a:spLocks/>
                </p:cNvSpPr>
                <p:nvPr/>
              </p:nvSpPr>
              <p:spPr bwMode="auto">
                <a:xfrm>
                  <a:off x="4013" y="1592"/>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4 h 48"/>
                    <a:gd name="T26" fmla="*/ 2 w 10"/>
                    <a:gd name="T27" fmla="*/ 24 h 48"/>
                    <a:gd name="T28" fmla="*/ 3 w 10"/>
                    <a:gd name="T29" fmla="*/ 24 h 48"/>
                    <a:gd name="T30" fmla="*/ 3 w 10"/>
                    <a:gd name="T31" fmla="*/ 24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4"/>
                      </a:lnTo>
                      <a:lnTo>
                        <a:pt x="2" y="45"/>
                      </a:lnTo>
                      <a:lnTo>
                        <a:pt x="3" y="47"/>
                      </a:lnTo>
                      <a:lnTo>
                        <a:pt x="5" y="48"/>
                      </a:lnTo>
                      <a:lnTo>
                        <a:pt x="7" y="48"/>
                      </a:lnTo>
                      <a:lnTo>
                        <a:pt x="8" y="47"/>
                      </a:lnTo>
                      <a:lnTo>
                        <a:pt x="10" y="45"/>
                      </a:lnTo>
                      <a:lnTo>
                        <a:pt x="10" y="44"/>
                      </a:lnTo>
                      <a:lnTo>
                        <a:pt x="10" y="5"/>
                      </a:lnTo>
                      <a:close/>
                    </a:path>
                  </a:pathLst>
                </a:custGeom>
                <a:solidFill>
                  <a:srgbClr val="3095B7"/>
                </a:solidFill>
                <a:ln w="9525">
                  <a:noFill/>
                  <a:round/>
                  <a:headEnd/>
                  <a:tailEnd/>
                </a:ln>
              </p:spPr>
              <p:txBody>
                <a:bodyPr/>
                <a:lstStyle/>
                <a:p>
                  <a:endParaRPr lang="en-US"/>
                </a:p>
              </p:txBody>
            </p:sp>
            <p:sp>
              <p:nvSpPr>
                <p:cNvPr id="42232" name="Freeform 339"/>
                <p:cNvSpPr>
                  <a:spLocks/>
                </p:cNvSpPr>
                <p:nvPr/>
              </p:nvSpPr>
              <p:spPr bwMode="auto">
                <a:xfrm>
                  <a:off x="4013" y="1625"/>
                  <a:ext cx="4" cy="24"/>
                </a:xfrm>
                <a:custGeom>
                  <a:avLst/>
                  <a:gdLst>
                    <a:gd name="T0" fmla="*/ 4 w 10"/>
                    <a:gd name="T1" fmla="*/ 2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2 h 48"/>
                    <a:gd name="T24" fmla="*/ 1 w 10"/>
                    <a:gd name="T25" fmla="*/ 23 h 48"/>
                    <a:gd name="T26" fmla="*/ 2 w 10"/>
                    <a:gd name="T27" fmla="*/ 24 h 48"/>
                    <a:gd name="T28" fmla="*/ 3 w 10"/>
                    <a:gd name="T29" fmla="*/ 24 h 48"/>
                    <a:gd name="T30" fmla="*/ 3 w 10"/>
                    <a:gd name="T31" fmla="*/ 23 h 48"/>
                    <a:gd name="T32" fmla="*/ 4 w 10"/>
                    <a:gd name="T33" fmla="*/ 22 h 48"/>
                    <a:gd name="T34" fmla="*/ 4 w 10"/>
                    <a:gd name="T35" fmla="*/ 22 h 48"/>
                    <a:gd name="T36" fmla="*/ 4 w 10"/>
                    <a:gd name="T37" fmla="*/ 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4"/>
                      </a:moveTo>
                      <a:lnTo>
                        <a:pt x="10" y="3"/>
                      </a:lnTo>
                      <a:lnTo>
                        <a:pt x="10" y="1"/>
                      </a:lnTo>
                      <a:lnTo>
                        <a:pt x="8" y="0"/>
                      </a:lnTo>
                      <a:lnTo>
                        <a:pt x="7" y="0"/>
                      </a:lnTo>
                      <a:lnTo>
                        <a:pt x="5" y="0"/>
                      </a:lnTo>
                      <a:lnTo>
                        <a:pt x="3" y="0"/>
                      </a:lnTo>
                      <a:lnTo>
                        <a:pt x="2" y="1"/>
                      </a:lnTo>
                      <a:lnTo>
                        <a:pt x="0" y="3"/>
                      </a:lnTo>
                      <a:lnTo>
                        <a:pt x="0" y="41"/>
                      </a:lnTo>
                      <a:lnTo>
                        <a:pt x="0" y="43"/>
                      </a:lnTo>
                      <a:lnTo>
                        <a:pt x="2" y="44"/>
                      </a:lnTo>
                      <a:lnTo>
                        <a:pt x="3" y="46"/>
                      </a:lnTo>
                      <a:lnTo>
                        <a:pt x="5" y="48"/>
                      </a:lnTo>
                      <a:lnTo>
                        <a:pt x="7" y="48"/>
                      </a:lnTo>
                      <a:lnTo>
                        <a:pt x="8" y="46"/>
                      </a:lnTo>
                      <a:lnTo>
                        <a:pt x="10" y="44"/>
                      </a:lnTo>
                      <a:lnTo>
                        <a:pt x="10" y="43"/>
                      </a:lnTo>
                      <a:lnTo>
                        <a:pt x="10" y="4"/>
                      </a:lnTo>
                      <a:close/>
                    </a:path>
                  </a:pathLst>
                </a:custGeom>
                <a:solidFill>
                  <a:srgbClr val="3095B7"/>
                </a:solidFill>
                <a:ln w="9525">
                  <a:noFill/>
                  <a:round/>
                  <a:headEnd/>
                  <a:tailEnd/>
                </a:ln>
              </p:spPr>
              <p:txBody>
                <a:bodyPr/>
                <a:lstStyle/>
                <a:p>
                  <a:endParaRPr lang="en-US"/>
                </a:p>
              </p:txBody>
            </p:sp>
            <p:sp>
              <p:nvSpPr>
                <p:cNvPr id="42233" name="Freeform 340"/>
                <p:cNvSpPr>
                  <a:spLocks/>
                </p:cNvSpPr>
                <p:nvPr/>
              </p:nvSpPr>
              <p:spPr bwMode="auto">
                <a:xfrm>
                  <a:off x="4013" y="1659"/>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1"/>
                      </a:lnTo>
                      <a:lnTo>
                        <a:pt x="8" y="0"/>
                      </a:lnTo>
                      <a:lnTo>
                        <a:pt x="7" y="0"/>
                      </a:lnTo>
                      <a:lnTo>
                        <a:pt x="5" y="0"/>
                      </a:lnTo>
                      <a:lnTo>
                        <a:pt x="3" y="0"/>
                      </a:lnTo>
                      <a:lnTo>
                        <a:pt x="2" y="1"/>
                      </a:lnTo>
                      <a:lnTo>
                        <a:pt x="0" y="3"/>
                      </a:lnTo>
                      <a:lnTo>
                        <a:pt x="0" y="41"/>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4" name="Freeform 341"/>
                <p:cNvSpPr>
                  <a:spLocks/>
                </p:cNvSpPr>
                <p:nvPr/>
              </p:nvSpPr>
              <p:spPr bwMode="auto">
                <a:xfrm>
                  <a:off x="4013" y="1693"/>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5" name="Freeform 342"/>
                <p:cNvSpPr>
                  <a:spLocks/>
                </p:cNvSpPr>
                <p:nvPr/>
              </p:nvSpPr>
              <p:spPr bwMode="auto">
                <a:xfrm>
                  <a:off x="4013" y="1726"/>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4 h 48"/>
                    <a:gd name="T26" fmla="*/ 2 w 10"/>
                    <a:gd name="T27" fmla="*/ 24 h 48"/>
                    <a:gd name="T28" fmla="*/ 3 w 10"/>
                    <a:gd name="T29" fmla="*/ 24 h 48"/>
                    <a:gd name="T30" fmla="*/ 3 w 10"/>
                    <a:gd name="T31" fmla="*/ 24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3"/>
                      </a:lnTo>
                      <a:lnTo>
                        <a:pt x="2" y="45"/>
                      </a:lnTo>
                      <a:lnTo>
                        <a:pt x="3" y="47"/>
                      </a:lnTo>
                      <a:lnTo>
                        <a:pt x="5" y="48"/>
                      </a:lnTo>
                      <a:lnTo>
                        <a:pt x="7" y="48"/>
                      </a:lnTo>
                      <a:lnTo>
                        <a:pt x="8" y="47"/>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6" name="Freeform 343"/>
                <p:cNvSpPr>
                  <a:spLocks/>
                </p:cNvSpPr>
                <p:nvPr/>
              </p:nvSpPr>
              <p:spPr bwMode="auto">
                <a:xfrm>
                  <a:off x="4013" y="1760"/>
                  <a:ext cx="4" cy="24"/>
                </a:xfrm>
                <a:custGeom>
                  <a:avLst/>
                  <a:gdLst>
                    <a:gd name="T0" fmla="*/ 4 w 10"/>
                    <a:gd name="T1" fmla="*/ 2 h 49"/>
                    <a:gd name="T2" fmla="*/ 4 w 10"/>
                    <a:gd name="T3" fmla="*/ 2 h 49"/>
                    <a:gd name="T4" fmla="*/ 4 w 10"/>
                    <a:gd name="T5" fmla="*/ 1 h 49"/>
                    <a:gd name="T6" fmla="*/ 3 w 10"/>
                    <a:gd name="T7" fmla="*/ 0 h 49"/>
                    <a:gd name="T8" fmla="*/ 3 w 10"/>
                    <a:gd name="T9" fmla="*/ 0 h 49"/>
                    <a:gd name="T10" fmla="*/ 2 w 10"/>
                    <a:gd name="T11" fmla="*/ 0 h 49"/>
                    <a:gd name="T12" fmla="*/ 1 w 10"/>
                    <a:gd name="T13" fmla="*/ 0 h 49"/>
                    <a:gd name="T14" fmla="*/ 1 w 10"/>
                    <a:gd name="T15" fmla="*/ 1 h 49"/>
                    <a:gd name="T16" fmla="*/ 0 w 10"/>
                    <a:gd name="T17" fmla="*/ 2 h 49"/>
                    <a:gd name="T18" fmla="*/ 0 w 10"/>
                    <a:gd name="T19" fmla="*/ 21 h 49"/>
                    <a:gd name="T20" fmla="*/ 0 w 10"/>
                    <a:gd name="T21" fmla="*/ 22 h 49"/>
                    <a:gd name="T22" fmla="*/ 1 w 10"/>
                    <a:gd name="T23" fmla="*/ 22 h 49"/>
                    <a:gd name="T24" fmla="*/ 1 w 10"/>
                    <a:gd name="T25" fmla="*/ 23 h 49"/>
                    <a:gd name="T26" fmla="*/ 2 w 10"/>
                    <a:gd name="T27" fmla="*/ 24 h 49"/>
                    <a:gd name="T28" fmla="*/ 3 w 10"/>
                    <a:gd name="T29" fmla="*/ 24 h 49"/>
                    <a:gd name="T30" fmla="*/ 3 w 10"/>
                    <a:gd name="T31" fmla="*/ 23 h 49"/>
                    <a:gd name="T32" fmla="*/ 4 w 10"/>
                    <a:gd name="T33" fmla="*/ 22 h 49"/>
                    <a:gd name="T34" fmla="*/ 4 w 10"/>
                    <a:gd name="T35" fmla="*/ 22 h 49"/>
                    <a:gd name="T36" fmla="*/ 4 w 10"/>
                    <a:gd name="T37" fmla="*/ 2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9"/>
                    <a:gd name="T59" fmla="*/ 10 w 10"/>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9">
                      <a:moveTo>
                        <a:pt x="10" y="5"/>
                      </a:moveTo>
                      <a:lnTo>
                        <a:pt x="10" y="4"/>
                      </a:lnTo>
                      <a:lnTo>
                        <a:pt x="10" y="2"/>
                      </a:lnTo>
                      <a:lnTo>
                        <a:pt x="8" y="0"/>
                      </a:lnTo>
                      <a:lnTo>
                        <a:pt x="7" y="0"/>
                      </a:lnTo>
                      <a:lnTo>
                        <a:pt x="5" y="0"/>
                      </a:lnTo>
                      <a:lnTo>
                        <a:pt x="3" y="0"/>
                      </a:lnTo>
                      <a:lnTo>
                        <a:pt x="2" y="2"/>
                      </a:lnTo>
                      <a:lnTo>
                        <a:pt x="0" y="4"/>
                      </a:lnTo>
                      <a:lnTo>
                        <a:pt x="0" y="42"/>
                      </a:lnTo>
                      <a:lnTo>
                        <a:pt x="0" y="44"/>
                      </a:lnTo>
                      <a:lnTo>
                        <a:pt x="2" y="45"/>
                      </a:lnTo>
                      <a:lnTo>
                        <a:pt x="3" y="47"/>
                      </a:lnTo>
                      <a:lnTo>
                        <a:pt x="5" y="49"/>
                      </a:lnTo>
                      <a:lnTo>
                        <a:pt x="7" y="49"/>
                      </a:lnTo>
                      <a:lnTo>
                        <a:pt x="8" y="47"/>
                      </a:lnTo>
                      <a:lnTo>
                        <a:pt x="10" y="45"/>
                      </a:lnTo>
                      <a:lnTo>
                        <a:pt x="10" y="44"/>
                      </a:lnTo>
                      <a:lnTo>
                        <a:pt x="10" y="5"/>
                      </a:lnTo>
                      <a:close/>
                    </a:path>
                  </a:pathLst>
                </a:custGeom>
                <a:solidFill>
                  <a:srgbClr val="3095B7"/>
                </a:solidFill>
                <a:ln w="9525">
                  <a:noFill/>
                  <a:round/>
                  <a:headEnd/>
                  <a:tailEnd/>
                </a:ln>
              </p:spPr>
              <p:txBody>
                <a:bodyPr/>
                <a:lstStyle/>
                <a:p>
                  <a:endParaRPr lang="en-US"/>
                </a:p>
              </p:txBody>
            </p:sp>
            <p:sp>
              <p:nvSpPr>
                <p:cNvPr id="42237" name="Freeform 344"/>
                <p:cNvSpPr>
                  <a:spLocks/>
                </p:cNvSpPr>
                <p:nvPr/>
              </p:nvSpPr>
              <p:spPr bwMode="auto">
                <a:xfrm>
                  <a:off x="4013" y="1793"/>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1"/>
                      </a:lnTo>
                      <a:lnTo>
                        <a:pt x="8" y="0"/>
                      </a:lnTo>
                      <a:lnTo>
                        <a:pt x="7" y="0"/>
                      </a:lnTo>
                      <a:lnTo>
                        <a:pt x="5" y="0"/>
                      </a:lnTo>
                      <a:lnTo>
                        <a:pt x="3" y="0"/>
                      </a:lnTo>
                      <a:lnTo>
                        <a:pt x="2" y="1"/>
                      </a:lnTo>
                      <a:lnTo>
                        <a:pt x="0" y="3"/>
                      </a:lnTo>
                      <a:lnTo>
                        <a:pt x="0" y="41"/>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8" name="Freeform 345"/>
                <p:cNvSpPr>
                  <a:spLocks/>
                </p:cNvSpPr>
                <p:nvPr/>
              </p:nvSpPr>
              <p:spPr bwMode="auto">
                <a:xfrm>
                  <a:off x="4013" y="1827"/>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3 h 48"/>
                    <a:gd name="T26" fmla="*/ 2 w 10"/>
                    <a:gd name="T27" fmla="*/ 24 h 48"/>
                    <a:gd name="T28" fmla="*/ 3 w 10"/>
                    <a:gd name="T29" fmla="*/ 24 h 48"/>
                    <a:gd name="T30" fmla="*/ 3 w 10"/>
                    <a:gd name="T31" fmla="*/ 23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3"/>
                      </a:lnTo>
                      <a:lnTo>
                        <a:pt x="2" y="45"/>
                      </a:lnTo>
                      <a:lnTo>
                        <a:pt x="3" y="46"/>
                      </a:lnTo>
                      <a:lnTo>
                        <a:pt x="5" y="48"/>
                      </a:lnTo>
                      <a:lnTo>
                        <a:pt x="7" y="48"/>
                      </a:lnTo>
                      <a:lnTo>
                        <a:pt x="8" y="46"/>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39" name="Freeform 346"/>
                <p:cNvSpPr>
                  <a:spLocks/>
                </p:cNvSpPr>
                <p:nvPr/>
              </p:nvSpPr>
              <p:spPr bwMode="auto">
                <a:xfrm>
                  <a:off x="4013" y="1861"/>
                  <a:ext cx="4" cy="24"/>
                </a:xfrm>
                <a:custGeom>
                  <a:avLst/>
                  <a:gdLst>
                    <a:gd name="T0" fmla="*/ 4 w 10"/>
                    <a:gd name="T1" fmla="*/ 3 h 48"/>
                    <a:gd name="T2" fmla="*/ 4 w 10"/>
                    <a:gd name="T3" fmla="*/ 2 h 48"/>
                    <a:gd name="T4" fmla="*/ 4 w 10"/>
                    <a:gd name="T5" fmla="*/ 1 h 48"/>
                    <a:gd name="T6" fmla="*/ 3 w 10"/>
                    <a:gd name="T7" fmla="*/ 0 h 48"/>
                    <a:gd name="T8" fmla="*/ 3 w 10"/>
                    <a:gd name="T9" fmla="*/ 0 h 48"/>
                    <a:gd name="T10" fmla="*/ 2 w 10"/>
                    <a:gd name="T11" fmla="*/ 0 h 48"/>
                    <a:gd name="T12" fmla="*/ 1 w 10"/>
                    <a:gd name="T13" fmla="*/ 0 h 48"/>
                    <a:gd name="T14" fmla="*/ 1 w 10"/>
                    <a:gd name="T15" fmla="*/ 1 h 48"/>
                    <a:gd name="T16" fmla="*/ 0 w 10"/>
                    <a:gd name="T17" fmla="*/ 2 h 48"/>
                    <a:gd name="T18" fmla="*/ 0 w 10"/>
                    <a:gd name="T19" fmla="*/ 21 h 48"/>
                    <a:gd name="T20" fmla="*/ 0 w 10"/>
                    <a:gd name="T21" fmla="*/ 22 h 48"/>
                    <a:gd name="T22" fmla="*/ 1 w 10"/>
                    <a:gd name="T23" fmla="*/ 23 h 48"/>
                    <a:gd name="T24" fmla="*/ 1 w 10"/>
                    <a:gd name="T25" fmla="*/ 24 h 48"/>
                    <a:gd name="T26" fmla="*/ 2 w 10"/>
                    <a:gd name="T27" fmla="*/ 24 h 48"/>
                    <a:gd name="T28" fmla="*/ 3 w 10"/>
                    <a:gd name="T29" fmla="*/ 24 h 48"/>
                    <a:gd name="T30" fmla="*/ 3 w 10"/>
                    <a:gd name="T31" fmla="*/ 24 h 48"/>
                    <a:gd name="T32" fmla="*/ 4 w 10"/>
                    <a:gd name="T33" fmla="*/ 23 h 48"/>
                    <a:gd name="T34" fmla="*/ 4 w 10"/>
                    <a:gd name="T35" fmla="*/ 22 h 48"/>
                    <a:gd name="T36" fmla="*/ 4 w 10"/>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10" y="5"/>
                      </a:moveTo>
                      <a:lnTo>
                        <a:pt x="10" y="3"/>
                      </a:lnTo>
                      <a:lnTo>
                        <a:pt x="10" y="2"/>
                      </a:lnTo>
                      <a:lnTo>
                        <a:pt x="8" y="0"/>
                      </a:lnTo>
                      <a:lnTo>
                        <a:pt x="7" y="0"/>
                      </a:lnTo>
                      <a:lnTo>
                        <a:pt x="5" y="0"/>
                      </a:lnTo>
                      <a:lnTo>
                        <a:pt x="3" y="0"/>
                      </a:lnTo>
                      <a:lnTo>
                        <a:pt x="2" y="2"/>
                      </a:lnTo>
                      <a:lnTo>
                        <a:pt x="0" y="3"/>
                      </a:lnTo>
                      <a:lnTo>
                        <a:pt x="0" y="42"/>
                      </a:lnTo>
                      <a:lnTo>
                        <a:pt x="0" y="43"/>
                      </a:lnTo>
                      <a:lnTo>
                        <a:pt x="2" y="45"/>
                      </a:lnTo>
                      <a:lnTo>
                        <a:pt x="3" y="47"/>
                      </a:lnTo>
                      <a:lnTo>
                        <a:pt x="5" y="48"/>
                      </a:lnTo>
                      <a:lnTo>
                        <a:pt x="7" y="48"/>
                      </a:lnTo>
                      <a:lnTo>
                        <a:pt x="8" y="47"/>
                      </a:lnTo>
                      <a:lnTo>
                        <a:pt x="10" y="45"/>
                      </a:lnTo>
                      <a:lnTo>
                        <a:pt x="10" y="43"/>
                      </a:lnTo>
                      <a:lnTo>
                        <a:pt x="10" y="5"/>
                      </a:lnTo>
                      <a:close/>
                    </a:path>
                  </a:pathLst>
                </a:custGeom>
                <a:solidFill>
                  <a:srgbClr val="3095B7"/>
                </a:solidFill>
                <a:ln w="9525">
                  <a:noFill/>
                  <a:round/>
                  <a:headEnd/>
                  <a:tailEnd/>
                </a:ln>
              </p:spPr>
              <p:txBody>
                <a:bodyPr/>
                <a:lstStyle/>
                <a:p>
                  <a:endParaRPr lang="en-US"/>
                </a:p>
              </p:txBody>
            </p:sp>
            <p:sp>
              <p:nvSpPr>
                <p:cNvPr id="42240" name="Freeform 347"/>
                <p:cNvSpPr>
                  <a:spLocks/>
                </p:cNvSpPr>
                <p:nvPr/>
              </p:nvSpPr>
              <p:spPr bwMode="auto">
                <a:xfrm>
                  <a:off x="4010" y="1894"/>
                  <a:ext cx="7" cy="22"/>
                </a:xfrm>
                <a:custGeom>
                  <a:avLst/>
                  <a:gdLst>
                    <a:gd name="T0" fmla="*/ 7 w 15"/>
                    <a:gd name="T1" fmla="*/ 3 h 44"/>
                    <a:gd name="T2" fmla="*/ 7 w 15"/>
                    <a:gd name="T3" fmla="*/ 2 h 44"/>
                    <a:gd name="T4" fmla="*/ 7 w 15"/>
                    <a:gd name="T5" fmla="*/ 1 h 44"/>
                    <a:gd name="T6" fmla="*/ 6 w 15"/>
                    <a:gd name="T7" fmla="*/ 0 h 44"/>
                    <a:gd name="T8" fmla="*/ 6 w 15"/>
                    <a:gd name="T9" fmla="*/ 0 h 44"/>
                    <a:gd name="T10" fmla="*/ 5 w 15"/>
                    <a:gd name="T11" fmla="*/ 0 h 44"/>
                    <a:gd name="T12" fmla="*/ 4 w 15"/>
                    <a:gd name="T13" fmla="*/ 0 h 44"/>
                    <a:gd name="T14" fmla="*/ 3 w 15"/>
                    <a:gd name="T15" fmla="*/ 1 h 44"/>
                    <a:gd name="T16" fmla="*/ 2 w 15"/>
                    <a:gd name="T17" fmla="*/ 2 h 44"/>
                    <a:gd name="T18" fmla="*/ 2 w 15"/>
                    <a:gd name="T19" fmla="*/ 20 h 44"/>
                    <a:gd name="T20" fmla="*/ 5 w 15"/>
                    <a:gd name="T21" fmla="*/ 20 h 44"/>
                    <a:gd name="T22" fmla="*/ 5 w 15"/>
                    <a:gd name="T23" fmla="*/ 17 h 44"/>
                    <a:gd name="T24" fmla="*/ 2 w 15"/>
                    <a:gd name="T25" fmla="*/ 17 h 44"/>
                    <a:gd name="T26" fmla="*/ 2 w 15"/>
                    <a:gd name="T27" fmla="*/ 18 h 44"/>
                    <a:gd name="T28" fmla="*/ 1 w 15"/>
                    <a:gd name="T29" fmla="*/ 19 h 44"/>
                    <a:gd name="T30" fmla="*/ 0 w 15"/>
                    <a:gd name="T31" fmla="*/ 20 h 44"/>
                    <a:gd name="T32" fmla="*/ 0 w 15"/>
                    <a:gd name="T33" fmla="*/ 20 h 44"/>
                    <a:gd name="T34" fmla="*/ 1 w 15"/>
                    <a:gd name="T35" fmla="*/ 20 h 44"/>
                    <a:gd name="T36" fmla="*/ 2 w 15"/>
                    <a:gd name="T37" fmla="*/ 21 h 44"/>
                    <a:gd name="T38" fmla="*/ 2 w 15"/>
                    <a:gd name="T39" fmla="*/ 22 h 44"/>
                    <a:gd name="T40" fmla="*/ 3 w 15"/>
                    <a:gd name="T41" fmla="*/ 22 h 44"/>
                    <a:gd name="T42" fmla="*/ 6 w 15"/>
                    <a:gd name="T43" fmla="*/ 22 h 44"/>
                    <a:gd name="T44" fmla="*/ 6 w 15"/>
                    <a:gd name="T45" fmla="*/ 21 h 44"/>
                    <a:gd name="T46" fmla="*/ 6 w 15"/>
                    <a:gd name="T47" fmla="*/ 20 h 44"/>
                    <a:gd name="T48" fmla="*/ 7 w 15"/>
                    <a:gd name="T49" fmla="*/ 20 h 44"/>
                    <a:gd name="T50" fmla="*/ 7 w 15"/>
                    <a:gd name="T51" fmla="*/ 3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44"/>
                    <a:gd name="T80" fmla="*/ 15 w 15"/>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44">
                      <a:moveTo>
                        <a:pt x="15" y="5"/>
                      </a:moveTo>
                      <a:lnTo>
                        <a:pt x="15" y="4"/>
                      </a:lnTo>
                      <a:lnTo>
                        <a:pt x="15" y="2"/>
                      </a:lnTo>
                      <a:lnTo>
                        <a:pt x="13" y="0"/>
                      </a:lnTo>
                      <a:lnTo>
                        <a:pt x="12" y="0"/>
                      </a:lnTo>
                      <a:lnTo>
                        <a:pt x="10" y="0"/>
                      </a:lnTo>
                      <a:lnTo>
                        <a:pt x="8" y="0"/>
                      </a:lnTo>
                      <a:lnTo>
                        <a:pt x="7" y="2"/>
                      </a:lnTo>
                      <a:lnTo>
                        <a:pt x="5" y="4"/>
                      </a:lnTo>
                      <a:lnTo>
                        <a:pt x="5" y="39"/>
                      </a:lnTo>
                      <a:lnTo>
                        <a:pt x="10" y="39"/>
                      </a:lnTo>
                      <a:lnTo>
                        <a:pt x="10" y="34"/>
                      </a:lnTo>
                      <a:lnTo>
                        <a:pt x="5" y="34"/>
                      </a:lnTo>
                      <a:lnTo>
                        <a:pt x="4" y="36"/>
                      </a:lnTo>
                      <a:lnTo>
                        <a:pt x="2" y="37"/>
                      </a:lnTo>
                      <a:lnTo>
                        <a:pt x="0" y="39"/>
                      </a:lnTo>
                      <a:lnTo>
                        <a:pt x="2" y="40"/>
                      </a:lnTo>
                      <a:lnTo>
                        <a:pt x="4" y="42"/>
                      </a:lnTo>
                      <a:lnTo>
                        <a:pt x="5" y="44"/>
                      </a:lnTo>
                      <a:lnTo>
                        <a:pt x="7" y="44"/>
                      </a:lnTo>
                      <a:lnTo>
                        <a:pt x="12" y="44"/>
                      </a:lnTo>
                      <a:lnTo>
                        <a:pt x="12" y="42"/>
                      </a:lnTo>
                      <a:lnTo>
                        <a:pt x="13" y="40"/>
                      </a:lnTo>
                      <a:lnTo>
                        <a:pt x="15" y="40"/>
                      </a:lnTo>
                      <a:lnTo>
                        <a:pt x="15" y="5"/>
                      </a:lnTo>
                      <a:close/>
                    </a:path>
                  </a:pathLst>
                </a:custGeom>
                <a:solidFill>
                  <a:srgbClr val="3095B7"/>
                </a:solidFill>
                <a:ln w="9525">
                  <a:noFill/>
                  <a:round/>
                  <a:headEnd/>
                  <a:tailEnd/>
                </a:ln>
              </p:spPr>
              <p:txBody>
                <a:bodyPr/>
                <a:lstStyle/>
                <a:p>
                  <a:endParaRPr lang="en-US"/>
                </a:p>
              </p:txBody>
            </p:sp>
            <p:sp>
              <p:nvSpPr>
                <p:cNvPr id="42241" name="Freeform 348"/>
                <p:cNvSpPr>
                  <a:spLocks/>
                </p:cNvSpPr>
                <p:nvPr/>
              </p:nvSpPr>
              <p:spPr bwMode="auto">
                <a:xfrm>
                  <a:off x="3977"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42" name="Freeform 349"/>
                <p:cNvSpPr>
                  <a:spLocks/>
                </p:cNvSpPr>
                <p:nvPr/>
              </p:nvSpPr>
              <p:spPr bwMode="auto">
                <a:xfrm>
                  <a:off x="3943"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43" name="Freeform 350"/>
                <p:cNvSpPr>
                  <a:spLocks/>
                </p:cNvSpPr>
                <p:nvPr/>
              </p:nvSpPr>
              <p:spPr bwMode="auto">
                <a:xfrm>
                  <a:off x="3909" y="1911"/>
                  <a:ext cx="24" cy="5"/>
                </a:xfrm>
                <a:custGeom>
                  <a:avLst/>
                  <a:gdLst>
                    <a:gd name="T0" fmla="*/ 22 w 48"/>
                    <a:gd name="T1" fmla="*/ 5 h 10"/>
                    <a:gd name="T2" fmla="*/ 22 w 48"/>
                    <a:gd name="T3" fmla="*/ 4 h 10"/>
                    <a:gd name="T4" fmla="*/ 23 w 48"/>
                    <a:gd name="T5" fmla="*/ 3 h 10"/>
                    <a:gd name="T6" fmla="*/ 24 w 48"/>
                    <a:gd name="T7" fmla="*/ 3 h 10"/>
                    <a:gd name="T8" fmla="*/ 24 w 48"/>
                    <a:gd name="T9" fmla="*/ 3 h 10"/>
                    <a:gd name="T10" fmla="*/ 23 w 48"/>
                    <a:gd name="T11" fmla="*/ 1 h 10"/>
                    <a:gd name="T12" fmla="*/ 22 w 48"/>
                    <a:gd name="T13" fmla="*/ 1 h 10"/>
                    <a:gd name="T14" fmla="*/ 22 w 48"/>
                    <a:gd name="T15" fmla="*/ 0 h 10"/>
                    <a:gd name="T16" fmla="*/ 22 w 48"/>
                    <a:gd name="T17" fmla="*/ 0 h 10"/>
                    <a:gd name="T18" fmla="*/ 2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2 w 48"/>
                    <a:gd name="T33" fmla="*/ 5 h 10"/>
                    <a:gd name="T34" fmla="*/ 3 w 48"/>
                    <a:gd name="T35" fmla="*/ 5 h 10"/>
                    <a:gd name="T36" fmla="*/ 22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4" y="10"/>
                      </a:moveTo>
                      <a:lnTo>
                        <a:pt x="44" y="8"/>
                      </a:lnTo>
                      <a:lnTo>
                        <a:pt x="46" y="6"/>
                      </a:lnTo>
                      <a:lnTo>
                        <a:pt x="48" y="5"/>
                      </a:lnTo>
                      <a:lnTo>
                        <a:pt x="46" y="3"/>
                      </a:lnTo>
                      <a:lnTo>
                        <a:pt x="44" y="2"/>
                      </a:lnTo>
                      <a:lnTo>
                        <a:pt x="43" y="0"/>
                      </a:lnTo>
                      <a:lnTo>
                        <a:pt x="4" y="0"/>
                      </a:lnTo>
                      <a:lnTo>
                        <a:pt x="3" y="2"/>
                      </a:lnTo>
                      <a:lnTo>
                        <a:pt x="1" y="3"/>
                      </a:lnTo>
                      <a:lnTo>
                        <a:pt x="0" y="5"/>
                      </a:lnTo>
                      <a:lnTo>
                        <a:pt x="1" y="6"/>
                      </a:lnTo>
                      <a:lnTo>
                        <a:pt x="3" y="8"/>
                      </a:lnTo>
                      <a:lnTo>
                        <a:pt x="4" y="10"/>
                      </a:lnTo>
                      <a:lnTo>
                        <a:pt x="6" y="10"/>
                      </a:lnTo>
                      <a:lnTo>
                        <a:pt x="44" y="10"/>
                      </a:lnTo>
                      <a:close/>
                    </a:path>
                  </a:pathLst>
                </a:custGeom>
                <a:solidFill>
                  <a:srgbClr val="3095B7"/>
                </a:solidFill>
                <a:ln w="9525">
                  <a:noFill/>
                  <a:round/>
                  <a:headEnd/>
                  <a:tailEnd/>
                </a:ln>
              </p:spPr>
              <p:txBody>
                <a:bodyPr/>
                <a:lstStyle/>
                <a:p>
                  <a:endParaRPr lang="en-US"/>
                </a:p>
              </p:txBody>
            </p:sp>
            <p:sp>
              <p:nvSpPr>
                <p:cNvPr id="42244" name="Freeform 351"/>
                <p:cNvSpPr>
                  <a:spLocks/>
                </p:cNvSpPr>
                <p:nvPr/>
              </p:nvSpPr>
              <p:spPr bwMode="auto">
                <a:xfrm>
                  <a:off x="3876"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45" name="Freeform 352"/>
                <p:cNvSpPr>
                  <a:spLocks/>
                </p:cNvSpPr>
                <p:nvPr/>
              </p:nvSpPr>
              <p:spPr bwMode="auto">
                <a:xfrm>
                  <a:off x="3842"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46" name="Freeform 353"/>
                <p:cNvSpPr>
                  <a:spLocks/>
                </p:cNvSpPr>
                <p:nvPr/>
              </p:nvSpPr>
              <p:spPr bwMode="auto">
                <a:xfrm>
                  <a:off x="3808"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47" name="Freeform 354"/>
                <p:cNvSpPr>
                  <a:spLocks/>
                </p:cNvSpPr>
                <p:nvPr/>
              </p:nvSpPr>
              <p:spPr bwMode="auto">
                <a:xfrm>
                  <a:off x="3775" y="1911"/>
                  <a:ext cx="24" cy="5"/>
                </a:xfrm>
                <a:custGeom>
                  <a:avLst/>
                  <a:gdLst>
                    <a:gd name="T0" fmla="*/ 22 w 48"/>
                    <a:gd name="T1" fmla="*/ 5 h 10"/>
                    <a:gd name="T2" fmla="*/ 22 w 48"/>
                    <a:gd name="T3" fmla="*/ 4 h 10"/>
                    <a:gd name="T4" fmla="*/ 23 w 48"/>
                    <a:gd name="T5" fmla="*/ 3 h 10"/>
                    <a:gd name="T6" fmla="*/ 24 w 48"/>
                    <a:gd name="T7" fmla="*/ 3 h 10"/>
                    <a:gd name="T8" fmla="*/ 24 w 48"/>
                    <a:gd name="T9" fmla="*/ 3 h 10"/>
                    <a:gd name="T10" fmla="*/ 23 w 48"/>
                    <a:gd name="T11" fmla="*/ 1 h 10"/>
                    <a:gd name="T12" fmla="*/ 22 w 48"/>
                    <a:gd name="T13" fmla="*/ 1 h 10"/>
                    <a:gd name="T14" fmla="*/ 22 w 48"/>
                    <a:gd name="T15" fmla="*/ 0 h 10"/>
                    <a:gd name="T16" fmla="*/ 22 w 48"/>
                    <a:gd name="T17" fmla="*/ 0 h 10"/>
                    <a:gd name="T18" fmla="*/ 2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2 w 48"/>
                    <a:gd name="T33" fmla="*/ 5 h 10"/>
                    <a:gd name="T34" fmla="*/ 3 w 48"/>
                    <a:gd name="T35" fmla="*/ 5 h 10"/>
                    <a:gd name="T36" fmla="*/ 22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4" y="10"/>
                      </a:moveTo>
                      <a:lnTo>
                        <a:pt x="44" y="8"/>
                      </a:lnTo>
                      <a:lnTo>
                        <a:pt x="46" y="6"/>
                      </a:lnTo>
                      <a:lnTo>
                        <a:pt x="48" y="5"/>
                      </a:lnTo>
                      <a:lnTo>
                        <a:pt x="46" y="3"/>
                      </a:lnTo>
                      <a:lnTo>
                        <a:pt x="44" y="2"/>
                      </a:lnTo>
                      <a:lnTo>
                        <a:pt x="43" y="0"/>
                      </a:lnTo>
                      <a:lnTo>
                        <a:pt x="4" y="0"/>
                      </a:lnTo>
                      <a:lnTo>
                        <a:pt x="3" y="2"/>
                      </a:lnTo>
                      <a:lnTo>
                        <a:pt x="1" y="3"/>
                      </a:lnTo>
                      <a:lnTo>
                        <a:pt x="0" y="5"/>
                      </a:lnTo>
                      <a:lnTo>
                        <a:pt x="1" y="6"/>
                      </a:lnTo>
                      <a:lnTo>
                        <a:pt x="3" y="8"/>
                      </a:lnTo>
                      <a:lnTo>
                        <a:pt x="4" y="10"/>
                      </a:lnTo>
                      <a:lnTo>
                        <a:pt x="6" y="10"/>
                      </a:lnTo>
                      <a:lnTo>
                        <a:pt x="44" y="10"/>
                      </a:lnTo>
                      <a:close/>
                    </a:path>
                  </a:pathLst>
                </a:custGeom>
                <a:solidFill>
                  <a:srgbClr val="3095B7"/>
                </a:solidFill>
                <a:ln w="9525">
                  <a:noFill/>
                  <a:round/>
                  <a:headEnd/>
                  <a:tailEnd/>
                </a:ln>
              </p:spPr>
              <p:txBody>
                <a:bodyPr/>
                <a:lstStyle/>
                <a:p>
                  <a:endParaRPr lang="en-US"/>
                </a:p>
              </p:txBody>
            </p:sp>
            <p:sp>
              <p:nvSpPr>
                <p:cNvPr id="42248" name="Freeform 355"/>
                <p:cNvSpPr>
                  <a:spLocks/>
                </p:cNvSpPr>
                <p:nvPr/>
              </p:nvSpPr>
              <p:spPr bwMode="auto">
                <a:xfrm>
                  <a:off x="3741"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49" name="Freeform 356"/>
                <p:cNvSpPr>
                  <a:spLocks/>
                </p:cNvSpPr>
                <p:nvPr/>
              </p:nvSpPr>
              <p:spPr bwMode="auto">
                <a:xfrm>
                  <a:off x="3708"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50" name="Freeform 357"/>
                <p:cNvSpPr>
                  <a:spLocks/>
                </p:cNvSpPr>
                <p:nvPr/>
              </p:nvSpPr>
              <p:spPr bwMode="auto">
                <a:xfrm>
                  <a:off x="3674"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51" name="Freeform 358"/>
                <p:cNvSpPr>
                  <a:spLocks/>
                </p:cNvSpPr>
                <p:nvPr/>
              </p:nvSpPr>
              <p:spPr bwMode="auto">
                <a:xfrm>
                  <a:off x="3640" y="1911"/>
                  <a:ext cx="24" cy="5"/>
                </a:xfrm>
                <a:custGeom>
                  <a:avLst/>
                  <a:gdLst>
                    <a:gd name="T0" fmla="*/ 22 w 48"/>
                    <a:gd name="T1" fmla="*/ 5 h 10"/>
                    <a:gd name="T2" fmla="*/ 22 w 48"/>
                    <a:gd name="T3" fmla="*/ 4 h 10"/>
                    <a:gd name="T4" fmla="*/ 23 w 48"/>
                    <a:gd name="T5" fmla="*/ 3 h 10"/>
                    <a:gd name="T6" fmla="*/ 24 w 48"/>
                    <a:gd name="T7" fmla="*/ 3 h 10"/>
                    <a:gd name="T8" fmla="*/ 24 w 48"/>
                    <a:gd name="T9" fmla="*/ 3 h 10"/>
                    <a:gd name="T10" fmla="*/ 23 w 48"/>
                    <a:gd name="T11" fmla="*/ 1 h 10"/>
                    <a:gd name="T12" fmla="*/ 22 w 48"/>
                    <a:gd name="T13" fmla="*/ 1 h 10"/>
                    <a:gd name="T14" fmla="*/ 22 w 48"/>
                    <a:gd name="T15" fmla="*/ 0 h 10"/>
                    <a:gd name="T16" fmla="*/ 22 w 48"/>
                    <a:gd name="T17" fmla="*/ 0 h 10"/>
                    <a:gd name="T18" fmla="*/ 2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2 w 48"/>
                    <a:gd name="T33" fmla="*/ 5 h 10"/>
                    <a:gd name="T34" fmla="*/ 3 w 48"/>
                    <a:gd name="T35" fmla="*/ 5 h 10"/>
                    <a:gd name="T36" fmla="*/ 22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4" y="10"/>
                      </a:moveTo>
                      <a:lnTo>
                        <a:pt x="44" y="8"/>
                      </a:lnTo>
                      <a:lnTo>
                        <a:pt x="46" y="6"/>
                      </a:lnTo>
                      <a:lnTo>
                        <a:pt x="48" y="5"/>
                      </a:lnTo>
                      <a:lnTo>
                        <a:pt x="46" y="3"/>
                      </a:lnTo>
                      <a:lnTo>
                        <a:pt x="44" y="2"/>
                      </a:lnTo>
                      <a:lnTo>
                        <a:pt x="43" y="0"/>
                      </a:lnTo>
                      <a:lnTo>
                        <a:pt x="4" y="0"/>
                      </a:lnTo>
                      <a:lnTo>
                        <a:pt x="3" y="2"/>
                      </a:lnTo>
                      <a:lnTo>
                        <a:pt x="1" y="3"/>
                      </a:lnTo>
                      <a:lnTo>
                        <a:pt x="0" y="5"/>
                      </a:lnTo>
                      <a:lnTo>
                        <a:pt x="1" y="6"/>
                      </a:lnTo>
                      <a:lnTo>
                        <a:pt x="3" y="8"/>
                      </a:lnTo>
                      <a:lnTo>
                        <a:pt x="4" y="10"/>
                      </a:lnTo>
                      <a:lnTo>
                        <a:pt x="6" y="10"/>
                      </a:lnTo>
                      <a:lnTo>
                        <a:pt x="44" y="10"/>
                      </a:lnTo>
                      <a:close/>
                    </a:path>
                  </a:pathLst>
                </a:custGeom>
                <a:solidFill>
                  <a:srgbClr val="3095B7"/>
                </a:solidFill>
                <a:ln w="9525">
                  <a:noFill/>
                  <a:round/>
                  <a:headEnd/>
                  <a:tailEnd/>
                </a:ln>
              </p:spPr>
              <p:txBody>
                <a:bodyPr/>
                <a:lstStyle/>
                <a:p>
                  <a:endParaRPr lang="en-US"/>
                </a:p>
              </p:txBody>
            </p:sp>
            <p:sp>
              <p:nvSpPr>
                <p:cNvPr id="42252" name="Freeform 359"/>
                <p:cNvSpPr>
                  <a:spLocks/>
                </p:cNvSpPr>
                <p:nvPr/>
              </p:nvSpPr>
              <p:spPr bwMode="auto">
                <a:xfrm>
                  <a:off x="3607"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53" name="Freeform 360"/>
                <p:cNvSpPr>
                  <a:spLocks/>
                </p:cNvSpPr>
                <p:nvPr/>
              </p:nvSpPr>
              <p:spPr bwMode="auto">
                <a:xfrm>
                  <a:off x="3573"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54" name="Freeform 361"/>
                <p:cNvSpPr>
                  <a:spLocks/>
                </p:cNvSpPr>
                <p:nvPr/>
              </p:nvSpPr>
              <p:spPr bwMode="auto">
                <a:xfrm>
                  <a:off x="3539"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55" name="Freeform 362"/>
                <p:cNvSpPr>
                  <a:spLocks/>
                </p:cNvSpPr>
                <p:nvPr/>
              </p:nvSpPr>
              <p:spPr bwMode="auto">
                <a:xfrm>
                  <a:off x="3506"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56" name="Freeform 363"/>
                <p:cNvSpPr>
                  <a:spLocks/>
                </p:cNvSpPr>
                <p:nvPr/>
              </p:nvSpPr>
              <p:spPr bwMode="auto">
                <a:xfrm>
                  <a:off x="3472"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57" name="Freeform 364"/>
                <p:cNvSpPr>
                  <a:spLocks/>
                </p:cNvSpPr>
                <p:nvPr/>
              </p:nvSpPr>
              <p:spPr bwMode="auto">
                <a:xfrm>
                  <a:off x="3439"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58" name="Freeform 365"/>
                <p:cNvSpPr>
                  <a:spLocks/>
                </p:cNvSpPr>
                <p:nvPr/>
              </p:nvSpPr>
              <p:spPr bwMode="auto">
                <a:xfrm>
                  <a:off x="3405"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59" name="Freeform 366"/>
                <p:cNvSpPr>
                  <a:spLocks/>
                </p:cNvSpPr>
                <p:nvPr/>
              </p:nvSpPr>
              <p:spPr bwMode="auto">
                <a:xfrm>
                  <a:off x="3371"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60" name="Freeform 367"/>
                <p:cNvSpPr>
                  <a:spLocks/>
                </p:cNvSpPr>
                <p:nvPr/>
              </p:nvSpPr>
              <p:spPr bwMode="auto">
                <a:xfrm>
                  <a:off x="3338" y="1911"/>
                  <a:ext cx="24" cy="5"/>
                </a:xfrm>
                <a:custGeom>
                  <a:avLst/>
                  <a:gdLst>
                    <a:gd name="T0" fmla="*/ 22 w 49"/>
                    <a:gd name="T1" fmla="*/ 5 h 10"/>
                    <a:gd name="T2" fmla="*/ 22 w 49"/>
                    <a:gd name="T3" fmla="*/ 4 h 10"/>
                    <a:gd name="T4" fmla="*/ 23 w 49"/>
                    <a:gd name="T5" fmla="*/ 3 h 10"/>
                    <a:gd name="T6" fmla="*/ 24 w 49"/>
                    <a:gd name="T7" fmla="*/ 3 h 10"/>
                    <a:gd name="T8" fmla="*/ 24 w 49"/>
                    <a:gd name="T9" fmla="*/ 3 h 10"/>
                    <a:gd name="T10" fmla="*/ 23 w 49"/>
                    <a:gd name="T11" fmla="*/ 1 h 10"/>
                    <a:gd name="T12" fmla="*/ 22 w 49"/>
                    <a:gd name="T13" fmla="*/ 1 h 10"/>
                    <a:gd name="T14" fmla="*/ 22 w 49"/>
                    <a:gd name="T15" fmla="*/ 0 h 10"/>
                    <a:gd name="T16" fmla="*/ 22 w 49"/>
                    <a:gd name="T17" fmla="*/ 0 h 10"/>
                    <a:gd name="T18" fmla="*/ 2 w 49"/>
                    <a:gd name="T19" fmla="*/ 0 h 10"/>
                    <a:gd name="T20" fmla="*/ 2 w 49"/>
                    <a:gd name="T21" fmla="*/ 1 h 10"/>
                    <a:gd name="T22" fmla="*/ 1 w 49"/>
                    <a:gd name="T23" fmla="*/ 1 h 10"/>
                    <a:gd name="T24" fmla="*/ 0 w 49"/>
                    <a:gd name="T25" fmla="*/ 3 h 10"/>
                    <a:gd name="T26" fmla="*/ 0 w 49"/>
                    <a:gd name="T27" fmla="*/ 3 h 10"/>
                    <a:gd name="T28" fmla="*/ 1 w 49"/>
                    <a:gd name="T29" fmla="*/ 3 h 10"/>
                    <a:gd name="T30" fmla="*/ 2 w 49"/>
                    <a:gd name="T31" fmla="*/ 4 h 10"/>
                    <a:gd name="T32" fmla="*/ 2 w 49"/>
                    <a:gd name="T33" fmla="*/ 5 h 10"/>
                    <a:gd name="T34" fmla="*/ 3 w 49"/>
                    <a:gd name="T35" fmla="*/ 5 h 10"/>
                    <a:gd name="T36" fmla="*/ 22 w 49"/>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10"/>
                    <a:gd name="T59" fmla="*/ 49 w 4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10">
                      <a:moveTo>
                        <a:pt x="45" y="10"/>
                      </a:moveTo>
                      <a:lnTo>
                        <a:pt x="45" y="8"/>
                      </a:lnTo>
                      <a:lnTo>
                        <a:pt x="47" y="6"/>
                      </a:lnTo>
                      <a:lnTo>
                        <a:pt x="49"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61" name="Freeform 368"/>
                <p:cNvSpPr>
                  <a:spLocks/>
                </p:cNvSpPr>
                <p:nvPr/>
              </p:nvSpPr>
              <p:spPr bwMode="auto">
                <a:xfrm>
                  <a:off x="3304"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62" name="Freeform 369"/>
                <p:cNvSpPr>
                  <a:spLocks/>
                </p:cNvSpPr>
                <p:nvPr/>
              </p:nvSpPr>
              <p:spPr bwMode="auto">
                <a:xfrm>
                  <a:off x="3271"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63" name="Freeform 370"/>
                <p:cNvSpPr>
                  <a:spLocks/>
                </p:cNvSpPr>
                <p:nvPr/>
              </p:nvSpPr>
              <p:spPr bwMode="auto">
                <a:xfrm>
                  <a:off x="3237"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64" name="Freeform 371"/>
                <p:cNvSpPr>
                  <a:spLocks/>
                </p:cNvSpPr>
                <p:nvPr/>
              </p:nvSpPr>
              <p:spPr bwMode="auto">
                <a:xfrm>
                  <a:off x="3203" y="1911"/>
                  <a:ext cx="24" cy="5"/>
                </a:xfrm>
                <a:custGeom>
                  <a:avLst/>
                  <a:gdLst>
                    <a:gd name="T0" fmla="*/ 22 w 48"/>
                    <a:gd name="T1" fmla="*/ 5 h 10"/>
                    <a:gd name="T2" fmla="*/ 22 w 48"/>
                    <a:gd name="T3" fmla="*/ 4 h 10"/>
                    <a:gd name="T4" fmla="*/ 23 w 48"/>
                    <a:gd name="T5" fmla="*/ 3 h 10"/>
                    <a:gd name="T6" fmla="*/ 24 w 48"/>
                    <a:gd name="T7" fmla="*/ 3 h 10"/>
                    <a:gd name="T8" fmla="*/ 24 w 48"/>
                    <a:gd name="T9" fmla="*/ 3 h 10"/>
                    <a:gd name="T10" fmla="*/ 23 w 48"/>
                    <a:gd name="T11" fmla="*/ 1 h 10"/>
                    <a:gd name="T12" fmla="*/ 22 w 48"/>
                    <a:gd name="T13" fmla="*/ 1 h 10"/>
                    <a:gd name="T14" fmla="*/ 22 w 48"/>
                    <a:gd name="T15" fmla="*/ 0 h 10"/>
                    <a:gd name="T16" fmla="*/ 22 w 48"/>
                    <a:gd name="T17" fmla="*/ 0 h 10"/>
                    <a:gd name="T18" fmla="*/ 2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2 w 48"/>
                    <a:gd name="T33" fmla="*/ 5 h 10"/>
                    <a:gd name="T34" fmla="*/ 3 w 48"/>
                    <a:gd name="T35" fmla="*/ 5 h 10"/>
                    <a:gd name="T36" fmla="*/ 22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4" y="10"/>
                      </a:moveTo>
                      <a:lnTo>
                        <a:pt x="44" y="8"/>
                      </a:lnTo>
                      <a:lnTo>
                        <a:pt x="46" y="6"/>
                      </a:lnTo>
                      <a:lnTo>
                        <a:pt x="48" y="5"/>
                      </a:lnTo>
                      <a:lnTo>
                        <a:pt x="46" y="3"/>
                      </a:lnTo>
                      <a:lnTo>
                        <a:pt x="44" y="2"/>
                      </a:lnTo>
                      <a:lnTo>
                        <a:pt x="43" y="0"/>
                      </a:lnTo>
                      <a:lnTo>
                        <a:pt x="4" y="0"/>
                      </a:lnTo>
                      <a:lnTo>
                        <a:pt x="3" y="2"/>
                      </a:lnTo>
                      <a:lnTo>
                        <a:pt x="1" y="3"/>
                      </a:lnTo>
                      <a:lnTo>
                        <a:pt x="0" y="5"/>
                      </a:lnTo>
                      <a:lnTo>
                        <a:pt x="1" y="6"/>
                      </a:lnTo>
                      <a:lnTo>
                        <a:pt x="3" y="8"/>
                      </a:lnTo>
                      <a:lnTo>
                        <a:pt x="4" y="10"/>
                      </a:lnTo>
                      <a:lnTo>
                        <a:pt x="6" y="10"/>
                      </a:lnTo>
                      <a:lnTo>
                        <a:pt x="44" y="10"/>
                      </a:lnTo>
                      <a:close/>
                    </a:path>
                  </a:pathLst>
                </a:custGeom>
                <a:solidFill>
                  <a:srgbClr val="3095B7"/>
                </a:solidFill>
                <a:ln w="9525">
                  <a:noFill/>
                  <a:round/>
                  <a:headEnd/>
                  <a:tailEnd/>
                </a:ln>
              </p:spPr>
              <p:txBody>
                <a:bodyPr/>
                <a:lstStyle/>
                <a:p>
                  <a:endParaRPr lang="en-US"/>
                </a:p>
              </p:txBody>
            </p:sp>
            <p:sp>
              <p:nvSpPr>
                <p:cNvPr id="42265" name="Freeform 372"/>
                <p:cNvSpPr>
                  <a:spLocks/>
                </p:cNvSpPr>
                <p:nvPr/>
              </p:nvSpPr>
              <p:spPr bwMode="auto">
                <a:xfrm>
                  <a:off x="3170"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3" y="2"/>
                      </a:lnTo>
                      <a:lnTo>
                        <a:pt x="2" y="3"/>
                      </a:lnTo>
                      <a:lnTo>
                        <a:pt x="0" y="5"/>
                      </a:lnTo>
                      <a:lnTo>
                        <a:pt x="2" y="6"/>
                      </a:lnTo>
                      <a:lnTo>
                        <a:pt x="3"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66" name="Freeform 373"/>
                <p:cNvSpPr>
                  <a:spLocks/>
                </p:cNvSpPr>
                <p:nvPr/>
              </p:nvSpPr>
              <p:spPr bwMode="auto">
                <a:xfrm>
                  <a:off x="3136"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67" name="Freeform 374"/>
                <p:cNvSpPr>
                  <a:spLocks/>
                </p:cNvSpPr>
                <p:nvPr/>
              </p:nvSpPr>
              <p:spPr bwMode="auto">
                <a:xfrm>
                  <a:off x="3102"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68" name="Freeform 375"/>
                <p:cNvSpPr>
                  <a:spLocks/>
                </p:cNvSpPr>
                <p:nvPr/>
              </p:nvSpPr>
              <p:spPr bwMode="auto">
                <a:xfrm>
                  <a:off x="3069" y="1911"/>
                  <a:ext cx="24" cy="5"/>
                </a:xfrm>
                <a:custGeom>
                  <a:avLst/>
                  <a:gdLst>
                    <a:gd name="T0" fmla="*/ 22 w 48"/>
                    <a:gd name="T1" fmla="*/ 5 h 10"/>
                    <a:gd name="T2" fmla="*/ 22 w 48"/>
                    <a:gd name="T3" fmla="*/ 4 h 10"/>
                    <a:gd name="T4" fmla="*/ 23 w 48"/>
                    <a:gd name="T5" fmla="*/ 3 h 10"/>
                    <a:gd name="T6" fmla="*/ 24 w 48"/>
                    <a:gd name="T7" fmla="*/ 3 h 10"/>
                    <a:gd name="T8" fmla="*/ 24 w 48"/>
                    <a:gd name="T9" fmla="*/ 3 h 10"/>
                    <a:gd name="T10" fmla="*/ 23 w 48"/>
                    <a:gd name="T11" fmla="*/ 1 h 10"/>
                    <a:gd name="T12" fmla="*/ 22 w 48"/>
                    <a:gd name="T13" fmla="*/ 1 h 10"/>
                    <a:gd name="T14" fmla="*/ 22 w 48"/>
                    <a:gd name="T15" fmla="*/ 0 h 10"/>
                    <a:gd name="T16" fmla="*/ 22 w 48"/>
                    <a:gd name="T17" fmla="*/ 0 h 10"/>
                    <a:gd name="T18" fmla="*/ 2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2 w 48"/>
                    <a:gd name="T33" fmla="*/ 5 h 10"/>
                    <a:gd name="T34" fmla="*/ 3 w 48"/>
                    <a:gd name="T35" fmla="*/ 5 h 10"/>
                    <a:gd name="T36" fmla="*/ 22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4" y="10"/>
                      </a:moveTo>
                      <a:lnTo>
                        <a:pt x="44" y="8"/>
                      </a:lnTo>
                      <a:lnTo>
                        <a:pt x="46" y="6"/>
                      </a:lnTo>
                      <a:lnTo>
                        <a:pt x="48" y="5"/>
                      </a:lnTo>
                      <a:lnTo>
                        <a:pt x="46" y="3"/>
                      </a:lnTo>
                      <a:lnTo>
                        <a:pt x="44" y="2"/>
                      </a:lnTo>
                      <a:lnTo>
                        <a:pt x="43" y="0"/>
                      </a:lnTo>
                      <a:lnTo>
                        <a:pt x="4" y="0"/>
                      </a:lnTo>
                      <a:lnTo>
                        <a:pt x="3" y="2"/>
                      </a:lnTo>
                      <a:lnTo>
                        <a:pt x="1" y="3"/>
                      </a:lnTo>
                      <a:lnTo>
                        <a:pt x="0" y="5"/>
                      </a:lnTo>
                      <a:lnTo>
                        <a:pt x="1" y="6"/>
                      </a:lnTo>
                      <a:lnTo>
                        <a:pt x="3" y="8"/>
                      </a:lnTo>
                      <a:lnTo>
                        <a:pt x="4" y="10"/>
                      </a:lnTo>
                      <a:lnTo>
                        <a:pt x="6" y="10"/>
                      </a:lnTo>
                      <a:lnTo>
                        <a:pt x="44" y="10"/>
                      </a:lnTo>
                      <a:close/>
                    </a:path>
                  </a:pathLst>
                </a:custGeom>
                <a:solidFill>
                  <a:srgbClr val="3095B7"/>
                </a:solidFill>
                <a:ln w="9525">
                  <a:noFill/>
                  <a:round/>
                  <a:headEnd/>
                  <a:tailEnd/>
                </a:ln>
              </p:spPr>
              <p:txBody>
                <a:bodyPr/>
                <a:lstStyle/>
                <a:p>
                  <a:endParaRPr lang="en-US"/>
                </a:p>
              </p:txBody>
            </p:sp>
            <p:sp>
              <p:nvSpPr>
                <p:cNvPr id="42269" name="Freeform 376"/>
                <p:cNvSpPr>
                  <a:spLocks/>
                </p:cNvSpPr>
                <p:nvPr/>
              </p:nvSpPr>
              <p:spPr bwMode="auto">
                <a:xfrm>
                  <a:off x="3035"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70" name="Freeform 377"/>
                <p:cNvSpPr>
                  <a:spLocks/>
                </p:cNvSpPr>
                <p:nvPr/>
              </p:nvSpPr>
              <p:spPr bwMode="auto">
                <a:xfrm>
                  <a:off x="3002"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71" name="Freeform 378"/>
                <p:cNvSpPr>
                  <a:spLocks/>
                </p:cNvSpPr>
                <p:nvPr/>
              </p:nvSpPr>
              <p:spPr bwMode="auto">
                <a:xfrm>
                  <a:off x="2968" y="1911"/>
                  <a:ext cx="24" cy="5"/>
                </a:xfrm>
                <a:custGeom>
                  <a:avLst/>
                  <a:gdLst>
                    <a:gd name="T0" fmla="*/ 23 w 48"/>
                    <a:gd name="T1" fmla="*/ 5 h 10"/>
                    <a:gd name="T2" fmla="*/ 23 w 48"/>
                    <a:gd name="T3" fmla="*/ 4 h 10"/>
                    <a:gd name="T4" fmla="*/ 23 w 48"/>
                    <a:gd name="T5" fmla="*/ 3 h 10"/>
                    <a:gd name="T6" fmla="*/ 24 w 48"/>
                    <a:gd name="T7" fmla="*/ 3 h 10"/>
                    <a:gd name="T8" fmla="*/ 24 w 48"/>
                    <a:gd name="T9" fmla="*/ 3 h 10"/>
                    <a:gd name="T10" fmla="*/ 23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6" y="6"/>
                      </a:lnTo>
                      <a:lnTo>
                        <a:pt x="48" y="5"/>
                      </a:lnTo>
                      <a:lnTo>
                        <a:pt x="46" y="3"/>
                      </a:lnTo>
                      <a:lnTo>
                        <a:pt x="45" y="2"/>
                      </a:lnTo>
                      <a:lnTo>
                        <a:pt x="43" y="0"/>
                      </a:lnTo>
                      <a:lnTo>
                        <a:pt x="5" y="0"/>
                      </a:lnTo>
                      <a:lnTo>
                        <a:pt x="3" y="2"/>
                      </a:lnTo>
                      <a:lnTo>
                        <a:pt x="1" y="3"/>
                      </a:lnTo>
                      <a:lnTo>
                        <a:pt x="0" y="5"/>
                      </a:lnTo>
                      <a:lnTo>
                        <a:pt x="1"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72" name="Freeform 379"/>
                <p:cNvSpPr>
                  <a:spLocks/>
                </p:cNvSpPr>
                <p:nvPr/>
              </p:nvSpPr>
              <p:spPr bwMode="auto">
                <a:xfrm>
                  <a:off x="2934" y="1911"/>
                  <a:ext cx="24" cy="5"/>
                </a:xfrm>
                <a:custGeom>
                  <a:avLst/>
                  <a:gdLst>
                    <a:gd name="T0" fmla="*/ 22 w 48"/>
                    <a:gd name="T1" fmla="*/ 5 h 10"/>
                    <a:gd name="T2" fmla="*/ 22 w 48"/>
                    <a:gd name="T3" fmla="*/ 4 h 10"/>
                    <a:gd name="T4" fmla="*/ 23 w 48"/>
                    <a:gd name="T5" fmla="*/ 3 h 10"/>
                    <a:gd name="T6" fmla="*/ 24 w 48"/>
                    <a:gd name="T7" fmla="*/ 3 h 10"/>
                    <a:gd name="T8" fmla="*/ 24 w 48"/>
                    <a:gd name="T9" fmla="*/ 3 h 10"/>
                    <a:gd name="T10" fmla="*/ 23 w 48"/>
                    <a:gd name="T11" fmla="*/ 1 h 10"/>
                    <a:gd name="T12" fmla="*/ 22 w 48"/>
                    <a:gd name="T13" fmla="*/ 1 h 10"/>
                    <a:gd name="T14" fmla="*/ 22 w 48"/>
                    <a:gd name="T15" fmla="*/ 0 h 10"/>
                    <a:gd name="T16" fmla="*/ 22 w 48"/>
                    <a:gd name="T17" fmla="*/ 0 h 10"/>
                    <a:gd name="T18" fmla="*/ 2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2 w 48"/>
                    <a:gd name="T33" fmla="*/ 5 h 10"/>
                    <a:gd name="T34" fmla="*/ 3 w 48"/>
                    <a:gd name="T35" fmla="*/ 5 h 10"/>
                    <a:gd name="T36" fmla="*/ 22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4" y="10"/>
                      </a:moveTo>
                      <a:lnTo>
                        <a:pt x="44" y="8"/>
                      </a:lnTo>
                      <a:lnTo>
                        <a:pt x="46" y="6"/>
                      </a:lnTo>
                      <a:lnTo>
                        <a:pt x="48" y="5"/>
                      </a:lnTo>
                      <a:lnTo>
                        <a:pt x="46" y="3"/>
                      </a:lnTo>
                      <a:lnTo>
                        <a:pt x="44" y="2"/>
                      </a:lnTo>
                      <a:lnTo>
                        <a:pt x="43" y="0"/>
                      </a:lnTo>
                      <a:lnTo>
                        <a:pt x="4" y="0"/>
                      </a:lnTo>
                      <a:lnTo>
                        <a:pt x="3" y="2"/>
                      </a:lnTo>
                      <a:lnTo>
                        <a:pt x="1" y="3"/>
                      </a:lnTo>
                      <a:lnTo>
                        <a:pt x="0" y="5"/>
                      </a:lnTo>
                      <a:lnTo>
                        <a:pt x="1" y="6"/>
                      </a:lnTo>
                      <a:lnTo>
                        <a:pt x="3" y="8"/>
                      </a:lnTo>
                      <a:lnTo>
                        <a:pt x="4" y="10"/>
                      </a:lnTo>
                      <a:lnTo>
                        <a:pt x="6" y="10"/>
                      </a:lnTo>
                      <a:lnTo>
                        <a:pt x="44" y="10"/>
                      </a:lnTo>
                      <a:close/>
                    </a:path>
                  </a:pathLst>
                </a:custGeom>
                <a:solidFill>
                  <a:srgbClr val="3095B7"/>
                </a:solidFill>
                <a:ln w="9525">
                  <a:noFill/>
                  <a:round/>
                  <a:headEnd/>
                  <a:tailEnd/>
                </a:ln>
              </p:spPr>
              <p:txBody>
                <a:bodyPr/>
                <a:lstStyle/>
                <a:p>
                  <a:endParaRPr lang="en-US"/>
                </a:p>
              </p:txBody>
            </p:sp>
            <p:sp>
              <p:nvSpPr>
                <p:cNvPr id="42273" name="Freeform 380"/>
                <p:cNvSpPr>
                  <a:spLocks/>
                </p:cNvSpPr>
                <p:nvPr/>
              </p:nvSpPr>
              <p:spPr bwMode="auto">
                <a:xfrm>
                  <a:off x="2901"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4" y="0"/>
                      </a:lnTo>
                      <a:lnTo>
                        <a:pt x="5" y="0"/>
                      </a:lnTo>
                      <a:lnTo>
                        <a:pt x="4" y="2"/>
                      </a:lnTo>
                      <a:lnTo>
                        <a:pt x="2" y="3"/>
                      </a:lnTo>
                      <a:lnTo>
                        <a:pt x="0" y="5"/>
                      </a:lnTo>
                      <a:lnTo>
                        <a:pt x="2" y="6"/>
                      </a:lnTo>
                      <a:lnTo>
                        <a:pt x="4" y="8"/>
                      </a:lnTo>
                      <a:lnTo>
                        <a:pt x="5" y="10"/>
                      </a:lnTo>
                      <a:lnTo>
                        <a:pt x="7" y="10"/>
                      </a:lnTo>
                      <a:lnTo>
                        <a:pt x="45" y="10"/>
                      </a:lnTo>
                      <a:close/>
                    </a:path>
                  </a:pathLst>
                </a:custGeom>
                <a:solidFill>
                  <a:srgbClr val="3095B7"/>
                </a:solidFill>
                <a:ln w="9525">
                  <a:noFill/>
                  <a:round/>
                  <a:headEnd/>
                  <a:tailEnd/>
                </a:ln>
              </p:spPr>
              <p:txBody>
                <a:bodyPr/>
                <a:lstStyle/>
                <a:p>
                  <a:endParaRPr lang="en-US"/>
                </a:p>
              </p:txBody>
            </p:sp>
            <p:sp>
              <p:nvSpPr>
                <p:cNvPr id="42274" name="Freeform 381"/>
                <p:cNvSpPr>
                  <a:spLocks/>
                </p:cNvSpPr>
                <p:nvPr/>
              </p:nvSpPr>
              <p:spPr bwMode="auto">
                <a:xfrm>
                  <a:off x="2867" y="1911"/>
                  <a:ext cx="24" cy="5"/>
                </a:xfrm>
                <a:custGeom>
                  <a:avLst/>
                  <a:gdLst>
                    <a:gd name="T0" fmla="*/ 23 w 48"/>
                    <a:gd name="T1" fmla="*/ 5 h 10"/>
                    <a:gd name="T2" fmla="*/ 23 w 48"/>
                    <a:gd name="T3" fmla="*/ 4 h 10"/>
                    <a:gd name="T4" fmla="*/ 24 w 48"/>
                    <a:gd name="T5" fmla="*/ 3 h 10"/>
                    <a:gd name="T6" fmla="*/ 24 w 48"/>
                    <a:gd name="T7" fmla="*/ 3 h 10"/>
                    <a:gd name="T8" fmla="*/ 24 w 48"/>
                    <a:gd name="T9" fmla="*/ 3 h 10"/>
                    <a:gd name="T10" fmla="*/ 24 w 48"/>
                    <a:gd name="T11" fmla="*/ 1 h 10"/>
                    <a:gd name="T12" fmla="*/ 23 w 48"/>
                    <a:gd name="T13" fmla="*/ 1 h 10"/>
                    <a:gd name="T14" fmla="*/ 22 w 48"/>
                    <a:gd name="T15" fmla="*/ 0 h 10"/>
                    <a:gd name="T16" fmla="*/ 22 w 48"/>
                    <a:gd name="T17" fmla="*/ 0 h 10"/>
                    <a:gd name="T18" fmla="*/ 3 w 48"/>
                    <a:gd name="T19" fmla="*/ 0 h 10"/>
                    <a:gd name="T20" fmla="*/ 2 w 48"/>
                    <a:gd name="T21" fmla="*/ 1 h 10"/>
                    <a:gd name="T22" fmla="*/ 1 w 48"/>
                    <a:gd name="T23" fmla="*/ 1 h 10"/>
                    <a:gd name="T24" fmla="*/ 0 w 48"/>
                    <a:gd name="T25" fmla="*/ 3 h 10"/>
                    <a:gd name="T26" fmla="*/ 0 w 48"/>
                    <a:gd name="T27" fmla="*/ 3 h 10"/>
                    <a:gd name="T28" fmla="*/ 1 w 48"/>
                    <a:gd name="T29" fmla="*/ 3 h 10"/>
                    <a:gd name="T30" fmla="*/ 2 w 48"/>
                    <a:gd name="T31" fmla="*/ 4 h 10"/>
                    <a:gd name="T32" fmla="*/ 3 w 48"/>
                    <a:gd name="T33" fmla="*/ 5 h 10"/>
                    <a:gd name="T34" fmla="*/ 3 w 48"/>
                    <a:gd name="T35" fmla="*/ 5 h 10"/>
                    <a:gd name="T36" fmla="*/ 23 w 48"/>
                    <a:gd name="T37" fmla="*/ 5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
                    <a:gd name="T59" fmla="*/ 48 w 48"/>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
                      <a:moveTo>
                        <a:pt x="45" y="10"/>
                      </a:moveTo>
                      <a:lnTo>
                        <a:pt x="45" y="8"/>
                      </a:lnTo>
                      <a:lnTo>
                        <a:pt x="47" y="6"/>
                      </a:lnTo>
                      <a:lnTo>
                        <a:pt x="48" y="5"/>
                      </a:lnTo>
                      <a:lnTo>
                        <a:pt x="47" y="3"/>
                      </a:lnTo>
                      <a:lnTo>
                        <a:pt x="45" y="2"/>
                      </a:lnTo>
                      <a:lnTo>
                        <a:pt x="43" y="0"/>
                      </a:lnTo>
                      <a:lnTo>
                        <a:pt x="5" y="0"/>
                      </a:lnTo>
                      <a:lnTo>
                        <a:pt x="3" y="2"/>
                      </a:lnTo>
                      <a:lnTo>
                        <a:pt x="2" y="3"/>
                      </a:lnTo>
                      <a:lnTo>
                        <a:pt x="0" y="5"/>
                      </a:lnTo>
                      <a:lnTo>
                        <a:pt x="2" y="6"/>
                      </a:lnTo>
                      <a:lnTo>
                        <a:pt x="3" y="8"/>
                      </a:lnTo>
                      <a:lnTo>
                        <a:pt x="5" y="10"/>
                      </a:lnTo>
                      <a:lnTo>
                        <a:pt x="6" y="10"/>
                      </a:lnTo>
                      <a:lnTo>
                        <a:pt x="45" y="10"/>
                      </a:lnTo>
                      <a:close/>
                    </a:path>
                  </a:pathLst>
                </a:custGeom>
                <a:solidFill>
                  <a:srgbClr val="3095B7"/>
                </a:solidFill>
                <a:ln w="9525">
                  <a:noFill/>
                  <a:round/>
                  <a:headEnd/>
                  <a:tailEnd/>
                </a:ln>
              </p:spPr>
              <p:txBody>
                <a:bodyPr/>
                <a:lstStyle/>
                <a:p>
                  <a:endParaRPr lang="en-US"/>
                </a:p>
              </p:txBody>
            </p:sp>
            <p:sp>
              <p:nvSpPr>
                <p:cNvPr id="42275" name="Freeform 382"/>
                <p:cNvSpPr>
                  <a:spLocks/>
                </p:cNvSpPr>
                <p:nvPr/>
              </p:nvSpPr>
              <p:spPr bwMode="auto">
                <a:xfrm>
                  <a:off x="2839" y="1905"/>
                  <a:ext cx="18" cy="11"/>
                </a:xfrm>
                <a:custGeom>
                  <a:avLst/>
                  <a:gdLst>
                    <a:gd name="T0" fmla="*/ 17 w 37"/>
                    <a:gd name="T1" fmla="*/ 11 h 21"/>
                    <a:gd name="T2" fmla="*/ 17 w 37"/>
                    <a:gd name="T3" fmla="*/ 10 h 21"/>
                    <a:gd name="T4" fmla="*/ 17 w 37"/>
                    <a:gd name="T5" fmla="*/ 9 h 21"/>
                    <a:gd name="T6" fmla="*/ 18 w 37"/>
                    <a:gd name="T7" fmla="*/ 8 h 21"/>
                    <a:gd name="T8" fmla="*/ 18 w 37"/>
                    <a:gd name="T9" fmla="*/ 8 h 21"/>
                    <a:gd name="T10" fmla="*/ 17 w 37"/>
                    <a:gd name="T11" fmla="*/ 7 h 21"/>
                    <a:gd name="T12" fmla="*/ 17 w 37"/>
                    <a:gd name="T13" fmla="*/ 7 h 21"/>
                    <a:gd name="T14" fmla="*/ 16 w 37"/>
                    <a:gd name="T15" fmla="*/ 6 h 21"/>
                    <a:gd name="T16" fmla="*/ 16 w 37"/>
                    <a:gd name="T17" fmla="*/ 6 h 21"/>
                    <a:gd name="T18" fmla="*/ 2 w 37"/>
                    <a:gd name="T19" fmla="*/ 6 h 21"/>
                    <a:gd name="T20" fmla="*/ 2 w 37"/>
                    <a:gd name="T21" fmla="*/ 8 h 21"/>
                    <a:gd name="T22" fmla="*/ 5 w 37"/>
                    <a:gd name="T23" fmla="*/ 8 h 21"/>
                    <a:gd name="T24" fmla="*/ 5 w 37"/>
                    <a:gd name="T25" fmla="*/ 3 h 21"/>
                    <a:gd name="T26" fmla="*/ 4 w 37"/>
                    <a:gd name="T27" fmla="*/ 2 h 21"/>
                    <a:gd name="T28" fmla="*/ 3 w 37"/>
                    <a:gd name="T29" fmla="*/ 1 h 21"/>
                    <a:gd name="T30" fmla="*/ 2 w 37"/>
                    <a:gd name="T31" fmla="*/ 0 h 21"/>
                    <a:gd name="T32" fmla="*/ 2 w 37"/>
                    <a:gd name="T33" fmla="*/ 0 h 21"/>
                    <a:gd name="T34" fmla="*/ 1 w 37"/>
                    <a:gd name="T35" fmla="*/ 1 h 21"/>
                    <a:gd name="T36" fmla="*/ 1 w 37"/>
                    <a:gd name="T37" fmla="*/ 2 h 21"/>
                    <a:gd name="T38" fmla="*/ 0 w 37"/>
                    <a:gd name="T39" fmla="*/ 3 h 21"/>
                    <a:gd name="T40" fmla="*/ 0 w 37"/>
                    <a:gd name="T41" fmla="*/ 3 h 21"/>
                    <a:gd name="T42" fmla="*/ 0 w 37"/>
                    <a:gd name="T43" fmla="*/ 9 h 21"/>
                    <a:gd name="T44" fmla="*/ 1 w 37"/>
                    <a:gd name="T45" fmla="*/ 9 h 21"/>
                    <a:gd name="T46" fmla="*/ 1 w 37"/>
                    <a:gd name="T47" fmla="*/ 10 h 21"/>
                    <a:gd name="T48" fmla="*/ 2 w 37"/>
                    <a:gd name="T49" fmla="*/ 11 h 21"/>
                    <a:gd name="T50" fmla="*/ 3 w 37"/>
                    <a:gd name="T51" fmla="*/ 11 h 21"/>
                    <a:gd name="T52" fmla="*/ 17 w 37"/>
                    <a:gd name="T53" fmla="*/ 11 h 2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1"/>
                    <a:gd name="T83" fmla="*/ 37 w 37"/>
                    <a:gd name="T84" fmla="*/ 21 h 2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1">
                      <a:moveTo>
                        <a:pt x="34" y="21"/>
                      </a:moveTo>
                      <a:lnTo>
                        <a:pt x="34" y="19"/>
                      </a:lnTo>
                      <a:lnTo>
                        <a:pt x="35" y="17"/>
                      </a:lnTo>
                      <a:lnTo>
                        <a:pt x="37" y="16"/>
                      </a:lnTo>
                      <a:lnTo>
                        <a:pt x="35" y="14"/>
                      </a:lnTo>
                      <a:lnTo>
                        <a:pt x="34" y="13"/>
                      </a:lnTo>
                      <a:lnTo>
                        <a:pt x="32" y="11"/>
                      </a:lnTo>
                      <a:lnTo>
                        <a:pt x="5" y="11"/>
                      </a:lnTo>
                      <a:lnTo>
                        <a:pt x="5" y="16"/>
                      </a:lnTo>
                      <a:lnTo>
                        <a:pt x="10" y="16"/>
                      </a:lnTo>
                      <a:lnTo>
                        <a:pt x="10" y="5"/>
                      </a:lnTo>
                      <a:lnTo>
                        <a:pt x="8" y="3"/>
                      </a:lnTo>
                      <a:lnTo>
                        <a:pt x="6" y="1"/>
                      </a:lnTo>
                      <a:lnTo>
                        <a:pt x="5" y="0"/>
                      </a:lnTo>
                      <a:lnTo>
                        <a:pt x="3" y="1"/>
                      </a:lnTo>
                      <a:lnTo>
                        <a:pt x="2" y="3"/>
                      </a:lnTo>
                      <a:lnTo>
                        <a:pt x="0" y="5"/>
                      </a:lnTo>
                      <a:lnTo>
                        <a:pt x="0" y="6"/>
                      </a:lnTo>
                      <a:lnTo>
                        <a:pt x="0" y="17"/>
                      </a:lnTo>
                      <a:lnTo>
                        <a:pt x="2" y="17"/>
                      </a:lnTo>
                      <a:lnTo>
                        <a:pt x="3" y="19"/>
                      </a:lnTo>
                      <a:lnTo>
                        <a:pt x="5" y="21"/>
                      </a:lnTo>
                      <a:lnTo>
                        <a:pt x="6" y="21"/>
                      </a:lnTo>
                      <a:lnTo>
                        <a:pt x="34" y="21"/>
                      </a:lnTo>
                      <a:close/>
                    </a:path>
                  </a:pathLst>
                </a:custGeom>
                <a:solidFill>
                  <a:srgbClr val="3095B7"/>
                </a:solidFill>
                <a:ln w="9525">
                  <a:noFill/>
                  <a:round/>
                  <a:headEnd/>
                  <a:tailEnd/>
                </a:ln>
              </p:spPr>
              <p:txBody>
                <a:bodyPr/>
                <a:lstStyle/>
                <a:p>
                  <a:endParaRPr lang="en-US"/>
                </a:p>
              </p:txBody>
            </p:sp>
            <p:sp>
              <p:nvSpPr>
                <p:cNvPr id="42276" name="Freeform 383"/>
                <p:cNvSpPr>
                  <a:spLocks/>
                </p:cNvSpPr>
                <p:nvPr/>
              </p:nvSpPr>
              <p:spPr bwMode="auto">
                <a:xfrm>
                  <a:off x="2839" y="1872"/>
                  <a:ext cx="5" cy="24"/>
                </a:xfrm>
                <a:custGeom>
                  <a:avLst/>
                  <a:gdLst>
                    <a:gd name="T0" fmla="*/ 0 w 10"/>
                    <a:gd name="T1" fmla="*/ 22 h 48"/>
                    <a:gd name="T2" fmla="*/ 1 w 10"/>
                    <a:gd name="T3" fmla="*/ 22 h 48"/>
                    <a:gd name="T4" fmla="*/ 1 w 10"/>
                    <a:gd name="T5" fmla="*/ 23 h 48"/>
                    <a:gd name="T6" fmla="*/ 3 w 10"/>
                    <a:gd name="T7" fmla="*/ 24 h 48"/>
                    <a:gd name="T8" fmla="*/ 3 w 10"/>
                    <a:gd name="T9" fmla="*/ 24 h 48"/>
                    <a:gd name="T10" fmla="*/ 3 w 10"/>
                    <a:gd name="T11" fmla="*/ 23 h 48"/>
                    <a:gd name="T12" fmla="*/ 4 w 10"/>
                    <a:gd name="T13" fmla="*/ 22 h 48"/>
                    <a:gd name="T14" fmla="*/ 5 w 10"/>
                    <a:gd name="T15" fmla="*/ 22 h 48"/>
                    <a:gd name="T16" fmla="*/ 5 w 10"/>
                    <a:gd name="T17" fmla="*/ 22 h 48"/>
                    <a:gd name="T18" fmla="*/ 5 w 10"/>
                    <a:gd name="T19" fmla="*/ 2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2 h 48"/>
                    <a:gd name="T34" fmla="*/ 0 w 10"/>
                    <a:gd name="T35" fmla="*/ 3 h 48"/>
                    <a:gd name="T36" fmla="*/ 0 w 10"/>
                    <a:gd name="T37" fmla="*/ 2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4"/>
                      </a:moveTo>
                      <a:lnTo>
                        <a:pt x="2" y="44"/>
                      </a:lnTo>
                      <a:lnTo>
                        <a:pt x="3" y="46"/>
                      </a:lnTo>
                      <a:lnTo>
                        <a:pt x="5" y="48"/>
                      </a:lnTo>
                      <a:lnTo>
                        <a:pt x="6" y="46"/>
                      </a:lnTo>
                      <a:lnTo>
                        <a:pt x="8" y="44"/>
                      </a:lnTo>
                      <a:lnTo>
                        <a:pt x="10" y="43"/>
                      </a:lnTo>
                      <a:lnTo>
                        <a:pt x="10" y="4"/>
                      </a:lnTo>
                      <a:lnTo>
                        <a:pt x="8" y="3"/>
                      </a:lnTo>
                      <a:lnTo>
                        <a:pt x="6" y="1"/>
                      </a:lnTo>
                      <a:lnTo>
                        <a:pt x="5" y="0"/>
                      </a:lnTo>
                      <a:lnTo>
                        <a:pt x="3" y="1"/>
                      </a:lnTo>
                      <a:lnTo>
                        <a:pt x="2" y="3"/>
                      </a:lnTo>
                      <a:lnTo>
                        <a:pt x="0" y="4"/>
                      </a:lnTo>
                      <a:lnTo>
                        <a:pt x="0" y="6"/>
                      </a:lnTo>
                      <a:lnTo>
                        <a:pt x="0" y="44"/>
                      </a:lnTo>
                      <a:close/>
                    </a:path>
                  </a:pathLst>
                </a:custGeom>
                <a:solidFill>
                  <a:srgbClr val="3095B7"/>
                </a:solidFill>
                <a:ln w="9525">
                  <a:noFill/>
                  <a:round/>
                  <a:headEnd/>
                  <a:tailEnd/>
                </a:ln>
              </p:spPr>
              <p:txBody>
                <a:bodyPr/>
                <a:lstStyle/>
                <a:p>
                  <a:endParaRPr lang="en-US"/>
                </a:p>
              </p:txBody>
            </p:sp>
            <p:sp>
              <p:nvSpPr>
                <p:cNvPr id="42277" name="Freeform 384"/>
                <p:cNvSpPr>
                  <a:spLocks/>
                </p:cNvSpPr>
                <p:nvPr/>
              </p:nvSpPr>
              <p:spPr bwMode="auto">
                <a:xfrm>
                  <a:off x="2839" y="1838"/>
                  <a:ext cx="5" cy="24"/>
                </a:xfrm>
                <a:custGeom>
                  <a:avLst/>
                  <a:gdLst>
                    <a:gd name="T0" fmla="*/ 0 w 10"/>
                    <a:gd name="T1" fmla="*/ 23 h 48"/>
                    <a:gd name="T2" fmla="*/ 1 w 10"/>
                    <a:gd name="T3" fmla="*/ 23 h 48"/>
                    <a:gd name="T4" fmla="*/ 1 w 10"/>
                    <a:gd name="T5" fmla="*/ 24 h 48"/>
                    <a:gd name="T6" fmla="*/ 3 w 10"/>
                    <a:gd name="T7" fmla="*/ 24 h 48"/>
                    <a:gd name="T8" fmla="*/ 3 w 10"/>
                    <a:gd name="T9" fmla="*/ 24 h 48"/>
                    <a:gd name="T10" fmla="*/ 3 w 10"/>
                    <a:gd name="T11" fmla="*/ 24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7"/>
                      </a:lnTo>
                      <a:lnTo>
                        <a:pt x="5" y="48"/>
                      </a:lnTo>
                      <a:lnTo>
                        <a:pt x="6" y="47"/>
                      </a:lnTo>
                      <a:lnTo>
                        <a:pt x="8" y="45"/>
                      </a:lnTo>
                      <a:lnTo>
                        <a:pt x="10" y="44"/>
                      </a:lnTo>
                      <a:lnTo>
                        <a:pt x="10" y="5"/>
                      </a:lnTo>
                      <a:lnTo>
                        <a:pt x="8" y="4"/>
                      </a:lnTo>
                      <a:lnTo>
                        <a:pt x="6" y="2"/>
                      </a:lnTo>
                      <a:lnTo>
                        <a:pt x="5" y="0"/>
                      </a:lnTo>
                      <a:lnTo>
                        <a:pt x="3" y="2"/>
                      </a:lnTo>
                      <a:lnTo>
                        <a:pt x="2" y="4"/>
                      </a:lnTo>
                      <a:lnTo>
                        <a:pt x="0" y="5"/>
                      </a:lnTo>
                      <a:lnTo>
                        <a:pt x="0" y="7"/>
                      </a:lnTo>
                      <a:lnTo>
                        <a:pt x="0" y="45"/>
                      </a:lnTo>
                      <a:close/>
                    </a:path>
                  </a:pathLst>
                </a:custGeom>
                <a:solidFill>
                  <a:srgbClr val="3095B7"/>
                </a:solidFill>
                <a:ln w="9525">
                  <a:noFill/>
                  <a:round/>
                  <a:headEnd/>
                  <a:tailEnd/>
                </a:ln>
              </p:spPr>
              <p:txBody>
                <a:bodyPr/>
                <a:lstStyle/>
                <a:p>
                  <a:endParaRPr lang="en-US"/>
                </a:p>
              </p:txBody>
            </p:sp>
            <p:sp>
              <p:nvSpPr>
                <p:cNvPr id="42278" name="Freeform 385"/>
                <p:cNvSpPr>
                  <a:spLocks/>
                </p:cNvSpPr>
                <p:nvPr/>
              </p:nvSpPr>
              <p:spPr bwMode="auto">
                <a:xfrm>
                  <a:off x="2839" y="1805"/>
                  <a:ext cx="5" cy="24"/>
                </a:xfrm>
                <a:custGeom>
                  <a:avLst/>
                  <a:gdLst>
                    <a:gd name="T0" fmla="*/ 0 w 10"/>
                    <a:gd name="T1" fmla="*/ 23 h 48"/>
                    <a:gd name="T2" fmla="*/ 1 w 10"/>
                    <a:gd name="T3" fmla="*/ 23 h 48"/>
                    <a:gd name="T4" fmla="*/ 1 w 10"/>
                    <a:gd name="T5" fmla="*/ 24 h 48"/>
                    <a:gd name="T6" fmla="*/ 3 w 10"/>
                    <a:gd name="T7" fmla="*/ 24 h 48"/>
                    <a:gd name="T8" fmla="*/ 3 w 10"/>
                    <a:gd name="T9" fmla="*/ 24 h 48"/>
                    <a:gd name="T10" fmla="*/ 3 w 10"/>
                    <a:gd name="T11" fmla="*/ 24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7"/>
                      </a:lnTo>
                      <a:lnTo>
                        <a:pt x="5" y="48"/>
                      </a:lnTo>
                      <a:lnTo>
                        <a:pt x="6" y="47"/>
                      </a:lnTo>
                      <a:lnTo>
                        <a:pt x="8" y="45"/>
                      </a:lnTo>
                      <a:lnTo>
                        <a:pt x="10" y="43"/>
                      </a:lnTo>
                      <a:lnTo>
                        <a:pt x="10" y="5"/>
                      </a:lnTo>
                      <a:lnTo>
                        <a:pt x="8" y="3"/>
                      </a:lnTo>
                      <a:lnTo>
                        <a:pt x="6" y="2"/>
                      </a:lnTo>
                      <a:lnTo>
                        <a:pt x="5" y="0"/>
                      </a:lnTo>
                      <a:lnTo>
                        <a:pt x="3" y="2"/>
                      </a:lnTo>
                      <a:lnTo>
                        <a:pt x="2" y="3"/>
                      </a:lnTo>
                      <a:lnTo>
                        <a:pt x="0" y="5"/>
                      </a:lnTo>
                      <a:lnTo>
                        <a:pt x="0" y="7"/>
                      </a:lnTo>
                      <a:lnTo>
                        <a:pt x="0" y="45"/>
                      </a:lnTo>
                      <a:close/>
                    </a:path>
                  </a:pathLst>
                </a:custGeom>
                <a:solidFill>
                  <a:srgbClr val="3095B7"/>
                </a:solidFill>
                <a:ln w="9525">
                  <a:noFill/>
                  <a:round/>
                  <a:headEnd/>
                  <a:tailEnd/>
                </a:ln>
              </p:spPr>
              <p:txBody>
                <a:bodyPr/>
                <a:lstStyle/>
                <a:p>
                  <a:endParaRPr lang="en-US"/>
                </a:p>
              </p:txBody>
            </p:sp>
            <p:sp>
              <p:nvSpPr>
                <p:cNvPr id="42279" name="Freeform 386"/>
                <p:cNvSpPr>
                  <a:spLocks/>
                </p:cNvSpPr>
                <p:nvPr/>
              </p:nvSpPr>
              <p:spPr bwMode="auto">
                <a:xfrm>
                  <a:off x="2839" y="1771"/>
                  <a:ext cx="5" cy="24"/>
                </a:xfrm>
                <a:custGeom>
                  <a:avLst/>
                  <a:gdLst>
                    <a:gd name="T0" fmla="*/ 0 w 10"/>
                    <a:gd name="T1" fmla="*/ 23 h 48"/>
                    <a:gd name="T2" fmla="*/ 1 w 10"/>
                    <a:gd name="T3" fmla="*/ 23 h 48"/>
                    <a:gd name="T4" fmla="*/ 1 w 10"/>
                    <a:gd name="T5" fmla="*/ 23 h 48"/>
                    <a:gd name="T6" fmla="*/ 3 w 10"/>
                    <a:gd name="T7" fmla="*/ 24 h 48"/>
                    <a:gd name="T8" fmla="*/ 3 w 10"/>
                    <a:gd name="T9" fmla="*/ 24 h 48"/>
                    <a:gd name="T10" fmla="*/ 3 w 10"/>
                    <a:gd name="T11" fmla="*/ 23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6"/>
                      </a:lnTo>
                      <a:lnTo>
                        <a:pt x="5" y="48"/>
                      </a:lnTo>
                      <a:lnTo>
                        <a:pt x="6" y="46"/>
                      </a:lnTo>
                      <a:lnTo>
                        <a:pt x="8" y="45"/>
                      </a:lnTo>
                      <a:lnTo>
                        <a:pt x="10" y="43"/>
                      </a:lnTo>
                      <a:lnTo>
                        <a:pt x="10" y="5"/>
                      </a:lnTo>
                      <a:lnTo>
                        <a:pt x="8" y="3"/>
                      </a:lnTo>
                      <a:lnTo>
                        <a:pt x="6" y="2"/>
                      </a:lnTo>
                      <a:lnTo>
                        <a:pt x="5" y="0"/>
                      </a:lnTo>
                      <a:lnTo>
                        <a:pt x="3" y="2"/>
                      </a:lnTo>
                      <a:lnTo>
                        <a:pt x="2" y="3"/>
                      </a:lnTo>
                      <a:lnTo>
                        <a:pt x="0" y="5"/>
                      </a:lnTo>
                      <a:lnTo>
                        <a:pt x="0" y="6"/>
                      </a:lnTo>
                      <a:lnTo>
                        <a:pt x="0" y="45"/>
                      </a:lnTo>
                      <a:close/>
                    </a:path>
                  </a:pathLst>
                </a:custGeom>
                <a:solidFill>
                  <a:srgbClr val="3095B7"/>
                </a:solidFill>
                <a:ln w="9525">
                  <a:noFill/>
                  <a:round/>
                  <a:headEnd/>
                  <a:tailEnd/>
                </a:ln>
              </p:spPr>
              <p:txBody>
                <a:bodyPr/>
                <a:lstStyle/>
                <a:p>
                  <a:endParaRPr lang="en-US"/>
                </a:p>
              </p:txBody>
            </p:sp>
            <p:sp>
              <p:nvSpPr>
                <p:cNvPr id="42280" name="Freeform 387"/>
                <p:cNvSpPr>
                  <a:spLocks/>
                </p:cNvSpPr>
                <p:nvPr/>
              </p:nvSpPr>
              <p:spPr bwMode="auto">
                <a:xfrm>
                  <a:off x="2839" y="1737"/>
                  <a:ext cx="5" cy="24"/>
                </a:xfrm>
                <a:custGeom>
                  <a:avLst/>
                  <a:gdLst>
                    <a:gd name="T0" fmla="*/ 0 w 10"/>
                    <a:gd name="T1" fmla="*/ 22 h 48"/>
                    <a:gd name="T2" fmla="*/ 1 w 10"/>
                    <a:gd name="T3" fmla="*/ 22 h 48"/>
                    <a:gd name="T4" fmla="*/ 1 w 10"/>
                    <a:gd name="T5" fmla="*/ 23 h 48"/>
                    <a:gd name="T6" fmla="*/ 3 w 10"/>
                    <a:gd name="T7" fmla="*/ 24 h 48"/>
                    <a:gd name="T8" fmla="*/ 3 w 10"/>
                    <a:gd name="T9" fmla="*/ 24 h 48"/>
                    <a:gd name="T10" fmla="*/ 3 w 10"/>
                    <a:gd name="T11" fmla="*/ 23 h 48"/>
                    <a:gd name="T12" fmla="*/ 4 w 10"/>
                    <a:gd name="T13" fmla="*/ 22 h 48"/>
                    <a:gd name="T14" fmla="*/ 5 w 10"/>
                    <a:gd name="T15" fmla="*/ 22 h 48"/>
                    <a:gd name="T16" fmla="*/ 5 w 10"/>
                    <a:gd name="T17" fmla="*/ 22 h 48"/>
                    <a:gd name="T18" fmla="*/ 5 w 10"/>
                    <a:gd name="T19" fmla="*/ 2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2 h 48"/>
                    <a:gd name="T34" fmla="*/ 0 w 10"/>
                    <a:gd name="T35" fmla="*/ 3 h 48"/>
                    <a:gd name="T36" fmla="*/ 0 w 10"/>
                    <a:gd name="T37" fmla="*/ 2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4"/>
                      </a:moveTo>
                      <a:lnTo>
                        <a:pt x="2" y="44"/>
                      </a:lnTo>
                      <a:lnTo>
                        <a:pt x="3" y="46"/>
                      </a:lnTo>
                      <a:lnTo>
                        <a:pt x="5" y="48"/>
                      </a:lnTo>
                      <a:lnTo>
                        <a:pt x="6" y="46"/>
                      </a:lnTo>
                      <a:lnTo>
                        <a:pt x="8" y="44"/>
                      </a:lnTo>
                      <a:lnTo>
                        <a:pt x="10" y="43"/>
                      </a:lnTo>
                      <a:lnTo>
                        <a:pt x="10" y="4"/>
                      </a:lnTo>
                      <a:lnTo>
                        <a:pt x="8" y="3"/>
                      </a:lnTo>
                      <a:lnTo>
                        <a:pt x="6" y="1"/>
                      </a:lnTo>
                      <a:lnTo>
                        <a:pt x="5" y="0"/>
                      </a:lnTo>
                      <a:lnTo>
                        <a:pt x="3" y="1"/>
                      </a:lnTo>
                      <a:lnTo>
                        <a:pt x="2" y="3"/>
                      </a:lnTo>
                      <a:lnTo>
                        <a:pt x="0" y="4"/>
                      </a:lnTo>
                      <a:lnTo>
                        <a:pt x="0" y="6"/>
                      </a:lnTo>
                      <a:lnTo>
                        <a:pt x="0" y="44"/>
                      </a:lnTo>
                      <a:close/>
                    </a:path>
                  </a:pathLst>
                </a:custGeom>
                <a:solidFill>
                  <a:srgbClr val="3095B7"/>
                </a:solidFill>
                <a:ln w="9525">
                  <a:noFill/>
                  <a:round/>
                  <a:headEnd/>
                  <a:tailEnd/>
                </a:ln>
              </p:spPr>
              <p:txBody>
                <a:bodyPr/>
                <a:lstStyle/>
                <a:p>
                  <a:endParaRPr lang="en-US"/>
                </a:p>
              </p:txBody>
            </p:sp>
            <p:sp>
              <p:nvSpPr>
                <p:cNvPr id="42281" name="Freeform 388"/>
                <p:cNvSpPr>
                  <a:spLocks/>
                </p:cNvSpPr>
                <p:nvPr/>
              </p:nvSpPr>
              <p:spPr bwMode="auto">
                <a:xfrm>
                  <a:off x="2839" y="1704"/>
                  <a:ext cx="5" cy="24"/>
                </a:xfrm>
                <a:custGeom>
                  <a:avLst/>
                  <a:gdLst>
                    <a:gd name="T0" fmla="*/ 0 w 10"/>
                    <a:gd name="T1" fmla="*/ 23 h 48"/>
                    <a:gd name="T2" fmla="*/ 1 w 10"/>
                    <a:gd name="T3" fmla="*/ 23 h 48"/>
                    <a:gd name="T4" fmla="*/ 1 w 10"/>
                    <a:gd name="T5" fmla="*/ 24 h 48"/>
                    <a:gd name="T6" fmla="*/ 3 w 10"/>
                    <a:gd name="T7" fmla="*/ 24 h 48"/>
                    <a:gd name="T8" fmla="*/ 3 w 10"/>
                    <a:gd name="T9" fmla="*/ 24 h 48"/>
                    <a:gd name="T10" fmla="*/ 3 w 10"/>
                    <a:gd name="T11" fmla="*/ 24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7"/>
                      </a:lnTo>
                      <a:lnTo>
                        <a:pt x="5" y="48"/>
                      </a:lnTo>
                      <a:lnTo>
                        <a:pt x="6" y="47"/>
                      </a:lnTo>
                      <a:lnTo>
                        <a:pt x="8" y="45"/>
                      </a:lnTo>
                      <a:lnTo>
                        <a:pt x="10" y="44"/>
                      </a:lnTo>
                      <a:lnTo>
                        <a:pt x="10" y="5"/>
                      </a:lnTo>
                      <a:lnTo>
                        <a:pt x="8" y="4"/>
                      </a:lnTo>
                      <a:lnTo>
                        <a:pt x="6" y="2"/>
                      </a:lnTo>
                      <a:lnTo>
                        <a:pt x="5" y="0"/>
                      </a:lnTo>
                      <a:lnTo>
                        <a:pt x="3" y="2"/>
                      </a:lnTo>
                      <a:lnTo>
                        <a:pt x="2" y="4"/>
                      </a:lnTo>
                      <a:lnTo>
                        <a:pt x="0" y="5"/>
                      </a:lnTo>
                      <a:lnTo>
                        <a:pt x="0" y="7"/>
                      </a:lnTo>
                      <a:lnTo>
                        <a:pt x="0" y="45"/>
                      </a:lnTo>
                      <a:close/>
                    </a:path>
                  </a:pathLst>
                </a:custGeom>
                <a:solidFill>
                  <a:srgbClr val="3095B7"/>
                </a:solidFill>
                <a:ln w="9525">
                  <a:noFill/>
                  <a:round/>
                  <a:headEnd/>
                  <a:tailEnd/>
                </a:ln>
              </p:spPr>
              <p:txBody>
                <a:bodyPr/>
                <a:lstStyle/>
                <a:p>
                  <a:endParaRPr lang="en-US"/>
                </a:p>
              </p:txBody>
            </p:sp>
            <p:sp>
              <p:nvSpPr>
                <p:cNvPr id="42282" name="Freeform 389"/>
                <p:cNvSpPr>
                  <a:spLocks/>
                </p:cNvSpPr>
                <p:nvPr/>
              </p:nvSpPr>
              <p:spPr bwMode="auto">
                <a:xfrm>
                  <a:off x="2839" y="1670"/>
                  <a:ext cx="5" cy="24"/>
                </a:xfrm>
                <a:custGeom>
                  <a:avLst/>
                  <a:gdLst>
                    <a:gd name="T0" fmla="*/ 0 w 10"/>
                    <a:gd name="T1" fmla="*/ 23 h 48"/>
                    <a:gd name="T2" fmla="*/ 1 w 10"/>
                    <a:gd name="T3" fmla="*/ 23 h 48"/>
                    <a:gd name="T4" fmla="*/ 1 w 10"/>
                    <a:gd name="T5" fmla="*/ 24 h 48"/>
                    <a:gd name="T6" fmla="*/ 3 w 10"/>
                    <a:gd name="T7" fmla="*/ 24 h 48"/>
                    <a:gd name="T8" fmla="*/ 3 w 10"/>
                    <a:gd name="T9" fmla="*/ 24 h 48"/>
                    <a:gd name="T10" fmla="*/ 3 w 10"/>
                    <a:gd name="T11" fmla="*/ 24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7"/>
                      </a:lnTo>
                      <a:lnTo>
                        <a:pt x="5" y="48"/>
                      </a:lnTo>
                      <a:lnTo>
                        <a:pt x="6" y="47"/>
                      </a:lnTo>
                      <a:lnTo>
                        <a:pt x="8" y="45"/>
                      </a:lnTo>
                      <a:lnTo>
                        <a:pt x="10" y="43"/>
                      </a:lnTo>
                      <a:lnTo>
                        <a:pt x="10" y="5"/>
                      </a:lnTo>
                      <a:lnTo>
                        <a:pt x="8" y="3"/>
                      </a:lnTo>
                      <a:lnTo>
                        <a:pt x="6" y="2"/>
                      </a:lnTo>
                      <a:lnTo>
                        <a:pt x="5" y="0"/>
                      </a:lnTo>
                      <a:lnTo>
                        <a:pt x="3" y="2"/>
                      </a:lnTo>
                      <a:lnTo>
                        <a:pt x="2" y="3"/>
                      </a:lnTo>
                      <a:lnTo>
                        <a:pt x="0" y="5"/>
                      </a:lnTo>
                      <a:lnTo>
                        <a:pt x="0" y="7"/>
                      </a:lnTo>
                      <a:lnTo>
                        <a:pt x="0" y="45"/>
                      </a:lnTo>
                      <a:close/>
                    </a:path>
                  </a:pathLst>
                </a:custGeom>
                <a:solidFill>
                  <a:srgbClr val="3095B7"/>
                </a:solidFill>
                <a:ln w="9525">
                  <a:noFill/>
                  <a:round/>
                  <a:headEnd/>
                  <a:tailEnd/>
                </a:ln>
              </p:spPr>
              <p:txBody>
                <a:bodyPr/>
                <a:lstStyle/>
                <a:p>
                  <a:endParaRPr lang="en-US"/>
                </a:p>
              </p:txBody>
            </p:sp>
            <p:sp>
              <p:nvSpPr>
                <p:cNvPr id="42283" name="Freeform 390"/>
                <p:cNvSpPr>
                  <a:spLocks/>
                </p:cNvSpPr>
                <p:nvPr/>
              </p:nvSpPr>
              <p:spPr bwMode="auto">
                <a:xfrm>
                  <a:off x="2839" y="1636"/>
                  <a:ext cx="5" cy="24"/>
                </a:xfrm>
                <a:custGeom>
                  <a:avLst/>
                  <a:gdLst>
                    <a:gd name="T0" fmla="*/ 0 w 10"/>
                    <a:gd name="T1" fmla="*/ 23 h 48"/>
                    <a:gd name="T2" fmla="*/ 1 w 10"/>
                    <a:gd name="T3" fmla="*/ 23 h 48"/>
                    <a:gd name="T4" fmla="*/ 1 w 10"/>
                    <a:gd name="T5" fmla="*/ 23 h 48"/>
                    <a:gd name="T6" fmla="*/ 3 w 10"/>
                    <a:gd name="T7" fmla="*/ 24 h 48"/>
                    <a:gd name="T8" fmla="*/ 3 w 10"/>
                    <a:gd name="T9" fmla="*/ 24 h 48"/>
                    <a:gd name="T10" fmla="*/ 3 w 10"/>
                    <a:gd name="T11" fmla="*/ 23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6"/>
                      </a:lnTo>
                      <a:lnTo>
                        <a:pt x="5" y="48"/>
                      </a:lnTo>
                      <a:lnTo>
                        <a:pt x="6" y="46"/>
                      </a:lnTo>
                      <a:lnTo>
                        <a:pt x="8" y="45"/>
                      </a:lnTo>
                      <a:lnTo>
                        <a:pt x="10" y="43"/>
                      </a:lnTo>
                      <a:lnTo>
                        <a:pt x="10" y="5"/>
                      </a:lnTo>
                      <a:lnTo>
                        <a:pt x="8" y="3"/>
                      </a:lnTo>
                      <a:lnTo>
                        <a:pt x="6" y="2"/>
                      </a:lnTo>
                      <a:lnTo>
                        <a:pt x="5" y="0"/>
                      </a:lnTo>
                      <a:lnTo>
                        <a:pt x="3" y="2"/>
                      </a:lnTo>
                      <a:lnTo>
                        <a:pt x="2" y="3"/>
                      </a:lnTo>
                      <a:lnTo>
                        <a:pt x="0" y="5"/>
                      </a:lnTo>
                      <a:lnTo>
                        <a:pt x="0" y="6"/>
                      </a:lnTo>
                      <a:lnTo>
                        <a:pt x="0" y="45"/>
                      </a:lnTo>
                      <a:close/>
                    </a:path>
                  </a:pathLst>
                </a:custGeom>
                <a:solidFill>
                  <a:srgbClr val="3095B7"/>
                </a:solidFill>
                <a:ln w="9525">
                  <a:noFill/>
                  <a:round/>
                  <a:headEnd/>
                  <a:tailEnd/>
                </a:ln>
              </p:spPr>
              <p:txBody>
                <a:bodyPr/>
                <a:lstStyle/>
                <a:p>
                  <a:endParaRPr lang="en-US"/>
                </a:p>
              </p:txBody>
            </p:sp>
            <p:sp>
              <p:nvSpPr>
                <p:cNvPr id="42284" name="Freeform 391"/>
                <p:cNvSpPr>
                  <a:spLocks/>
                </p:cNvSpPr>
                <p:nvPr/>
              </p:nvSpPr>
              <p:spPr bwMode="auto">
                <a:xfrm>
                  <a:off x="2839" y="1603"/>
                  <a:ext cx="5" cy="24"/>
                </a:xfrm>
                <a:custGeom>
                  <a:avLst/>
                  <a:gdLst>
                    <a:gd name="T0" fmla="*/ 0 w 10"/>
                    <a:gd name="T1" fmla="*/ 23 h 48"/>
                    <a:gd name="T2" fmla="*/ 1 w 10"/>
                    <a:gd name="T3" fmla="*/ 23 h 48"/>
                    <a:gd name="T4" fmla="*/ 1 w 10"/>
                    <a:gd name="T5" fmla="*/ 23 h 48"/>
                    <a:gd name="T6" fmla="*/ 3 w 10"/>
                    <a:gd name="T7" fmla="*/ 24 h 48"/>
                    <a:gd name="T8" fmla="*/ 3 w 10"/>
                    <a:gd name="T9" fmla="*/ 24 h 48"/>
                    <a:gd name="T10" fmla="*/ 3 w 10"/>
                    <a:gd name="T11" fmla="*/ 23 h 48"/>
                    <a:gd name="T12" fmla="*/ 4 w 10"/>
                    <a:gd name="T13" fmla="*/ 23 h 48"/>
                    <a:gd name="T14" fmla="*/ 5 w 10"/>
                    <a:gd name="T15" fmla="*/ 22 h 48"/>
                    <a:gd name="T16" fmla="*/ 5 w 10"/>
                    <a:gd name="T17" fmla="*/ 22 h 48"/>
                    <a:gd name="T18" fmla="*/ 5 w 10"/>
                    <a:gd name="T19" fmla="*/ 2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2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6"/>
                      </a:lnTo>
                      <a:lnTo>
                        <a:pt x="5" y="48"/>
                      </a:lnTo>
                      <a:lnTo>
                        <a:pt x="6" y="46"/>
                      </a:lnTo>
                      <a:lnTo>
                        <a:pt x="8" y="45"/>
                      </a:lnTo>
                      <a:lnTo>
                        <a:pt x="10" y="43"/>
                      </a:lnTo>
                      <a:lnTo>
                        <a:pt x="10" y="4"/>
                      </a:lnTo>
                      <a:lnTo>
                        <a:pt x="8" y="3"/>
                      </a:lnTo>
                      <a:lnTo>
                        <a:pt x="6" y="1"/>
                      </a:lnTo>
                      <a:lnTo>
                        <a:pt x="5" y="0"/>
                      </a:lnTo>
                      <a:lnTo>
                        <a:pt x="3" y="1"/>
                      </a:lnTo>
                      <a:lnTo>
                        <a:pt x="2" y="3"/>
                      </a:lnTo>
                      <a:lnTo>
                        <a:pt x="0" y="4"/>
                      </a:lnTo>
                      <a:lnTo>
                        <a:pt x="0" y="6"/>
                      </a:lnTo>
                      <a:lnTo>
                        <a:pt x="0" y="45"/>
                      </a:lnTo>
                      <a:close/>
                    </a:path>
                  </a:pathLst>
                </a:custGeom>
                <a:solidFill>
                  <a:srgbClr val="3095B7"/>
                </a:solidFill>
                <a:ln w="9525">
                  <a:noFill/>
                  <a:round/>
                  <a:headEnd/>
                  <a:tailEnd/>
                </a:ln>
              </p:spPr>
              <p:txBody>
                <a:bodyPr/>
                <a:lstStyle/>
                <a:p>
                  <a:endParaRPr lang="en-US"/>
                </a:p>
              </p:txBody>
            </p:sp>
            <p:sp>
              <p:nvSpPr>
                <p:cNvPr id="42285" name="Freeform 392"/>
                <p:cNvSpPr>
                  <a:spLocks/>
                </p:cNvSpPr>
                <p:nvPr/>
              </p:nvSpPr>
              <p:spPr bwMode="auto">
                <a:xfrm>
                  <a:off x="2839" y="1569"/>
                  <a:ext cx="5" cy="24"/>
                </a:xfrm>
                <a:custGeom>
                  <a:avLst/>
                  <a:gdLst>
                    <a:gd name="T0" fmla="*/ 0 w 10"/>
                    <a:gd name="T1" fmla="*/ 23 h 48"/>
                    <a:gd name="T2" fmla="*/ 1 w 10"/>
                    <a:gd name="T3" fmla="*/ 23 h 48"/>
                    <a:gd name="T4" fmla="*/ 1 w 10"/>
                    <a:gd name="T5" fmla="*/ 24 h 48"/>
                    <a:gd name="T6" fmla="*/ 3 w 10"/>
                    <a:gd name="T7" fmla="*/ 24 h 48"/>
                    <a:gd name="T8" fmla="*/ 3 w 10"/>
                    <a:gd name="T9" fmla="*/ 24 h 48"/>
                    <a:gd name="T10" fmla="*/ 3 w 10"/>
                    <a:gd name="T11" fmla="*/ 24 h 48"/>
                    <a:gd name="T12" fmla="*/ 4 w 10"/>
                    <a:gd name="T13" fmla="*/ 23 h 48"/>
                    <a:gd name="T14" fmla="*/ 5 w 10"/>
                    <a:gd name="T15" fmla="*/ 22 h 48"/>
                    <a:gd name="T16" fmla="*/ 5 w 10"/>
                    <a:gd name="T17" fmla="*/ 22 h 48"/>
                    <a:gd name="T18" fmla="*/ 5 w 10"/>
                    <a:gd name="T19" fmla="*/ 3 h 48"/>
                    <a:gd name="T20" fmla="*/ 4 w 10"/>
                    <a:gd name="T21" fmla="*/ 2 h 48"/>
                    <a:gd name="T22" fmla="*/ 3 w 10"/>
                    <a:gd name="T23" fmla="*/ 1 h 48"/>
                    <a:gd name="T24" fmla="*/ 3 w 10"/>
                    <a:gd name="T25" fmla="*/ 0 h 48"/>
                    <a:gd name="T26" fmla="*/ 3 w 10"/>
                    <a:gd name="T27" fmla="*/ 0 h 48"/>
                    <a:gd name="T28" fmla="*/ 1 w 10"/>
                    <a:gd name="T29" fmla="*/ 1 h 48"/>
                    <a:gd name="T30" fmla="*/ 1 w 10"/>
                    <a:gd name="T31" fmla="*/ 2 h 48"/>
                    <a:gd name="T32" fmla="*/ 0 w 10"/>
                    <a:gd name="T33" fmla="*/ 3 h 48"/>
                    <a:gd name="T34" fmla="*/ 0 w 10"/>
                    <a:gd name="T35" fmla="*/ 3 h 48"/>
                    <a:gd name="T36" fmla="*/ 0 w 10"/>
                    <a:gd name="T37" fmla="*/ 2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48"/>
                    <a:gd name="T59" fmla="*/ 10 w 1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48">
                      <a:moveTo>
                        <a:pt x="0" y="45"/>
                      </a:moveTo>
                      <a:lnTo>
                        <a:pt x="2" y="45"/>
                      </a:lnTo>
                      <a:lnTo>
                        <a:pt x="3" y="47"/>
                      </a:lnTo>
                      <a:lnTo>
                        <a:pt x="5" y="48"/>
                      </a:lnTo>
                      <a:lnTo>
                        <a:pt x="6" y="47"/>
                      </a:lnTo>
                      <a:lnTo>
                        <a:pt x="8" y="45"/>
                      </a:lnTo>
                      <a:lnTo>
                        <a:pt x="10" y="44"/>
                      </a:lnTo>
                      <a:lnTo>
                        <a:pt x="10" y="5"/>
                      </a:lnTo>
                      <a:lnTo>
                        <a:pt x="8" y="4"/>
                      </a:lnTo>
                      <a:lnTo>
                        <a:pt x="6" y="2"/>
                      </a:lnTo>
                      <a:lnTo>
                        <a:pt x="5" y="0"/>
                      </a:lnTo>
                      <a:lnTo>
                        <a:pt x="3" y="2"/>
                      </a:lnTo>
                      <a:lnTo>
                        <a:pt x="2" y="4"/>
                      </a:lnTo>
                      <a:lnTo>
                        <a:pt x="0" y="5"/>
                      </a:lnTo>
                      <a:lnTo>
                        <a:pt x="0" y="7"/>
                      </a:lnTo>
                      <a:lnTo>
                        <a:pt x="0" y="45"/>
                      </a:lnTo>
                      <a:close/>
                    </a:path>
                  </a:pathLst>
                </a:custGeom>
                <a:solidFill>
                  <a:srgbClr val="3095B7"/>
                </a:solidFill>
                <a:ln w="9525">
                  <a:noFill/>
                  <a:round/>
                  <a:headEnd/>
                  <a:tailEnd/>
                </a:ln>
              </p:spPr>
              <p:txBody>
                <a:bodyPr/>
                <a:lstStyle/>
                <a:p>
                  <a:endParaRPr lang="en-US"/>
                </a:p>
              </p:txBody>
            </p:sp>
            <p:sp>
              <p:nvSpPr>
                <p:cNvPr id="42286" name="Freeform 393"/>
                <p:cNvSpPr>
                  <a:spLocks/>
                </p:cNvSpPr>
                <p:nvPr/>
              </p:nvSpPr>
              <p:spPr bwMode="auto">
                <a:xfrm>
                  <a:off x="2817" y="1564"/>
                  <a:ext cx="50" cy="50"/>
                </a:xfrm>
                <a:custGeom>
                  <a:avLst/>
                  <a:gdLst>
                    <a:gd name="T0" fmla="*/ 50 w 101"/>
                    <a:gd name="T1" fmla="*/ 50 h 99"/>
                    <a:gd name="T2" fmla="*/ 25 w 101"/>
                    <a:gd name="T3" fmla="*/ 0 h 99"/>
                    <a:gd name="T4" fmla="*/ 0 w 101"/>
                    <a:gd name="T5" fmla="*/ 50 h 99"/>
                    <a:gd name="T6" fmla="*/ 0 60000 65536"/>
                    <a:gd name="T7" fmla="*/ 0 60000 65536"/>
                    <a:gd name="T8" fmla="*/ 0 60000 65536"/>
                    <a:gd name="T9" fmla="*/ 0 w 101"/>
                    <a:gd name="T10" fmla="*/ 0 h 99"/>
                    <a:gd name="T11" fmla="*/ 101 w 101"/>
                    <a:gd name="T12" fmla="*/ 99 h 99"/>
                  </a:gdLst>
                  <a:ahLst/>
                  <a:cxnLst>
                    <a:cxn ang="T6">
                      <a:pos x="T0" y="T1"/>
                    </a:cxn>
                    <a:cxn ang="T7">
                      <a:pos x="T2" y="T3"/>
                    </a:cxn>
                    <a:cxn ang="T8">
                      <a:pos x="T4" y="T5"/>
                    </a:cxn>
                  </a:cxnLst>
                  <a:rect l="T9" t="T10" r="T11" b="T12"/>
                  <a:pathLst>
                    <a:path w="101" h="99">
                      <a:moveTo>
                        <a:pt x="101" y="99"/>
                      </a:moveTo>
                      <a:lnTo>
                        <a:pt x="50" y="0"/>
                      </a:lnTo>
                      <a:lnTo>
                        <a:pt x="0" y="99"/>
                      </a:lnTo>
                    </a:path>
                  </a:pathLst>
                </a:custGeom>
                <a:noFill/>
                <a:ln w="7938">
                  <a:solidFill>
                    <a:srgbClr val="3095B7"/>
                  </a:solidFill>
                  <a:prstDash val="solid"/>
                  <a:round/>
                  <a:headEnd/>
                  <a:tailEnd/>
                </a:ln>
              </p:spPr>
              <p:txBody>
                <a:bodyPr/>
                <a:lstStyle/>
                <a:p>
                  <a:endParaRPr lang="en-US"/>
                </a:p>
              </p:txBody>
            </p:sp>
          </p:grpSp>
          <p:grpSp>
            <p:nvGrpSpPr>
              <p:cNvPr id="42176" name="Group 397"/>
              <p:cNvGrpSpPr>
                <a:grpSpLocks/>
              </p:cNvGrpSpPr>
              <p:nvPr/>
            </p:nvGrpSpPr>
            <p:grpSpPr bwMode="auto">
              <a:xfrm>
                <a:off x="2998" y="2240"/>
                <a:ext cx="1168" cy="50"/>
                <a:chOff x="2998" y="2240"/>
                <a:chExt cx="1168" cy="50"/>
              </a:xfrm>
            </p:grpSpPr>
            <p:sp>
              <p:nvSpPr>
                <p:cNvPr id="42218" name="Line 395"/>
                <p:cNvSpPr>
                  <a:spLocks noChangeShapeType="1"/>
                </p:cNvSpPr>
                <p:nvPr/>
              </p:nvSpPr>
              <p:spPr bwMode="auto">
                <a:xfrm flipH="1">
                  <a:off x="2998" y="2263"/>
                  <a:ext cx="1168" cy="2"/>
                </a:xfrm>
                <a:prstGeom prst="line">
                  <a:avLst/>
                </a:prstGeom>
                <a:noFill/>
                <a:ln w="7938">
                  <a:solidFill>
                    <a:srgbClr val="3095B7"/>
                  </a:solidFill>
                  <a:round/>
                  <a:headEnd/>
                  <a:tailEnd/>
                </a:ln>
              </p:spPr>
              <p:txBody>
                <a:bodyPr/>
                <a:lstStyle/>
                <a:p>
                  <a:endParaRPr lang="en-US"/>
                </a:p>
              </p:txBody>
            </p:sp>
            <p:sp>
              <p:nvSpPr>
                <p:cNvPr id="42219" name="Freeform 396"/>
                <p:cNvSpPr>
                  <a:spLocks/>
                </p:cNvSpPr>
                <p:nvPr/>
              </p:nvSpPr>
              <p:spPr bwMode="auto">
                <a:xfrm>
                  <a:off x="2998" y="2240"/>
                  <a:ext cx="50" cy="50"/>
                </a:xfrm>
                <a:custGeom>
                  <a:avLst/>
                  <a:gdLst>
                    <a:gd name="T0" fmla="*/ 50 w 99"/>
                    <a:gd name="T1" fmla="*/ 0 h 101"/>
                    <a:gd name="T2" fmla="*/ 0 w 99"/>
                    <a:gd name="T3" fmla="*/ 25 h 101"/>
                    <a:gd name="T4" fmla="*/ 50 w 99"/>
                    <a:gd name="T5" fmla="*/ 50 h 101"/>
                    <a:gd name="T6" fmla="*/ 0 60000 65536"/>
                    <a:gd name="T7" fmla="*/ 0 60000 65536"/>
                    <a:gd name="T8" fmla="*/ 0 60000 65536"/>
                    <a:gd name="T9" fmla="*/ 0 w 99"/>
                    <a:gd name="T10" fmla="*/ 0 h 101"/>
                    <a:gd name="T11" fmla="*/ 99 w 99"/>
                    <a:gd name="T12" fmla="*/ 101 h 101"/>
                  </a:gdLst>
                  <a:ahLst/>
                  <a:cxnLst>
                    <a:cxn ang="T6">
                      <a:pos x="T0" y="T1"/>
                    </a:cxn>
                    <a:cxn ang="T7">
                      <a:pos x="T2" y="T3"/>
                    </a:cxn>
                    <a:cxn ang="T8">
                      <a:pos x="T4" y="T5"/>
                    </a:cxn>
                  </a:cxnLst>
                  <a:rect l="T9" t="T10" r="T11" b="T12"/>
                  <a:pathLst>
                    <a:path w="99" h="101">
                      <a:moveTo>
                        <a:pt x="99" y="0"/>
                      </a:moveTo>
                      <a:lnTo>
                        <a:pt x="0" y="51"/>
                      </a:lnTo>
                      <a:lnTo>
                        <a:pt x="99" y="101"/>
                      </a:lnTo>
                    </a:path>
                  </a:pathLst>
                </a:custGeom>
                <a:noFill/>
                <a:ln w="7938">
                  <a:solidFill>
                    <a:srgbClr val="3095B7"/>
                  </a:solidFill>
                  <a:prstDash val="solid"/>
                  <a:round/>
                  <a:headEnd/>
                  <a:tailEnd/>
                </a:ln>
              </p:spPr>
              <p:txBody>
                <a:bodyPr/>
                <a:lstStyle/>
                <a:p>
                  <a:endParaRPr lang="en-US"/>
                </a:p>
              </p:txBody>
            </p:sp>
          </p:grpSp>
          <p:grpSp>
            <p:nvGrpSpPr>
              <p:cNvPr id="42177" name="Group 433"/>
              <p:cNvGrpSpPr>
                <a:grpSpLocks/>
              </p:cNvGrpSpPr>
              <p:nvPr/>
            </p:nvGrpSpPr>
            <p:grpSpPr bwMode="auto">
              <a:xfrm>
                <a:off x="4089" y="1092"/>
                <a:ext cx="1228" cy="514"/>
                <a:chOff x="4089" y="1092"/>
                <a:chExt cx="1228" cy="514"/>
              </a:xfrm>
            </p:grpSpPr>
            <p:grpSp>
              <p:nvGrpSpPr>
                <p:cNvPr id="42183" name="Group 402"/>
                <p:cNvGrpSpPr>
                  <a:grpSpLocks/>
                </p:cNvGrpSpPr>
                <p:nvPr/>
              </p:nvGrpSpPr>
              <p:grpSpPr bwMode="auto">
                <a:xfrm>
                  <a:off x="4097" y="1100"/>
                  <a:ext cx="1212" cy="499"/>
                  <a:chOff x="4097" y="1100"/>
                  <a:chExt cx="1212" cy="499"/>
                </a:xfrm>
              </p:grpSpPr>
              <p:sp>
                <p:nvSpPr>
                  <p:cNvPr id="42214" name="Rectangle 398"/>
                  <p:cNvSpPr>
                    <a:spLocks noChangeArrowheads="1"/>
                  </p:cNvSpPr>
                  <p:nvPr/>
                </p:nvSpPr>
                <p:spPr bwMode="auto">
                  <a:xfrm>
                    <a:off x="4097" y="1100"/>
                    <a:ext cx="1212" cy="498"/>
                  </a:xfrm>
                  <a:prstGeom prst="rect">
                    <a:avLst/>
                  </a:prstGeom>
                  <a:solidFill>
                    <a:srgbClr val="FFFFFF"/>
                  </a:solidFill>
                  <a:ln w="9525">
                    <a:noFill/>
                    <a:miter lim="800000"/>
                    <a:headEnd/>
                    <a:tailEnd/>
                  </a:ln>
                </p:spPr>
                <p:txBody>
                  <a:bodyPr/>
                  <a:lstStyle/>
                  <a:p>
                    <a:endParaRPr lang="en-US"/>
                  </a:p>
                </p:txBody>
              </p:sp>
              <p:sp>
                <p:nvSpPr>
                  <p:cNvPr id="42215" name="Rectangle 399"/>
                  <p:cNvSpPr>
                    <a:spLocks noChangeArrowheads="1"/>
                  </p:cNvSpPr>
                  <p:nvPr/>
                </p:nvSpPr>
                <p:spPr bwMode="auto">
                  <a:xfrm>
                    <a:off x="4097" y="1100"/>
                    <a:ext cx="1212" cy="498"/>
                  </a:xfrm>
                  <a:prstGeom prst="rect">
                    <a:avLst/>
                  </a:prstGeom>
                  <a:solidFill>
                    <a:srgbClr val="FFFFFF"/>
                  </a:solidFill>
                  <a:ln w="0">
                    <a:solidFill>
                      <a:srgbClr val="FFFFFF"/>
                    </a:solidFill>
                    <a:miter lim="800000"/>
                    <a:headEnd/>
                    <a:tailEnd/>
                  </a:ln>
                </p:spPr>
                <p:txBody>
                  <a:bodyPr/>
                  <a:lstStyle/>
                  <a:p>
                    <a:endParaRPr lang="en-US"/>
                  </a:p>
                </p:txBody>
              </p:sp>
              <p:sp>
                <p:nvSpPr>
                  <p:cNvPr id="42216" name="Rectangle 400"/>
                  <p:cNvSpPr>
                    <a:spLocks noChangeArrowheads="1"/>
                  </p:cNvSpPr>
                  <p:nvPr/>
                </p:nvSpPr>
                <p:spPr bwMode="auto">
                  <a:xfrm>
                    <a:off x="4097" y="1100"/>
                    <a:ext cx="1212" cy="499"/>
                  </a:xfrm>
                  <a:prstGeom prst="rect">
                    <a:avLst/>
                  </a:prstGeom>
                  <a:solidFill>
                    <a:srgbClr val="FFFFFF"/>
                  </a:solidFill>
                  <a:ln w="9525">
                    <a:noFill/>
                    <a:miter lim="800000"/>
                    <a:headEnd/>
                    <a:tailEnd/>
                  </a:ln>
                </p:spPr>
                <p:txBody>
                  <a:bodyPr/>
                  <a:lstStyle/>
                  <a:p>
                    <a:endParaRPr lang="en-US"/>
                  </a:p>
                </p:txBody>
              </p:sp>
              <p:sp>
                <p:nvSpPr>
                  <p:cNvPr id="42217" name="Rectangle 401"/>
                  <p:cNvSpPr>
                    <a:spLocks noChangeArrowheads="1"/>
                  </p:cNvSpPr>
                  <p:nvPr/>
                </p:nvSpPr>
                <p:spPr bwMode="auto">
                  <a:xfrm>
                    <a:off x="4097" y="1100"/>
                    <a:ext cx="1212" cy="498"/>
                  </a:xfrm>
                  <a:prstGeom prst="rect">
                    <a:avLst/>
                  </a:prstGeom>
                  <a:solidFill>
                    <a:srgbClr val="FFFFFF"/>
                  </a:solidFill>
                  <a:ln w="9525">
                    <a:noFill/>
                    <a:miter lim="800000"/>
                    <a:headEnd/>
                    <a:tailEnd/>
                  </a:ln>
                </p:spPr>
                <p:txBody>
                  <a:bodyPr/>
                  <a:lstStyle/>
                  <a:p>
                    <a:endParaRPr lang="en-US"/>
                  </a:p>
                </p:txBody>
              </p:sp>
            </p:grpSp>
            <p:sp>
              <p:nvSpPr>
                <p:cNvPr id="42184" name="Freeform 403"/>
                <p:cNvSpPr>
                  <a:spLocks/>
                </p:cNvSpPr>
                <p:nvPr/>
              </p:nvSpPr>
              <p:spPr bwMode="auto">
                <a:xfrm>
                  <a:off x="4089" y="1092"/>
                  <a:ext cx="64" cy="72"/>
                </a:xfrm>
                <a:custGeom>
                  <a:avLst/>
                  <a:gdLst>
                    <a:gd name="T0" fmla="*/ 16 w 128"/>
                    <a:gd name="T1" fmla="*/ 8 h 144"/>
                    <a:gd name="T2" fmla="*/ 8 w 128"/>
                    <a:gd name="T3" fmla="*/ 8 h 144"/>
                    <a:gd name="T4" fmla="*/ 8 w 128"/>
                    <a:gd name="T5" fmla="*/ 16 h 144"/>
                    <a:gd name="T6" fmla="*/ 64 w 128"/>
                    <a:gd name="T7" fmla="*/ 16 h 144"/>
                    <a:gd name="T8" fmla="*/ 64 w 128"/>
                    <a:gd name="T9" fmla="*/ 0 h 144"/>
                    <a:gd name="T10" fmla="*/ 8 w 128"/>
                    <a:gd name="T11" fmla="*/ 0 h 144"/>
                    <a:gd name="T12" fmla="*/ 0 w 128"/>
                    <a:gd name="T13" fmla="*/ 0 h 144"/>
                    <a:gd name="T14" fmla="*/ 0 w 128"/>
                    <a:gd name="T15" fmla="*/ 8 h 144"/>
                    <a:gd name="T16" fmla="*/ 0 w 128"/>
                    <a:gd name="T17" fmla="*/ 72 h 144"/>
                    <a:gd name="T18" fmla="*/ 16 w 128"/>
                    <a:gd name="T19" fmla="*/ 72 h 144"/>
                    <a:gd name="T20" fmla="*/ 16 w 128"/>
                    <a:gd name="T21" fmla="*/ 8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144"/>
                    <a:gd name="T35" fmla="*/ 128 w 128"/>
                    <a:gd name="T36" fmla="*/ 144 h 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144">
                      <a:moveTo>
                        <a:pt x="32" y="16"/>
                      </a:moveTo>
                      <a:lnTo>
                        <a:pt x="16" y="16"/>
                      </a:lnTo>
                      <a:lnTo>
                        <a:pt x="16" y="32"/>
                      </a:lnTo>
                      <a:lnTo>
                        <a:pt x="128" y="32"/>
                      </a:lnTo>
                      <a:lnTo>
                        <a:pt x="128" y="0"/>
                      </a:lnTo>
                      <a:lnTo>
                        <a:pt x="16" y="0"/>
                      </a:lnTo>
                      <a:lnTo>
                        <a:pt x="0" y="0"/>
                      </a:lnTo>
                      <a:lnTo>
                        <a:pt x="0" y="16"/>
                      </a:lnTo>
                      <a:lnTo>
                        <a:pt x="0" y="144"/>
                      </a:lnTo>
                      <a:lnTo>
                        <a:pt x="32" y="144"/>
                      </a:lnTo>
                      <a:lnTo>
                        <a:pt x="32" y="16"/>
                      </a:lnTo>
                      <a:close/>
                    </a:path>
                  </a:pathLst>
                </a:custGeom>
                <a:solidFill>
                  <a:srgbClr val="A3B8D1"/>
                </a:solidFill>
                <a:ln w="9525">
                  <a:noFill/>
                  <a:round/>
                  <a:headEnd/>
                  <a:tailEnd/>
                </a:ln>
              </p:spPr>
              <p:txBody>
                <a:bodyPr/>
                <a:lstStyle/>
                <a:p>
                  <a:endParaRPr lang="en-US"/>
                </a:p>
              </p:txBody>
            </p:sp>
            <p:sp>
              <p:nvSpPr>
                <p:cNvPr id="42185" name="Rectangle 404"/>
                <p:cNvSpPr>
                  <a:spLocks noChangeArrowheads="1"/>
                </p:cNvSpPr>
                <p:nvPr/>
              </p:nvSpPr>
              <p:spPr bwMode="auto">
                <a:xfrm>
                  <a:off x="4089" y="1212"/>
                  <a:ext cx="16" cy="64"/>
                </a:xfrm>
                <a:prstGeom prst="rect">
                  <a:avLst/>
                </a:prstGeom>
                <a:solidFill>
                  <a:srgbClr val="A3B8D1"/>
                </a:solidFill>
                <a:ln w="9525">
                  <a:noFill/>
                  <a:miter lim="800000"/>
                  <a:headEnd/>
                  <a:tailEnd/>
                </a:ln>
              </p:spPr>
              <p:txBody>
                <a:bodyPr/>
                <a:lstStyle/>
                <a:p>
                  <a:endParaRPr lang="en-US"/>
                </a:p>
              </p:txBody>
            </p:sp>
            <p:sp>
              <p:nvSpPr>
                <p:cNvPr id="42186" name="Rectangle 405"/>
                <p:cNvSpPr>
                  <a:spLocks noChangeArrowheads="1"/>
                </p:cNvSpPr>
                <p:nvPr/>
              </p:nvSpPr>
              <p:spPr bwMode="auto">
                <a:xfrm>
                  <a:off x="4089" y="1324"/>
                  <a:ext cx="16" cy="64"/>
                </a:xfrm>
                <a:prstGeom prst="rect">
                  <a:avLst/>
                </a:prstGeom>
                <a:solidFill>
                  <a:srgbClr val="A3B8D1"/>
                </a:solidFill>
                <a:ln w="9525">
                  <a:noFill/>
                  <a:miter lim="800000"/>
                  <a:headEnd/>
                  <a:tailEnd/>
                </a:ln>
              </p:spPr>
              <p:txBody>
                <a:bodyPr/>
                <a:lstStyle/>
                <a:p>
                  <a:endParaRPr lang="en-US"/>
                </a:p>
              </p:txBody>
            </p:sp>
            <p:sp>
              <p:nvSpPr>
                <p:cNvPr id="42187" name="Rectangle 406"/>
                <p:cNvSpPr>
                  <a:spLocks noChangeArrowheads="1"/>
                </p:cNvSpPr>
                <p:nvPr/>
              </p:nvSpPr>
              <p:spPr bwMode="auto">
                <a:xfrm>
                  <a:off x="4089" y="1436"/>
                  <a:ext cx="16" cy="64"/>
                </a:xfrm>
                <a:prstGeom prst="rect">
                  <a:avLst/>
                </a:prstGeom>
                <a:solidFill>
                  <a:srgbClr val="A3B8D1"/>
                </a:solidFill>
                <a:ln w="9525">
                  <a:noFill/>
                  <a:miter lim="800000"/>
                  <a:headEnd/>
                  <a:tailEnd/>
                </a:ln>
              </p:spPr>
              <p:txBody>
                <a:bodyPr/>
                <a:lstStyle/>
                <a:p>
                  <a:endParaRPr lang="en-US"/>
                </a:p>
              </p:txBody>
            </p:sp>
            <p:sp>
              <p:nvSpPr>
                <p:cNvPr id="42188" name="Freeform 407"/>
                <p:cNvSpPr>
                  <a:spLocks/>
                </p:cNvSpPr>
                <p:nvPr/>
              </p:nvSpPr>
              <p:spPr bwMode="auto">
                <a:xfrm>
                  <a:off x="4089" y="1548"/>
                  <a:ext cx="23" cy="58"/>
                </a:xfrm>
                <a:custGeom>
                  <a:avLst/>
                  <a:gdLst>
                    <a:gd name="T0" fmla="*/ 16 w 45"/>
                    <a:gd name="T1" fmla="*/ 0 h 115"/>
                    <a:gd name="T2" fmla="*/ 0 w 45"/>
                    <a:gd name="T3" fmla="*/ 0 h 115"/>
                    <a:gd name="T4" fmla="*/ 0 w 45"/>
                    <a:gd name="T5" fmla="*/ 50 h 115"/>
                    <a:gd name="T6" fmla="*/ 0 w 45"/>
                    <a:gd name="T7" fmla="*/ 58 h 115"/>
                    <a:gd name="T8" fmla="*/ 8 w 45"/>
                    <a:gd name="T9" fmla="*/ 58 h 115"/>
                    <a:gd name="T10" fmla="*/ 23 w 45"/>
                    <a:gd name="T11" fmla="*/ 58 h 115"/>
                    <a:gd name="T12" fmla="*/ 23 w 45"/>
                    <a:gd name="T13" fmla="*/ 42 h 115"/>
                    <a:gd name="T14" fmla="*/ 8 w 45"/>
                    <a:gd name="T15" fmla="*/ 42 h 115"/>
                    <a:gd name="T16" fmla="*/ 8 w 45"/>
                    <a:gd name="T17" fmla="*/ 50 h 115"/>
                    <a:gd name="T18" fmla="*/ 16 w 45"/>
                    <a:gd name="T19" fmla="*/ 50 h 115"/>
                    <a:gd name="T20" fmla="*/ 16 w 45"/>
                    <a:gd name="T21" fmla="*/ 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15"/>
                    <a:gd name="T35" fmla="*/ 45 w 45"/>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15">
                      <a:moveTo>
                        <a:pt x="32" y="0"/>
                      </a:moveTo>
                      <a:lnTo>
                        <a:pt x="0" y="0"/>
                      </a:lnTo>
                      <a:lnTo>
                        <a:pt x="0" y="99"/>
                      </a:lnTo>
                      <a:lnTo>
                        <a:pt x="0" y="115"/>
                      </a:lnTo>
                      <a:lnTo>
                        <a:pt x="16" y="115"/>
                      </a:lnTo>
                      <a:lnTo>
                        <a:pt x="45" y="115"/>
                      </a:lnTo>
                      <a:lnTo>
                        <a:pt x="45" y="83"/>
                      </a:lnTo>
                      <a:lnTo>
                        <a:pt x="16" y="83"/>
                      </a:lnTo>
                      <a:lnTo>
                        <a:pt x="16" y="99"/>
                      </a:lnTo>
                      <a:lnTo>
                        <a:pt x="32" y="99"/>
                      </a:lnTo>
                      <a:lnTo>
                        <a:pt x="32" y="0"/>
                      </a:lnTo>
                      <a:close/>
                    </a:path>
                  </a:pathLst>
                </a:custGeom>
                <a:solidFill>
                  <a:srgbClr val="A3B8D1"/>
                </a:solidFill>
                <a:ln w="9525">
                  <a:noFill/>
                  <a:round/>
                  <a:headEnd/>
                  <a:tailEnd/>
                </a:ln>
              </p:spPr>
              <p:txBody>
                <a:bodyPr/>
                <a:lstStyle/>
                <a:p>
                  <a:endParaRPr lang="en-US"/>
                </a:p>
              </p:txBody>
            </p:sp>
            <p:sp>
              <p:nvSpPr>
                <p:cNvPr id="42189" name="Rectangle 408"/>
                <p:cNvSpPr>
                  <a:spLocks noChangeArrowheads="1"/>
                </p:cNvSpPr>
                <p:nvPr/>
              </p:nvSpPr>
              <p:spPr bwMode="auto">
                <a:xfrm>
                  <a:off x="4160" y="1590"/>
                  <a:ext cx="64" cy="16"/>
                </a:xfrm>
                <a:prstGeom prst="rect">
                  <a:avLst/>
                </a:prstGeom>
                <a:solidFill>
                  <a:srgbClr val="A3B8D1"/>
                </a:solidFill>
                <a:ln w="9525">
                  <a:noFill/>
                  <a:miter lim="800000"/>
                  <a:headEnd/>
                  <a:tailEnd/>
                </a:ln>
              </p:spPr>
              <p:txBody>
                <a:bodyPr/>
                <a:lstStyle/>
                <a:p>
                  <a:endParaRPr lang="en-US"/>
                </a:p>
              </p:txBody>
            </p:sp>
            <p:sp>
              <p:nvSpPr>
                <p:cNvPr id="42190" name="Rectangle 409"/>
                <p:cNvSpPr>
                  <a:spLocks noChangeArrowheads="1"/>
                </p:cNvSpPr>
                <p:nvPr/>
              </p:nvSpPr>
              <p:spPr bwMode="auto">
                <a:xfrm>
                  <a:off x="4272" y="1590"/>
                  <a:ext cx="64" cy="16"/>
                </a:xfrm>
                <a:prstGeom prst="rect">
                  <a:avLst/>
                </a:prstGeom>
                <a:solidFill>
                  <a:srgbClr val="A3B8D1"/>
                </a:solidFill>
                <a:ln w="9525">
                  <a:noFill/>
                  <a:miter lim="800000"/>
                  <a:headEnd/>
                  <a:tailEnd/>
                </a:ln>
              </p:spPr>
              <p:txBody>
                <a:bodyPr/>
                <a:lstStyle/>
                <a:p>
                  <a:endParaRPr lang="en-US"/>
                </a:p>
              </p:txBody>
            </p:sp>
            <p:sp>
              <p:nvSpPr>
                <p:cNvPr id="42191" name="Rectangle 410"/>
                <p:cNvSpPr>
                  <a:spLocks noChangeArrowheads="1"/>
                </p:cNvSpPr>
                <p:nvPr/>
              </p:nvSpPr>
              <p:spPr bwMode="auto">
                <a:xfrm>
                  <a:off x="4384" y="1590"/>
                  <a:ext cx="64" cy="16"/>
                </a:xfrm>
                <a:prstGeom prst="rect">
                  <a:avLst/>
                </a:prstGeom>
                <a:solidFill>
                  <a:srgbClr val="A3B8D1"/>
                </a:solidFill>
                <a:ln w="9525">
                  <a:noFill/>
                  <a:miter lim="800000"/>
                  <a:headEnd/>
                  <a:tailEnd/>
                </a:ln>
              </p:spPr>
              <p:txBody>
                <a:bodyPr/>
                <a:lstStyle/>
                <a:p>
                  <a:endParaRPr lang="en-US"/>
                </a:p>
              </p:txBody>
            </p:sp>
            <p:sp>
              <p:nvSpPr>
                <p:cNvPr id="42192" name="Rectangle 411"/>
                <p:cNvSpPr>
                  <a:spLocks noChangeArrowheads="1"/>
                </p:cNvSpPr>
                <p:nvPr/>
              </p:nvSpPr>
              <p:spPr bwMode="auto">
                <a:xfrm>
                  <a:off x="4496" y="1590"/>
                  <a:ext cx="64" cy="16"/>
                </a:xfrm>
                <a:prstGeom prst="rect">
                  <a:avLst/>
                </a:prstGeom>
                <a:solidFill>
                  <a:srgbClr val="A3B8D1"/>
                </a:solidFill>
                <a:ln w="9525">
                  <a:noFill/>
                  <a:miter lim="800000"/>
                  <a:headEnd/>
                  <a:tailEnd/>
                </a:ln>
              </p:spPr>
              <p:txBody>
                <a:bodyPr/>
                <a:lstStyle/>
                <a:p>
                  <a:endParaRPr lang="en-US"/>
                </a:p>
              </p:txBody>
            </p:sp>
            <p:sp>
              <p:nvSpPr>
                <p:cNvPr id="42193" name="Rectangle 412"/>
                <p:cNvSpPr>
                  <a:spLocks noChangeArrowheads="1"/>
                </p:cNvSpPr>
                <p:nvPr/>
              </p:nvSpPr>
              <p:spPr bwMode="auto">
                <a:xfrm>
                  <a:off x="4608" y="1590"/>
                  <a:ext cx="64" cy="16"/>
                </a:xfrm>
                <a:prstGeom prst="rect">
                  <a:avLst/>
                </a:prstGeom>
                <a:solidFill>
                  <a:srgbClr val="A3B8D1"/>
                </a:solidFill>
                <a:ln w="9525">
                  <a:noFill/>
                  <a:miter lim="800000"/>
                  <a:headEnd/>
                  <a:tailEnd/>
                </a:ln>
              </p:spPr>
              <p:txBody>
                <a:bodyPr/>
                <a:lstStyle/>
                <a:p>
                  <a:endParaRPr lang="en-US"/>
                </a:p>
              </p:txBody>
            </p:sp>
            <p:sp>
              <p:nvSpPr>
                <p:cNvPr id="42194" name="Rectangle 413"/>
                <p:cNvSpPr>
                  <a:spLocks noChangeArrowheads="1"/>
                </p:cNvSpPr>
                <p:nvPr/>
              </p:nvSpPr>
              <p:spPr bwMode="auto">
                <a:xfrm>
                  <a:off x="4720" y="1590"/>
                  <a:ext cx="64" cy="16"/>
                </a:xfrm>
                <a:prstGeom prst="rect">
                  <a:avLst/>
                </a:prstGeom>
                <a:solidFill>
                  <a:srgbClr val="A3B8D1"/>
                </a:solidFill>
                <a:ln w="9525">
                  <a:noFill/>
                  <a:miter lim="800000"/>
                  <a:headEnd/>
                  <a:tailEnd/>
                </a:ln>
              </p:spPr>
              <p:txBody>
                <a:bodyPr/>
                <a:lstStyle/>
                <a:p>
                  <a:endParaRPr lang="en-US"/>
                </a:p>
              </p:txBody>
            </p:sp>
            <p:sp>
              <p:nvSpPr>
                <p:cNvPr id="42195" name="Rectangle 414"/>
                <p:cNvSpPr>
                  <a:spLocks noChangeArrowheads="1"/>
                </p:cNvSpPr>
                <p:nvPr/>
              </p:nvSpPr>
              <p:spPr bwMode="auto">
                <a:xfrm>
                  <a:off x="4832" y="1590"/>
                  <a:ext cx="64" cy="16"/>
                </a:xfrm>
                <a:prstGeom prst="rect">
                  <a:avLst/>
                </a:prstGeom>
                <a:solidFill>
                  <a:srgbClr val="A3B8D1"/>
                </a:solidFill>
                <a:ln w="9525">
                  <a:noFill/>
                  <a:miter lim="800000"/>
                  <a:headEnd/>
                  <a:tailEnd/>
                </a:ln>
              </p:spPr>
              <p:txBody>
                <a:bodyPr/>
                <a:lstStyle/>
                <a:p>
                  <a:endParaRPr lang="en-US"/>
                </a:p>
              </p:txBody>
            </p:sp>
            <p:sp>
              <p:nvSpPr>
                <p:cNvPr id="42196" name="Rectangle 415"/>
                <p:cNvSpPr>
                  <a:spLocks noChangeArrowheads="1"/>
                </p:cNvSpPr>
                <p:nvPr/>
              </p:nvSpPr>
              <p:spPr bwMode="auto">
                <a:xfrm>
                  <a:off x="4944" y="1590"/>
                  <a:ext cx="64" cy="16"/>
                </a:xfrm>
                <a:prstGeom prst="rect">
                  <a:avLst/>
                </a:prstGeom>
                <a:solidFill>
                  <a:srgbClr val="A3B8D1"/>
                </a:solidFill>
                <a:ln w="9525">
                  <a:noFill/>
                  <a:miter lim="800000"/>
                  <a:headEnd/>
                  <a:tailEnd/>
                </a:ln>
              </p:spPr>
              <p:txBody>
                <a:bodyPr/>
                <a:lstStyle/>
                <a:p>
                  <a:endParaRPr lang="en-US"/>
                </a:p>
              </p:txBody>
            </p:sp>
            <p:sp>
              <p:nvSpPr>
                <p:cNvPr id="42197" name="Rectangle 416"/>
                <p:cNvSpPr>
                  <a:spLocks noChangeArrowheads="1"/>
                </p:cNvSpPr>
                <p:nvPr/>
              </p:nvSpPr>
              <p:spPr bwMode="auto">
                <a:xfrm>
                  <a:off x="5056" y="1590"/>
                  <a:ext cx="64" cy="16"/>
                </a:xfrm>
                <a:prstGeom prst="rect">
                  <a:avLst/>
                </a:prstGeom>
                <a:solidFill>
                  <a:srgbClr val="A3B8D1"/>
                </a:solidFill>
                <a:ln w="9525">
                  <a:noFill/>
                  <a:miter lim="800000"/>
                  <a:headEnd/>
                  <a:tailEnd/>
                </a:ln>
              </p:spPr>
              <p:txBody>
                <a:bodyPr/>
                <a:lstStyle/>
                <a:p>
                  <a:endParaRPr lang="en-US"/>
                </a:p>
              </p:txBody>
            </p:sp>
            <p:sp>
              <p:nvSpPr>
                <p:cNvPr id="42198" name="Rectangle 417"/>
                <p:cNvSpPr>
                  <a:spLocks noChangeArrowheads="1"/>
                </p:cNvSpPr>
                <p:nvPr/>
              </p:nvSpPr>
              <p:spPr bwMode="auto">
                <a:xfrm>
                  <a:off x="5169" y="1590"/>
                  <a:ext cx="64" cy="16"/>
                </a:xfrm>
                <a:prstGeom prst="rect">
                  <a:avLst/>
                </a:prstGeom>
                <a:solidFill>
                  <a:srgbClr val="A3B8D1"/>
                </a:solidFill>
                <a:ln w="9525">
                  <a:noFill/>
                  <a:miter lim="800000"/>
                  <a:headEnd/>
                  <a:tailEnd/>
                </a:ln>
              </p:spPr>
              <p:txBody>
                <a:bodyPr/>
                <a:lstStyle/>
                <a:p>
                  <a:endParaRPr lang="en-US"/>
                </a:p>
              </p:txBody>
            </p:sp>
            <p:sp>
              <p:nvSpPr>
                <p:cNvPr id="42199" name="Freeform 418"/>
                <p:cNvSpPr>
                  <a:spLocks/>
                </p:cNvSpPr>
                <p:nvPr/>
              </p:nvSpPr>
              <p:spPr bwMode="auto">
                <a:xfrm>
                  <a:off x="5281" y="1562"/>
                  <a:ext cx="36" cy="44"/>
                </a:xfrm>
                <a:custGeom>
                  <a:avLst/>
                  <a:gdLst>
                    <a:gd name="T0" fmla="*/ 0 w 72"/>
                    <a:gd name="T1" fmla="*/ 28 h 88"/>
                    <a:gd name="T2" fmla="*/ 0 w 72"/>
                    <a:gd name="T3" fmla="*/ 44 h 88"/>
                    <a:gd name="T4" fmla="*/ 28 w 72"/>
                    <a:gd name="T5" fmla="*/ 44 h 88"/>
                    <a:gd name="T6" fmla="*/ 36 w 72"/>
                    <a:gd name="T7" fmla="*/ 44 h 88"/>
                    <a:gd name="T8" fmla="*/ 36 w 72"/>
                    <a:gd name="T9" fmla="*/ 36 h 88"/>
                    <a:gd name="T10" fmla="*/ 36 w 72"/>
                    <a:gd name="T11" fmla="*/ 0 h 88"/>
                    <a:gd name="T12" fmla="*/ 20 w 72"/>
                    <a:gd name="T13" fmla="*/ 0 h 88"/>
                    <a:gd name="T14" fmla="*/ 20 w 72"/>
                    <a:gd name="T15" fmla="*/ 36 h 88"/>
                    <a:gd name="T16" fmla="*/ 28 w 72"/>
                    <a:gd name="T17" fmla="*/ 36 h 88"/>
                    <a:gd name="T18" fmla="*/ 28 w 72"/>
                    <a:gd name="T19" fmla="*/ 28 h 88"/>
                    <a:gd name="T20" fmla="*/ 0 w 72"/>
                    <a:gd name="T21" fmla="*/ 28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88"/>
                    <a:gd name="T35" fmla="*/ 72 w 72"/>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88">
                      <a:moveTo>
                        <a:pt x="0" y="56"/>
                      </a:moveTo>
                      <a:lnTo>
                        <a:pt x="0" y="88"/>
                      </a:lnTo>
                      <a:lnTo>
                        <a:pt x="56" y="88"/>
                      </a:lnTo>
                      <a:lnTo>
                        <a:pt x="72" y="88"/>
                      </a:lnTo>
                      <a:lnTo>
                        <a:pt x="72" y="72"/>
                      </a:lnTo>
                      <a:lnTo>
                        <a:pt x="72" y="0"/>
                      </a:lnTo>
                      <a:lnTo>
                        <a:pt x="40" y="0"/>
                      </a:lnTo>
                      <a:lnTo>
                        <a:pt x="40" y="72"/>
                      </a:lnTo>
                      <a:lnTo>
                        <a:pt x="56" y="72"/>
                      </a:lnTo>
                      <a:lnTo>
                        <a:pt x="56" y="56"/>
                      </a:lnTo>
                      <a:lnTo>
                        <a:pt x="0" y="56"/>
                      </a:lnTo>
                      <a:close/>
                    </a:path>
                  </a:pathLst>
                </a:custGeom>
                <a:solidFill>
                  <a:srgbClr val="A3B8D1"/>
                </a:solidFill>
                <a:ln w="9525">
                  <a:noFill/>
                  <a:round/>
                  <a:headEnd/>
                  <a:tailEnd/>
                </a:ln>
              </p:spPr>
              <p:txBody>
                <a:bodyPr/>
                <a:lstStyle/>
                <a:p>
                  <a:endParaRPr lang="en-US"/>
                </a:p>
              </p:txBody>
            </p:sp>
            <p:sp>
              <p:nvSpPr>
                <p:cNvPr id="42200" name="Rectangle 419"/>
                <p:cNvSpPr>
                  <a:spLocks noChangeArrowheads="1"/>
                </p:cNvSpPr>
                <p:nvPr/>
              </p:nvSpPr>
              <p:spPr bwMode="auto">
                <a:xfrm>
                  <a:off x="5301" y="1450"/>
                  <a:ext cx="16" cy="64"/>
                </a:xfrm>
                <a:prstGeom prst="rect">
                  <a:avLst/>
                </a:prstGeom>
                <a:solidFill>
                  <a:srgbClr val="A3B8D1"/>
                </a:solidFill>
                <a:ln w="9525">
                  <a:noFill/>
                  <a:miter lim="800000"/>
                  <a:headEnd/>
                  <a:tailEnd/>
                </a:ln>
              </p:spPr>
              <p:txBody>
                <a:bodyPr/>
                <a:lstStyle/>
                <a:p>
                  <a:endParaRPr lang="en-US"/>
                </a:p>
              </p:txBody>
            </p:sp>
            <p:sp>
              <p:nvSpPr>
                <p:cNvPr id="42201" name="Rectangle 420"/>
                <p:cNvSpPr>
                  <a:spLocks noChangeArrowheads="1"/>
                </p:cNvSpPr>
                <p:nvPr/>
              </p:nvSpPr>
              <p:spPr bwMode="auto">
                <a:xfrm>
                  <a:off x="5301" y="1338"/>
                  <a:ext cx="16" cy="64"/>
                </a:xfrm>
                <a:prstGeom prst="rect">
                  <a:avLst/>
                </a:prstGeom>
                <a:solidFill>
                  <a:srgbClr val="A3B8D1"/>
                </a:solidFill>
                <a:ln w="9525">
                  <a:noFill/>
                  <a:miter lim="800000"/>
                  <a:headEnd/>
                  <a:tailEnd/>
                </a:ln>
              </p:spPr>
              <p:txBody>
                <a:bodyPr/>
                <a:lstStyle/>
                <a:p>
                  <a:endParaRPr lang="en-US"/>
                </a:p>
              </p:txBody>
            </p:sp>
            <p:sp>
              <p:nvSpPr>
                <p:cNvPr id="42202" name="Rectangle 421"/>
                <p:cNvSpPr>
                  <a:spLocks noChangeArrowheads="1"/>
                </p:cNvSpPr>
                <p:nvPr/>
              </p:nvSpPr>
              <p:spPr bwMode="auto">
                <a:xfrm>
                  <a:off x="5301" y="1226"/>
                  <a:ext cx="16" cy="64"/>
                </a:xfrm>
                <a:prstGeom prst="rect">
                  <a:avLst/>
                </a:prstGeom>
                <a:solidFill>
                  <a:srgbClr val="A3B8D1"/>
                </a:solidFill>
                <a:ln w="9525">
                  <a:noFill/>
                  <a:miter lim="800000"/>
                  <a:headEnd/>
                  <a:tailEnd/>
                </a:ln>
              </p:spPr>
              <p:txBody>
                <a:bodyPr/>
                <a:lstStyle/>
                <a:p>
                  <a:endParaRPr lang="en-US"/>
                </a:p>
              </p:txBody>
            </p:sp>
            <p:sp>
              <p:nvSpPr>
                <p:cNvPr id="42203" name="Rectangle 422"/>
                <p:cNvSpPr>
                  <a:spLocks noChangeArrowheads="1"/>
                </p:cNvSpPr>
                <p:nvPr/>
              </p:nvSpPr>
              <p:spPr bwMode="auto">
                <a:xfrm>
                  <a:off x="5301" y="1114"/>
                  <a:ext cx="16" cy="64"/>
                </a:xfrm>
                <a:prstGeom prst="rect">
                  <a:avLst/>
                </a:prstGeom>
                <a:solidFill>
                  <a:srgbClr val="A3B8D1"/>
                </a:solidFill>
                <a:ln w="9525">
                  <a:noFill/>
                  <a:miter lim="800000"/>
                  <a:headEnd/>
                  <a:tailEnd/>
                </a:ln>
              </p:spPr>
              <p:txBody>
                <a:bodyPr/>
                <a:lstStyle/>
                <a:p>
                  <a:endParaRPr lang="en-US"/>
                </a:p>
              </p:txBody>
            </p:sp>
            <p:sp>
              <p:nvSpPr>
                <p:cNvPr id="42204" name="Rectangle 423"/>
                <p:cNvSpPr>
                  <a:spLocks noChangeArrowheads="1"/>
                </p:cNvSpPr>
                <p:nvPr/>
              </p:nvSpPr>
              <p:spPr bwMode="auto">
                <a:xfrm>
                  <a:off x="5210" y="1092"/>
                  <a:ext cx="64" cy="16"/>
                </a:xfrm>
                <a:prstGeom prst="rect">
                  <a:avLst/>
                </a:prstGeom>
                <a:solidFill>
                  <a:srgbClr val="A3B8D1"/>
                </a:solidFill>
                <a:ln w="9525">
                  <a:noFill/>
                  <a:miter lim="800000"/>
                  <a:headEnd/>
                  <a:tailEnd/>
                </a:ln>
              </p:spPr>
              <p:txBody>
                <a:bodyPr/>
                <a:lstStyle/>
                <a:p>
                  <a:endParaRPr lang="en-US"/>
                </a:p>
              </p:txBody>
            </p:sp>
            <p:sp>
              <p:nvSpPr>
                <p:cNvPr id="42205" name="Rectangle 424"/>
                <p:cNvSpPr>
                  <a:spLocks noChangeArrowheads="1"/>
                </p:cNvSpPr>
                <p:nvPr/>
              </p:nvSpPr>
              <p:spPr bwMode="auto">
                <a:xfrm>
                  <a:off x="5098" y="1092"/>
                  <a:ext cx="64" cy="16"/>
                </a:xfrm>
                <a:prstGeom prst="rect">
                  <a:avLst/>
                </a:prstGeom>
                <a:solidFill>
                  <a:srgbClr val="A3B8D1"/>
                </a:solidFill>
                <a:ln w="9525">
                  <a:noFill/>
                  <a:miter lim="800000"/>
                  <a:headEnd/>
                  <a:tailEnd/>
                </a:ln>
              </p:spPr>
              <p:txBody>
                <a:bodyPr/>
                <a:lstStyle/>
                <a:p>
                  <a:endParaRPr lang="en-US"/>
                </a:p>
              </p:txBody>
            </p:sp>
            <p:sp>
              <p:nvSpPr>
                <p:cNvPr id="42206" name="Rectangle 425"/>
                <p:cNvSpPr>
                  <a:spLocks noChangeArrowheads="1"/>
                </p:cNvSpPr>
                <p:nvPr/>
              </p:nvSpPr>
              <p:spPr bwMode="auto">
                <a:xfrm>
                  <a:off x="4986" y="1092"/>
                  <a:ext cx="64" cy="16"/>
                </a:xfrm>
                <a:prstGeom prst="rect">
                  <a:avLst/>
                </a:prstGeom>
                <a:solidFill>
                  <a:srgbClr val="A3B8D1"/>
                </a:solidFill>
                <a:ln w="9525">
                  <a:noFill/>
                  <a:miter lim="800000"/>
                  <a:headEnd/>
                  <a:tailEnd/>
                </a:ln>
              </p:spPr>
              <p:txBody>
                <a:bodyPr/>
                <a:lstStyle/>
                <a:p>
                  <a:endParaRPr lang="en-US"/>
                </a:p>
              </p:txBody>
            </p:sp>
            <p:sp>
              <p:nvSpPr>
                <p:cNvPr id="42207" name="Rectangle 426"/>
                <p:cNvSpPr>
                  <a:spLocks noChangeArrowheads="1"/>
                </p:cNvSpPr>
                <p:nvPr/>
              </p:nvSpPr>
              <p:spPr bwMode="auto">
                <a:xfrm>
                  <a:off x="4874" y="1092"/>
                  <a:ext cx="64" cy="16"/>
                </a:xfrm>
                <a:prstGeom prst="rect">
                  <a:avLst/>
                </a:prstGeom>
                <a:solidFill>
                  <a:srgbClr val="A3B8D1"/>
                </a:solidFill>
                <a:ln w="9525">
                  <a:noFill/>
                  <a:miter lim="800000"/>
                  <a:headEnd/>
                  <a:tailEnd/>
                </a:ln>
              </p:spPr>
              <p:txBody>
                <a:bodyPr/>
                <a:lstStyle/>
                <a:p>
                  <a:endParaRPr lang="en-US"/>
                </a:p>
              </p:txBody>
            </p:sp>
            <p:sp>
              <p:nvSpPr>
                <p:cNvPr id="42208" name="Rectangle 427"/>
                <p:cNvSpPr>
                  <a:spLocks noChangeArrowheads="1"/>
                </p:cNvSpPr>
                <p:nvPr/>
              </p:nvSpPr>
              <p:spPr bwMode="auto">
                <a:xfrm>
                  <a:off x="4762" y="1092"/>
                  <a:ext cx="64" cy="16"/>
                </a:xfrm>
                <a:prstGeom prst="rect">
                  <a:avLst/>
                </a:prstGeom>
                <a:solidFill>
                  <a:srgbClr val="A3B8D1"/>
                </a:solidFill>
                <a:ln w="9525">
                  <a:noFill/>
                  <a:miter lim="800000"/>
                  <a:headEnd/>
                  <a:tailEnd/>
                </a:ln>
              </p:spPr>
              <p:txBody>
                <a:bodyPr/>
                <a:lstStyle/>
                <a:p>
                  <a:endParaRPr lang="en-US"/>
                </a:p>
              </p:txBody>
            </p:sp>
            <p:sp>
              <p:nvSpPr>
                <p:cNvPr id="42209" name="Rectangle 428"/>
                <p:cNvSpPr>
                  <a:spLocks noChangeArrowheads="1"/>
                </p:cNvSpPr>
                <p:nvPr/>
              </p:nvSpPr>
              <p:spPr bwMode="auto">
                <a:xfrm>
                  <a:off x="4650" y="1092"/>
                  <a:ext cx="64" cy="16"/>
                </a:xfrm>
                <a:prstGeom prst="rect">
                  <a:avLst/>
                </a:prstGeom>
                <a:solidFill>
                  <a:srgbClr val="A3B8D1"/>
                </a:solidFill>
                <a:ln w="9525">
                  <a:noFill/>
                  <a:miter lim="800000"/>
                  <a:headEnd/>
                  <a:tailEnd/>
                </a:ln>
              </p:spPr>
              <p:txBody>
                <a:bodyPr/>
                <a:lstStyle/>
                <a:p>
                  <a:endParaRPr lang="en-US"/>
                </a:p>
              </p:txBody>
            </p:sp>
            <p:sp>
              <p:nvSpPr>
                <p:cNvPr id="42210" name="Rectangle 429"/>
                <p:cNvSpPr>
                  <a:spLocks noChangeArrowheads="1"/>
                </p:cNvSpPr>
                <p:nvPr/>
              </p:nvSpPr>
              <p:spPr bwMode="auto">
                <a:xfrm>
                  <a:off x="4538" y="1092"/>
                  <a:ext cx="64" cy="16"/>
                </a:xfrm>
                <a:prstGeom prst="rect">
                  <a:avLst/>
                </a:prstGeom>
                <a:solidFill>
                  <a:srgbClr val="A3B8D1"/>
                </a:solidFill>
                <a:ln w="9525">
                  <a:noFill/>
                  <a:miter lim="800000"/>
                  <a:headEnd/>
                  <a:tailEnd/>
                </a:ln>
              </p:spPr>
              <p:txBody>
                <a:bodyPr/>
                <a:lstStyle/>
                <a:p>
                  <a:endParaRPr lang="en-US"/>
                </a:p>
              </p:txBody>
            </p:sp>
            <p:sp>
              <p:nvSpPr>
                <p:cNvPr id="42211" name="Rectangle 430"/>
                <p:cNvSpPr>
                  <a:spLocks noChangeArrowheads="1"/>
                </p:cNvSpPr>
                <p:nvPr/>
              </p:nvSpPr>
              <p:spPr bwMode="auto">
                <a:xfrm>
                  <a:off x="4426" y="1092"/>
                  <a:ext cx="64" cy="16"/>
                </a:xfrm>
                <a:prstGeom prst="rect">
                  <a:avLst/>
                </a:prstGeom>
                <a:solidFill>
                  <a:srgbClr val="A3B8D1"/>
                </a:solidFill>
                <a:ln w="9525">
                  <a:noFill/>
                  <a:miter lim="800000"/>
                  <a:headEnd/>
                  <a:tailEnd/>
                </a:ln>
              </p:spPr>
              <p:txBody>
                <a:bodyPr/>
                <a:lstStyle/>
                <a:p>
                  <a:endParaRPr lang="en-US"/>
                </a:p>
              </p:txBody>
            </p:sp>
            <p:sp>
              <p:nvSpPr>
                <p:cNvPr id="42212" name="Rectangle 431"/>
                <p:cNvSpPr>
                  <a:spLocks noChangeArrowheads="1"/>
                </p:cNvSpPr>
                <p:nvPr/>
              </p:nvSpPr>
              <p:spPr bwMode="auto">
                <a:xfrm>
                  <a:off x="4314" y="1092"/>
                  <a:ext cx="64" cy="16"/>
                </a:xfrm>
                <a:prstGeom prst="rect">
                  <a:avLst/>
                </a:prstGeom>
                <a:solidFill>
                  <a:srgbClr val="A3B8D1"/>
                </a:solidFill>
                <a:ln w="9525">
                  <a:noFill/>
                  <a:miter lim="800000"/>
                  <a:headEnd/>
                  <a:tailEnd/>
                </a:ln>
              </p:spPr>
              <p:txBody>
                <a:bodyPr/>
                <a:lstStyle/>
                <a:p>
                  <a:endParaRPr lang="en-US"/>
                </a:p>
              </p:txBody>
            </p:sp>
            <p:sp>
              <p:nvSpPr>
                <p:cNvPr id="42213" name="Rectangle 432"/>
                <p:cNvSpPr>
                  <a:spLocks noChangeArrowheads="1"/>
                </p:cNvSpPr>
                <p:nvPr/>
              </p:nvSpPr>
              <p:spPr bwMode="auto">
                <a:xfrm>
                  <a:off x="4201" y="1092"/>
                  <a:ext cx="65" cy="16"/>
                </a:xfrm>
                <a:prstGeom prst="rect">
                  <a:avLst/>
                </a:prstGeom>
                <a:solidFill>
                  <a:srgbClr val="A3B8D1"/>
                </a:solidFill>
                <a:ln w="9525">
                  <a:noFill/>
                  <a:miter lim="800000"/>
                  <a:headEnd/>
                  <a:tailEnd/>
                </a:ln>
              </p:spPr>
              <p:txBody>
                <a:bodyPr/>
                <a:lstStyle/>
                <a:p>
                  <a:endParaRPr lang="en-US"/>
                </a:p>
              </p:txBody>
            </p:sp>
          </p:grpSp>
          <p:sp>
            <p:nvSpPr>
              <p:cNvPr id="42178" name="Rectangle 434"/>
              <p:cNvSpPr>
                <a:spLocks noChangeArrowheads="1"/>
              </p:cNvSpPr>
              <p:nvPr/>
            </p:nvSpPr>
            <p:spPr bwMode="auto">
              <a:xfrm>
                <a:off x="4262" y="1598"/>
                <a:ext cx="892" cy="264"/>
              </a:xfrm>
              <a:prstGeom prst="rect">
                <a:avLst/>
              </a:prstGeom>
              <a:noFill/>
              <a:ln w="9525">
                <a:noFill/>
                <a:miter lim="800000"/>
                <a:headEnd/>
                <a:tailEnd/>
              </a:ln>
            </p:spPr>
            <p:txBody>
              <a:bodyPr/>
              <a:lstStyle/>
              <a:p>
                <a:endParaRPr lang="en-US"/>
              </a:p>
            </p:txBody>
          </p:sp>
          <p:sp>
            <p:nvSpPr>
              <p:cNvPr id="42179" name="Rectangle 435"/>
              <p:cNvSpPr>
                <a:spLocks noChangeArrowheads="1"/>
              </p:cNvSpPr>
              <p:nvPr/>
            </p:nvSpPr>
            <p:spPr bwMode="auto">
              <a:xfrm>
                <a:off x="4313" y="1625"/>
                <a:ext cx="777" cy="106"/>
              </a:xfrm>
              <a:prstGeom prst="rect">
                <a:avLst/>
              </a:prstGeom>
              <a:noFill/>
              <a:ln w="9525">
                <a:noFill/>
                <a:miter lim="800000"/>
                <a:headEnd/>
                <a:tailEnd/>
              </a:ln>
            </p:spPr>
            <p:txBody>
              <a:bodyPr wrap="none" lIns="0" tIns="0" rIns="0" bIns="0">
                <a:spAutoFit/>
              </a:bodyPr>
              <a:lstStyle/>
              <a:p>
                <a:r>
                  <a:rPr lang="en-US" sz="1100" b="1">
                    <a:solidFill>
                      <a:srgbClr val="C00000"/>
                    </a:solidFill>
                  </a:rPr>
                  <a:t>Add an spirometer</a:t>
                </a:r>
                <a:endParaRPr lang="en-US"/>
              </a:p>
            </p:txBody>
          </p:sp>
          <p:sp>
            <p:nvSpPr>
              <p:cNvPr id="42180" name="Rectangle 436"/>
              <p:cNvSpPr>
                <a:spLocks noChangeArrowheads="1"/>
              </p:cNvSpPr>
              <p:nvPr/>
            </p:nvSpPr>
            <p:spPr bwMode="auto">
              <a:xfrm>
                <a:off x="4357" y="1732"/>
                <a:ext cx="490" cy="133"/>
              </a:xfrm>
              <a:prstGeom prst="rect">
                <a:avLst/>
              </a:prstGeom>
              <a:noFill/>
              <a:ln w="9525">
                <a:noFill/>
                <a:miter lim="800000"/>
                <a:headEnd/>
                <a:tailEnd/>
              </a:ln>
            </p:spPr>
            <p:txBody>
              <a:bodyPr wrap="none" lIns="0" tIns="0" rIns="0" bIns="0">
                <a:spAutoFit/>
              </a:bodyPr>
              <a:lstStyle/>
              <a:p>
                <a:r>
                  <a:rPr lang="en-US" sz="1100" b="1">
                    <a:solidFill>
                      <a:srgbClr val="C00000"/>
                    </a:solidFill>
                  </a:rPr>
                  <a:t>with the 2</a:t>
                </a:r>
                <a:endParaRPr lang="en-US"/>
              </a:p>
            </p:txBody>
          </p:sp>
          <p:sp>
            <p:nvSpPr>
              <p:cNvPr id="42181" name="Rectangle 437"/>
              <p:cNvSpPr>
                <a:spLocks noChangeArrowheads="1"/>
              </p:cNvSpPr>
              <p:nvPr/>
            </p:nvSpPr>
            <p:spPr bwMode="auto">
              <a:xfrm>
                <a:off x="4769" y="1735"/>
                <a:ext cx="68" cy="67"/>
              </a:xfrm>
              <a:prstGeom prst="rect">
                <a:avLst/>
              </a:prstGeom>
              <a:noFill/>
              <a:ln w="9525">
                <a:noFill/>
                <a:miter lim="800000"/>
                <a:headEnd/>
                <a:tailEnd/>
              </a:ln>
            </p:spPr>
            <p:txBody>
              <a:bodyPr wrap="none" lIns="0" tIns="0" rIns="0" bIns="0">
                <a:spAutoFit/>
              </a:bodyPr>
              <a:lstStyle/>
              <a:p>
                <a:r>
                  <a:rPr lang="en-US" sz="700" b="1">
                    <a:solidFill>
                      <a:srgbClr val="C00000"/>
                    </a:solidFill>
                  </a:rPr>
                  <a:t>nd</a:t>
                </a:r>
                <a:endParaRPr lang="en-US"/>
              </a:p>
            </p:txBody>
          </p:sp>
          <p:sp>
            <p:nvSpPr>
              <p:cNvPr id="42182" name="Rectangle 438"/>
              <p:cNvSpPr>
                <a:spLocks noChangeArrowheads="1"/>
              </p:cNvSpPr>
              <p:nvPr/>
            </p:nvSpPr>
            <p:spPr bwMode="auto">
              <a:xfrm>
                <a:off x="4865" y="1732"/>
                <a:ext cx="250" cy="133"/>
              </a:xfrm>
              <a:prstGeom prst="rect">
                <a:avLst/>
              </a:prstGeom>
              <a:noFill/>
              <a:ln w="9525">
                <a:noFill/>
                <a:miter lim="800000"/>
                <a:headEnd/>
                <a:tailEnd/>
              </a:ln>
            </p:spPr>
            <p:txBody>
              <a:bodyPr wrap="none" lIns="0" tIns="0" rIns="0" bIns="0">
                <a:spAutoFit/>
              </a:bodyPr>
              <a:lstStyle/>
              <a:p>
                <a:r>
                  <a:rPr lang="en-US" sz="1100" b="1">
                    <a:solidFill>
                      <a:srgbClr val="C00000"/>
                    </a:solidFill>
                  </a:rPr>
                  <a:t>ADC</a:t>
                </a:r>
                <a:endParaRPr lang="en-US"/>
              </a:p>
            </p:txBody>
          </p:sp>
        </p:grpSp>
        <p:sp>
          <p:nvSpPr>
            <p:cNvPr id="42126" name="Oval 4"/>
            <p:cNvSpPr>
              <a:spLocks noChangeArrowheads="1"/>
            </p:cNvSpPr>
            <p:nvPr/>
          </p:nvSpPr>
          <p:spPr bwMode="auto">
            <a:xfrm>
              <a:off x="1331" y="944"/>
              <a:ext cx="1951" cy="842"/>
            </a:xfrm>
            <a:prstGeom prst="ellipse">
              <a:avLst/>
            </a:prstGeom>
            <a:noFill/>
            <a:ln w="57150">
              <a:solidFill>
                <a:srgbClr val="FF0000"/>
              </a:solidFill>
              <a:round/>
              <a:headEnd/>
              <a:tailEnd/>
            </a:ln>
          </p:spPr>
          <p:txBody>
            <a:bodyPr wrap="none" anchor="ctr"/>
            <a:lstStyle/>
            <a:p>
              <a:endParaRPr lang="en-US"/>
            </a:p>
          </p:txBody>
        </p:sp>
        <p:sp>
          <p:nvSpPr>
            <p:cNvPr id="42127" name="Line 5"/>
            <p:cNvSpPr>
              <a:spLocks noChangeShapeType="1"/>
            </p:cNvSpPr>
            <p:nvPr/>
          </p:nvSpPr>
          <p:spPr bwMode="auto">
            <a:xfrm>
              <a:off x="963" y="997"/>
              <a:ext cx="429" cy="163"/>
            </a:xfrm>
            <a:prstGeom prst="line">
              <a:avLst/>
            </a:prstGeom>
            <a:noFill/>
            <a:ln w="9525">
              <a:solidFill>
                <a:srgbClr val="FF0000"/>
              </a:solidFill>
              <a:round/>
              <a:headEnd/>
              <a:tailEnd type="triangle" w="med" len="med"/>
            </a:ln>
          </p:spPr>
          <p:txBody>
            <a:bodyPr/>
            <a:lstStyle/>
            <a:p>
              <a:endParaRPr lang="en-US"/>
            </a:p>
          </p:txBody>
        </p:sp>
        <p:sp>
          <p:nvSpPr>
            <p:cNvPr id="42128" name="Line 6"/>
            <p:cNvSpPr>
              <a:spLocks noChangeShapeType="1"/>
            </p:cNvSpPr>
            <p:nvPr/>
          </p:nvSpPr>
          <p:spPr bwMode="auto">
            <a:xfrm>
              <a:off x="956" y="1015"/>
              <a:ext cx="627" cy="954"/>
            </a:xfrm>
            <a:prstGeom prst="line">
              <a:avLst/>
            </a:prstGeom>
            <a:noFill/>
            <a:ln w="9525">
              <a:solidFill>
                <a:srgbClr val="FF0000"/>
              </a:solidFill>
              <a:round/>
              <a:headEnd/>
              <a:tailEnd type="triangle" w="med" len="med"/>
            </a:ln>
          </p:spPr>
          <p:txBody>
            <a:bodyPr/>
            <a:lstStyle/>
            <a:p>
              <a:endParaRPr lang="en-US"/>
            </a:p>
          </p:txBody>
        </p:sp>
        <p:sp>
          <p:nvSpPr>
            <p:cNvPr id="1029127" name="Text Box 7"/>
            <p:cNvSpPr txBox="1">
              <a:spLocks noChangeArrowheads="1"/>
            </p:cNvSpPr>
            <p:nvPr/>
          </p:nvSpPr>
          <p:spPr bwMode="auto">
            <a:xfrm>
              <a:off x="397" y="765"/>
              <a:ext cx="843" cy="40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800">
                  <a:solidFill>
                    <a:srgbClr val="FF0000"/>
                  </a:solidFill>
                </a:rPr>
                <a:t>Embedded</a:t>
              </a:r>
              <a:br>
                <a:rPr lang="en-US" sz="1800">
                  <a:solidFill>
                    <a:srgbClr val="FF0000"/>
                  </a:solidFill>
                </a:rPr>
              </a:br>
              <a:r>
                <a:rPr lang="en-US" sz="1800">
                  <a:solidFill>
                    <a:srgbClr val="FF0000"/>
                  </a:solidFill>
                </a:rPr>
                <a:t>Analog</a:t>
              </a:r>
            </a:p>
          </p:txBody>
        </p:sp>
      </p:gr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33363" y="3397250"/>
            <a:ext cx="8910637" cy="519113"/>
          </a:xfrm>
        </p:spPr>
        <p:txBody>
          <a:bodyPr anchor="t">
            <a:spAutoFit/>
          </a:bodyPr>
          <a:lstStyle/>
          <a:p>
            <a:r>
              <a:rPr lang="en-US" sz="2800" b="1" smtClean="0">
                <a:solidFill>
                  <a:schemeClr val="tx1"/>
                </a:solidFill>
              </a:rPr>
              <a:t>Review of Embedded Analog Solutions</a:t>
            </a:r>
          </a:p>
        </p:txBody>
      </p:sp>
      <p:pic>
        <p:nvPicPr>
          <p:cNvPr id="43011" name="Picture 4" descr="C:\Documents and Settings\a32330\Desktop\FS_COLOR_LOGOSM_JPG.jpg"/>
          <p:cNvPicPr>
            <a:picLocks noChangeAspect="1" noChangeArrowheads="1"/>
          </p:cNvPicPr>
          <p:nvPr/>
        </p:nvPicPr>
        <p:blipFill>
          <a:blip r:embed="rId3" cstate="print"/>
          <a:srcRect/>
          <a:stretch>
            <a:fillRect/>
          </a:stretch>
        </p:blipFill>
        <p:spPr bwMode="auto">
          <a:xfrm>
            <a:off x="3052763" y="1830388"/>
            <a:ext cx="3175000" cy="1016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rot="5400000">
            <a:off x="2552700" y="-481012"/>
            <a:ext cx="4394200" cy="8788400"/>
          </a:xfrm>
          <a:prstGeom prst="rect">
            <a:avLst/>
          </a:prstGeom>
          <a:gradFill rotWithShape="1">
            <a:gsLst>
              <a:gs pos="0">
                <a:schemeClr val="bg1"/>
              </a:gs>
              <a:gs pos="97917">
                <a:schemeClr val="bg1"/>
              </a:gs>
              <a:gs pos="47000">
                <a:srgbClr val="D5DDD8"/>
              </a:gs>
            </a:gsLst>
            <a:lin ang="0" scaled="1"/>
          </a:gradFill>
          <a:ln>
            <a:noFill/>
          </a:ln>
        </p:spPr>
        <p:txBody>
          <a:bodyPr wrap="none" anchor="ctr"/>
          <a:lstStyle/>
          <a:p>
            <a:pPr>
              <a:defRPr/>
            </a:pPr>
            <a:endParaRPr lang="en-US">
              <a:solidFill>
                <a:srgbClr val="000000"/>
              </a:solidFill>
            </a:endParaRPr>
          </a:p>
        </p:txBody>
      </p:sp>
      <p:sp>
        <p:nvSpPr>
          <p:cNvPr id="9" name="Rectangle 8"/>
          <p:cNvSpPr/>
          <p:nvPr/>
        </p:nvSpPr>
        <p:spPr>
          <a:xfrm>
            <a:off x="839788" y="1728788"/>
            <a:ext cx="2286000" cy="1768475"/>
          </a:xfrm>
          <a:prstGeom prst="rect">
            <a:avLst/>
          </a:prstGeom>
          <a:solidFill>
            <a:srgbClr val="B418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en-US" sz="1600" b="1">
                <a:solidFill>
                  <a:srgbClr val="FFFFFF"/>
                </a:solidFill>
              </a:rPr>
              <a:t>Integrated</a:t>
            </a:r>
            <a:br>
              <a:rPr lang="en-US" sz="1600" b="1">
                <a:solidFill>
                  <a:srgbClr val="FFFFFF"/>
                </a:solidFill>
              </a:rPr>
            </a:br>
            <a:r>
              <a:rPr lang="en-US" sz="1600" b="1">
                <a:solidFill>
                  <a:srgbClr val="FFFFFF"/>
                </a:solidFill>
              </a:rPr>
              <a:t>Measurements</a:t>
            </a:r>
          </a:p>
          <a:p>
            <a:pPr algn="ctr">
              <a:lnSpc>
                <a:spcPts val="1500"/>
              </a:lnSpc>
              <a:defRPr/>
            </a:pPr>
            <a:endParaRPr lang="en-US" sz="1600" b="1">
              <a:solidFill>
                <a:srgbClr val="FFFFFF"/>
              </a:solidFill>
            </a:endParaRPr>
          </a:p>
          <a:p>
            <a:pPr algn="ctr">
              <a:lnSpc>
                <a:spcPts val="1500"/>
              </a:lnSpc>
              <a:defRPr/>
            </a:pPr>
            <a:r>
              <a:rPr lang="en-US" sz="1400">
                <a:solidFill>
                  <a:srgbClr val="FFFFFF"/>
                </a:solidFill>
                <a:latin typeface="Arial Narrow" pitchFamily="34" charset="0"/>
              </a:rPr>
              <a:t>Integrated measurement engine, </a:t>
            </a:r>
          </a:p>
          <a:p>
            <a:pPr algn="ctr">
              <a:lnSpc>
                <a:spcPts val="1500"/>
              </a:lnSpc>
              <a:defRPr/>
            </a:pPr>
            <a:r>
              <a:rPr lang="en-US" sz="1400">
                <a:solidFill>
                  <a:srgbClr val="FFFFFF"/>
                </a:solidFill>
                <a:latin typeface="Arial Narrow" pitchFamily="34" charset="0"/>
              </a:rPr>
              <a:t>allowing reliable processing of analog signals</a:t>
            </a:r>
          </a:p>
        </p:txBody>
      </p:sp>
      <p:pic>
        <p:nvPicPr>
          <p:cNvPr id="10" name="Picture 48" descr="IND-P20363_Kinetis_SG_v8_LR.jpg"/>
          <p:cNvPicPr>
            <a:picLocks noChangeAspect="1"/>
          </p:cNvPicPr>
          <p:nvPr/>
        </p:nvPicPr>
        <p:blipFill rotWithShape="1">
          <a:blip r:embed="rId3" cstate="print">
            <a:extLst>
              <a:ext uri="{28A0092B-C50C-407E-A947-70E740481C1C}"/>
            </a:extLst>
          </a:blip>
          <a:srcRect l="6829" t="20950" r="18407" b="19745"/>
          <a:stretch/>
        </p:blipFill>
        <p:spPr bwMode="auto">
          <a:xfrm>
            <a:off x="2977312" y="4501762"/>
            <a:ext cx="3213152" cy="1600839"/>
          </a:xfrm>
          <a:prstGeom prst="roundRect">
            <a:avLst>
              <a:gd name="adj" fmla="val 8594"/>
            </a:avLst>
          </a:prstGeom>
          <a:solidFill>
            <a:srgbClr val="FFFFFF">
              <a:shade val="85000"/>
            </a:srgbClr>
          </a:solidFill>
          <a:ln>
            <a:noFill/>
          </a:ln>
          <a:effectLst/>
          <a:extLst>
            <a:ext uri="{91240B29-F687-4F45-9708-019B960494DF}"/>
          </a:extLst>
        </p:spPr>
      </p:pic>
      <p:sp>
        <p:nvSpPr>
          <p:cNvPr id="12" name="Rectangle 11"/>
          <p:cNvSpPr/>
          <p:nvPr/>
        </p:nvSpPr>
        <p:spPr>
          <a:xfrm>
            <a:off x="839788" y="3586163"/>
            <a:ext cx="2286000" cy="1720850"/>
          </a:xfrm>
          <a:prstGeom prst="rect">
            <a:avLst/>
          </a:prstGeom>
          <a:solidFill>
            <a:srgbClr val="B418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en-US" sz="1600" b="1">
                <a:solidFill>
                  <a:srgbClr val="FFFFFF"/>
                </a:solidFill>
              </a:rPr>
              <a:t>Connectivity</a:t>
            </a:r>
          </a:p>
          <a:p>
            <a:pPr algn="ctr">
              <a:lnSpc>
                <a:spcPts val="1500"/>
              </a:lnSpc>
              <a:defRPr/>
            </a:pPr>
            <a:r>
              <a:rPr lang="en-US" sz="1600" b="1">
                <a:solidFill>
                  <a:srgbClr val="FFFFFF"/>
                </a:solidFill>
              </a:rPr>
              <a:t>Options</a:t>
            </a:r>
          </a:p>
          <a:p>
            <a:pPr algn="ctr">
              <a:lnSpc>
                <a:spcPts val="1500"/>
              </a:lnSpc>
              <a:defRPr/>
            </a:pPr>
            <a:endParaRPr lang="en-US" sz="1600" b="1">
              <a:solidFill>
                <a:srgbClr val="FFFFFF"/>
              </a:solidFill>
            </a:endParaRPr>
          </a:p>
          <a:p>
            <a:pPr algn="ctr">
              <a:lnSpc>
                <a:spcPts val="1500"/>
              </a:lnSpc>
              <a:defRPr/>
            </a:pPr>
            <a:r>
              <a:rPr lang="en-US" sz="1400">
                <a:solidFill>
                  <a:srgbClr val="FFFFFF"/>
                </a:solidFill>
                <a:latin typeface="Arial Narrow" pitchFamily="34" charset="0"/>
              </a:rPr>
              <a:t>Monitor, </a:t>
            </a:r>
            <a:br>
              <a:rPr lang="en-US" sz="1400">
                <a:solidFill>
                  <a:srgbClr val="FFFFFF"/>
                </a:solidFill>
                <a:latin typeface="Arial Narrow" pitchFamily="34" charset="0"/>
              </a:rPr>
            </a:br>
            <a:r>
              <a:rPr lang="en-US" sz="1400">
                <a:solidFill>
                  <a:srgbClr val="FFFFFF"/>
                </a:solidFill>
                <a:latin typeface="Arial Narrow" pitchFamily="34" charset="0"/>
              </a:rPr>
              <a:t>evaluate and control </a:t>
            </a:r>
            <a:br>
              <a:rPr lang="en-US" sz="1400">
                <a:solidFill>
                  <a:srgbClr val="FFFFFF"/>
                </a:solidFill>
                <a:latin typeface="Arial Narrow" pitchFamily="34" charset="0"/>
              </a:rPr>
            </a:br>
            <a:r>
              <a:rPr lang="en-US" sz="1400">
                <a:solidFill>
                  <a:srgbClr val="FFFFFF"/>
                </a:solidFill>
                <a:latin typeface="Arial Narrow" pitchFamily="34" charset="0"/>
              </a:rPr>
              <a:t>system variables</a:t>
            </a:r>
          </a:p>
        </p:txBody>
      </p:sp>
      <p:sp>
        <p:nvSpPr>
          <p:cNvPr id="13" name="Rectangle 12"/>
          <p:cNvSpPr/>
          <p:nvPr/>
        </p:nvSpPr>
        <p:spPr>
          <a:xfrm>
            <a:off x="6021388" y="3586163"/>
            <a:ext cx="2286000" cy="1768475"/>
          </a:xfrm>
          <a:prstGeom prst="rect">
            <a:avLst/>
          </a:prstGeom>
          <a:solidFill>
            <a:srgbClr val="B418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en-US" sz="1600" b="1" dirty="0">
                <a:solidFill>
                  <a:srgbClr val="FFFFFF"/>
                </a:solidFill>
              </a:rPr>
              <a:t>Design Ease</a:t>
            </a:r>
          </a:p>
          <a:p>
            <a:pPr algn="ctr">
              <a:lnSpc>
                <a:spcPts val="1500"/>
              </a:lnSpc>
              <a:defRPr/>
            </a:pPr>
            <a:endParaRPr lang="en-US" sz="1600" b="1" dirty="0">
              <a:solidFill>
                <a:srgbClr val="FFFFFF"/>
              </a:solidFill>
            </a:endParaRPr>
          </a:p>
          <a:p>
            <a:pPr algn="ctr">
              <a:lnSpc>
                <a:spcPts val="1500"/>
              </a:lnSpc>
              <a:defRPr/>
            </a:pPr>
            <a:r>
              <a:rPr lang="en-US" sz="1400" dirty="0">
                <a:solidFill>
                  <a:srgbClr val="FFFFFF"/>
                </a:solidFill>
                <a:latin typeface="Arial Narrow" pitchFamily="34" charset="0"/>
              </a:rPr>
              <a:t>MQX</a:t>
            </a:r>
          </a:p>
          <a:p>
            <a:pPr algn="ctr">
              <a:lnSpc>
                <a:spcPts val="1500"/>
              </a:lnSpc>
              <a:defRPr/>
            </a:pPr>
            <a:r>
              <a:rPr lang="en-US" sz="1400" dirty="0">
                <a:solidFill>
                  <a:srgbClr val="FFFFFF"/>
                </a:solidFill>
                <a:latin typeface="Arial Narrow" pitchFamily="34" charset="0"/>
              </a:rPr>
              <a:t>Tower</a:t>
            </a:r>
          </a:p>
          <a:p>
            <a:pPr algn="ctr">
              <a:lnSpc>
                <a:spcPts val="1500"/>
              </a:lnSpc>
              <a:defRPr/>
            </a:pPr>
            <a:r>
              <a:rPr lang="en-US" sz="1400" dirty="0">
                <a:latin typeface="Arial Narrow" pitchFamily="34" charset="0"/>
              </a:rPr>
              <a:t>TWRLTC (Playground)</a:t>
            </a:r>
            <a:endParaRPr lang="en-US" sz="1400" dirty="0">
              <a:solidFill>
                <a:srgbClr val="FFFFFF"/>
              </a:solidFill>
              <a:latin typeface="Arial Narrow" pitchFamily="34" charset="0"/>
            </a:endParaRPr>
          </a:p>
          <a:p>
            <a:pPr algn="ctr">
              <a:lnSpc>
                <a:spcPts val="1500"/>
              </a:lnSpc>
              <a:defRPr/>
            </a:pPr>
            <a:r>
              <a:rPr lang="en-US" sz="1400" dirty="0" err="1">
                <a:solidFill>
                  <a:srgbClr val="FFFFFF"/>
                </a:solidFill>
                <a:latin typeface="Arial Narrow" pitchFamily="34" charset="0"/>
              </a:rPr>
              <a:t>Codewarrior</a:t>
            </a:r>
            <a:endParaRPr lang="en-US" sz="1400" dirty="0">
              <a:solidFill>
                <a:srgbClr val="FFFFFF"/>
              </a:solidFill>
              <a:latin typeface="Arial Narrow" pitchFamily="34" charset="0"/>
            </a:endParaRPr>
          </a:p>
          <a:p>
            <a:pPr algn="ctr">
              <a:lnSpc>
                <a:spcPts val="1500"/>
              </a:lnSpc>
              <a:defRPr/>
            </a:pPr>
            <a:endParaRPr lang="en-US" sz="1400" dirty="0">
              <a:solidFill>
                <a:srgbClr val="FFFFFF"/>
              </a:solidFill>
              <a:latin typeface="Arial Narrow" pitchFamily="34" charset="0"/>
            </a:endParaRPr>
          </a:p>
          <a:p>
            <a:pPr algn="ctr">
              <a:lnSpc>
                <a:spcPts val="1500"/>
              </a:lnSpc>
              <a:defRPr/>
            </a:pPr>
            <a:r>
              <a:rPr lang="en-US" sz="1400" dirty="0">
                <a:solidFill>
                  <a:srgbClr val="FFFFFF"/>
                </a:solidFill>
                <a:latin typeface="Arial Narrow" pitchFamily="34" charset="0"/>
              </a:rPr>
              <a:t>To shorten design cycles</a:t>
            </a:r>
          </a:p>
        </p:txBody>
      </p:sp>
      <p:sp>
        <p:nvSpPr>
          <p:cNvPr id="14" name="Rectangle 13"/>
          <p:cNvSpPr/>
          <p:nvPr/>
        </p:nvSpPr>
        <p:spPr>
          <a:xfrm>
            <a:off x="6021388" y="1728788"/>
            <a:ext cx="2286000" cy="1768475"/>
          </a:xfrm>
          <a:prstGeom prst="rect">
            <a:avLst/>
          </a:prstGeom>
          <a:solidFill>
            <a:srgbClr val="B418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en-US" sz="1600" b="1">
                <a:solidFill>
                  <a:srgbClr val="FFFFFF"/>
                </a:solidFill>
              </a:rPr>
              <a:t>Integration</a:t>
            </a:r>
          </a:p>
          <a:p>
            <a:pPr algn="ctr">
              <a:lnSpc>
                <a:spcPts val="1500"/>
              </a:lnSpc>
              <a:defRPr/>
            </a:pPr>
            <a:endParaRPr lang="en-US" sz="1600" b="1">
              <a:solidFill>
                <a:srgbClr val="FFFFFF"/>
              </a:solidFill>
              <a:latin typeface="Arial Narrow" pitchFamily="34" charset="0"/>
            </a:endParaRPr>
          </a:p>
          <a:p>
            <a:pPr algn="ctr">
              <a:lnSpc>
                <a:spcPts val="1500"/>
              </a:lnSpc>
              <a:defRPr/>
            </a:pPr>
            <a:r>
              <a:rPr lang="en-US" sz="1400">
                <a:solidFill>
                  <a:srgbClr val="FFFFFF"/>
                </a:solidFill>
                <a:latin typeface="Arial Narrow" pitchFamily="34" charset="0"/>
              </a:rPr>
              <a:t>LCD</a:t>
            </a:r>
          </a:p>
          <a:p>
            <a:pPr algn="ctr">
              <a:lnSpc>
                <a:spcPts val="1500"/>
              </a:lnSpc>
              <a:defRPr/>
            </a:pPr>
            <a:r>
              <a:rPr lang="en-US" sz="1400">
                <a:solidFill>
                  <a:srgbClr val="FFFFFF"/>
                </a:solidFill>
                <a:latin typeface="Arial Narrow" pitchFamily="34" charset="0"/>
              </a:rPr>
              <a:t>Ethernet, I2C, UART, I2S</a:t>
            </a:r>
          </a:p>
          <a:p>
            <a:pPr algn="ctr">
              <a:lnSpc>
                <a:spcPts val="1500"/>
              </a:lnSpc>
              <a:defRPr/>
            </a:pPr>
            <a:r>
              <a:rPr lang="en-US" sz="1400">
                <a:solidFill>
                  <a:srgbClr val="FFFFFF"/>
                </a:solidFill>
                <a:latin typeface="Arial Narrow" pitchFamily="34" charset="0"/>
              </a:rPr>
              <a:t>Flash/SRAM</a:t>
            </a:r>
          </a:p>
          <a:p>
            <a:pPr algn="ctr">
              <a:lnSpc>
                <a:spcPts val="1500"/>
              </a:lnSpc>
              <a:defRPr/>
            </a:pPr>
            <a:r>
              <a:rPr lang="en-US" sz="1400">
                <a:solidFill>
                  <a:srgbClr val="FFFFFF"/>
                </a:solidFill>
                <a:latin typeface="Arial Narrow" pitchFamily="34" charset="0"/>
              </a:rPr>
              <a:t>Touch Sensor</a:t>
            </a:r>
          </a:p>
          <a:p>
            <a:pPr algn="ctr">
              <a:lnSpc>
                <a:spcPts val="1500"/>
              </a:lnSpc>
              <a:defRPr/>
            </a:pPr>
            <a:r>
              <a:rPr lang="en-US" sz="1400">
                <a:solidFill>
                  <a:srgbClr val="FFFFFF"/>
                </a:solidFill>
                <a:latin typeface="Arial Narrow" pitchFamily="34" charset="0"/>
              </a:rPr>
              <a:t>GPIO</a:t>
            </a:r>
          </a:p>
          <a:p>
            <a:pPr algn="ctr">
              <a:lnSpc>
                <a:spcPts val="1500"/>
              </a:lnSpc>
              <a:defRPr/>
            </a:pPr>
            <a:endParaRPr lang="en-US" sz="1400">
              <a:solidFill>
                <a:srgbClr val="FFFFFF"/>
              </a:solidFill>
              <a:latin typeface="Arial Narrow" pitchFamily="34" charset="0"/>
            </a:endParaRPr>
          </a:p>
        </p:txBody>
      </p:sp>
      <p:sp>
        <p:nvSpPr>
          <p:cNvPr id="15" name="Rectangle 14"/>
          <p:cNvSpPr/>
          <p:nvPr/>
        </p:nvSpPr>
        <p:spPr>
          <a:xfrm>
            <a:off x="3011760" y="2030323"/>
            <a:ext cx="3105150" cy="2883354"/>
          </a:xfrm>
          <a:prstGeom prst="rect">
            <a:avLst/>
          </a:prstGeom>
          <a:gradFill>
            <a:gsLst>
              <a:gs pos="0">
                <a:srgbClr val="63759D"/>
              </a:gs>
              <a:gs pos="40000">
                <a:schemeClr val="tx2">
                  <a:tint val="44500"/>
                  <a:satMod val="160000"/>
                </a:schemeClr>
              </a:gs>
              <a:gs pos="100000">
                <a:srgbClr val="C3CAD7"/>
              </a:gs>
            </a:gsLst>
            <a:lin ang="0" scaled="1"/>
          </a:gradFill>
          <a:ln>
            <a:solidFill>
              <a:srgbClr val="82A3B5"/>
            </a:solidFill>
          </a:ln>
          <a:effectLst>
            <a:outerShdw blurRad="50800" dist="38100" dir="5400000" algn="t" rotWithShape="0">
              <a:prstClr val="black">
                <a:alpha val="40000"/>
              </a:prstClr>
            </a:outerShdw>
          </a:effectLst>
          <a:scene3d>
            <a:camera prst="perspectiveRelaxedModerately">
              <a:rot lat="20390637" lon="0" rev="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sp>
        <p:nvSpPr>
          <p:cNvPr id="16" name="Right Arrow 15"/>
          <p:cNvSpPr/>
          <p:nvPr/>
        </p:nvSpPr>
        <p:spPr>
          <a:xfrm rot="18959579">
            <a:off x="5473136" y="2245488"/>
            <a:ext cx="567054" cy="496172"/>
          </a:xfrm>
          <a:prstGeom prst="rightArrow">
            <a:avLst>
              <a:gd name="adj1" fmla="val 53571"/>
              <a:gd name="adj2" fmla="val 6875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solidFill>
              <a:schemeClr val="accent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sp>
        <p:nvSpPr>
          <p:cNvPr id="17" name="Right Arrow 16"/>
          <p:cNvSpPr/>
          <p:nvPr/>
        </p:nvSpPr>
        <p:spPr>
          <a:xfrm rot="2640421" flipH="1">
            <a:off x="3082361" y="2245487"/>
            <a:ext cx="567054" cy="496172"/>
          </a:xfrm>
          <a:prstGeom prst="rightArrow">
            <a:avLst>
              <a:gd name="adj1" fmla="val 53571"/>
              <a:gd name="adj2" fmla="val 68750"/>
            </a:avLst>
          </a:prstGeom>
          <a:gradFill flip="none" rotWithShape="1">
            <a:gsLst>
              <a:gs pos="0">
                <a:srgbClr val="5A8298">
                  <a:shade val="30000"/>
                  <a:satMod val="115000"/>
                </a:srgbClr>
              </a:gs>
              <a:gs pos="50000">
                <a:srgbClr val="5A8298">
                  <a:shade val="67500"/>
                  <a:satMod val="115000"/>
                </a:srgbClr>
              </a:gs>
              <a:gs pos="100000">
                <a:srgbClr val="5A8298">
                  <a:shade val="100000"/>
                  <a:satMod val="115000"/>
                </a:srgbClr>
              </a:gs>
            </a:gsLst>
            <a:path path="circle">
              <a:fillToRect l="100000" t="100000"/>
            </a:path>
            <a:tileRect r="-100000" b="-100000"/>
          </a:gradFill>
          <a:ln>
            <a:solidFill>
              <a:srgbClr val="336699"/>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sp>
        <p:nvSpPr>
          <p:cNvPr id="18" name="Right Arrow 17"/>
          <p:cNvSpPr/>
          <p:nvPr/>
        </p:nvSpPr>
        <p:spPr>
          <a:xfrm rot="2640421" flipV="1">
            <a:off x="5473137" y="4274314"/>
            <a:ext cx="567054" cy="496172"/>
          </a:xfrm>
          <a:prstGeom prst="rightArrow">
            <a:avLst>
              <a:gd name="adj1" fmla="val 53571"/>
              <a:gd name="adj2" fmla="val 6875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solidFill>
              <a:schemeClr val="accent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sp>
        <p:nvSpPr>
          <p:cNvPr id="19" name="Right Arrow 18"/>
          <p:cNvSpPr/>
          <p:nvPr/>
        </p:nvSpPr>
        <p:spPr>
          <a:xfrm rot="18959579" flipH="1" flipV="1">
            <a:off x="3082362" y="4274313"/>
            <a:ext cx="567054" cy="496172"/>
          </a:xfrm>
          <a:prstGeom prst="rightArrow">
            <a:avLst>
              <a:gd name="adj1" fmla="val 53571"/>
              <a:gd name="adj2" fmla="val 6875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solidFill>
              <a:schemeClr val="accent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sp>
        <p:nvSpPr>
          <p:cNvPr id="20" name="Rectangle 19"/>
          <p:cNvSpPr/>
          <p:nvPr/>
        </p:nvSpPr>
        <p:spPr>
          <a:xfrm>
            <a:off x="3126060" y="2498086"/>
            <a:ext cx="2927350" cy="1354217"/>
          </a:xfrm>
          <a:prstGeom prst="rect">
            <a:avLst/>
          </a:prstGeom>
          <a:effectLst>
            <a:glow rad="127000">
              <a:schemeClr val="accent1">
                <a:alpha val="68000"/>
              </a:schemeClr>
            </a:glow>
          </a:effectLst>
        </p:spPr>
        <p:txBody>
          <a:bodyPr>
            <a:spAutoFit/>
          </a:bodyPr>
          <a:lstStyle/>
          <a:p>
            <a:pPr algn="ctr">
              <a:defRPr/>
            </a:pPr>
            <a:r>
              <a:rPr lang="en-US" b="1" err="1">
                <a:solidFill>
                  <a:schemeClr val="accent1">
                    <a:lumMod val="75000"/>
                  </a:schemeClr>
                </a:solidFill>
                <a:effectLst>
                  <a:glow rad="63500">
                    <a:prstClr val="white">
                      <a:alpha val="59000"/>
                    </a:prstClr>
                  </a:glow>
                </a:effectLst>
                <a:latin typeface="Arial"/>
              </a:rPr>
              <a:t>Kinetis</a:t>
            </a:r>
            <a:r>
              <a:rPr lang="en-US" b="1">
                <a:solidFill>
                  <a:schemeClr val="accent1">
                    <a:lumMod val="75000"/>
                  </a:schemeClr>
                </a:solidFill>
                <a:effectLst>
                  <a:glow rad="63500">
                    <a:prstClr val="white">
                      <a:alpha val="59000"/>
                    </a:prstClr>
                  </a:glow>
                </a:effectLst>
                <a:latin typeface="Arial"/>
              </a:rPr>
              <a:t> K50 Microcontrollers</a:t>
            </a:r>
          </a:p>
          <a:p>
            <a:pPr algn="ctr">
              <a:defRPr/>
            </a:pPr>
            <a:r>
              <a:rPr lang="en-US" sz="1700" b="1">
                <a:solidFill>
                  <a:srgbClr val="1F497D"/>
                </a:solidFill>
                <a:effectLst>
                  <a:glow rad="63500">
                    <a:prstClr val="white">
                      <a:alpha val="59000"/>
                    </a:prstClr>
                  </a:glow>
                </a:effectLst>
                <a:latin typeface="Arial"/>
              </a:rPr>
              <a:t>based on the ARM </a:t>
            </a:r>
            <a:br>
              <a:rPr lang="en-US" sz="1700" b="1">
                <a:solidFill>
                  <a:srgbClr val="1F497D"/>
                </a:solidFill>
                <a:effectLst>
                  <a:glow rad="63500">
                    <a:prstClr val="white">
                      <a:alpha val="59000"/>
                    </a:prstClr>
                  </a:glow>
                </a:effectLst>
                <a:latin typeface="Arial"/>
              </a:rPr>
            </a:br>
            <a:r>
              <a:rPr lang="en-US" sz="1700" b="1">
                <a:solidFill>
                  <a:srgbClr val="1F497D"/>
                </a:solidFill>
                <a:effectLst>
                  <a:glow rad="63500">
                    <a:prstClr val="white">
                      <a:alpha val="59000"/>
                    </a:prstClr>
                  </a:glow>
                </a:effectLst>
                <a:latin typeface="Arial"/>
              </a:rPr>
              <a:t>Cortex-M4 core</a:t>
            </a:r>
          </a:p>
        </p:txBody>
      </p:sp>
      <p:sp>
        <p:nvSpPr>
          <p:cNvPr id="44054" name="Rectangle 22"/>
          <p:cNvSpPr>
            <a:spLocks noChangeArrowheads="1"/>
          </p:cNvSpPr>
          <p:nvPr/>
        </p:nvSpPr>
        <p:spPr bwMode="auto">
          <a:xfrm>
            <a:off x="0" y="990600"/>
            <a:ext cx="9144000" cy="396875"/>
          </a:xfrm>
          <a:prstGeom prst="rect">
            <a:avLst/>
          </a:prstGeom>
          <a:noFill/>
          <a:ln w="9525">
            <a:noFill/>
            <a:miter lim="800000"/>
            <a:headEnd/>
            <a:tailEnd/>
          </a:ln>
        </p:spPr>
        <p:txBody>
          <a:bodyPr>
            <a:spAutoFit/>
          </a:bodyPr>
          <a:lstStyle/>
          <a:p>
            <a:pPr algn="ctr"/>
            <a:r>
              <a:rPr lang="en-US" sz="2000">
                <a:solidFill>
                  <a:srgbClr val="00608B"/>
                </a:solidFill>
              </a:rPr>
              <a:t>The Integration Benchmark for Measurement and Monitoring </a:t>
            </a:r>
          </a:p>
        </p:txBody>
      </p:sp>
      <p:pic>
        <p:nvPicPr>
          <p:cNvPr id="22" name="Picture 199" descr="ARM.jpg"/>
          <p:cNvPicPr>
            <a:picLocks noChangeAspect="1"/>
          </p:cNvPicPr>
          <p:nvPr/>
        </p:nvPicPr>
        <p:blipFill>
          <a:blip r:embed="rId4" cstate="print">
            <a:clrChange>
              <a:clrFrom>
                <a:srgbClr val="FFFFFF"/>
              </a:clrFrom>
              <a:clrTo>
                <a:srgbClr val="FFFFFF">
                  <a:alpha val="0"/>
                </a:srgbClr>
              </a:clrTo>
            </a:clrChange>
            <a:extLst>
              <a:ext uri="{28A0092B-C50C-407E-A947-70E740481C1C}"/>
            </a:extLst>
          </a:blip>
          <a:srcRect/>
          <a:stretch>
            <a:fillRect/>
          </a:stretch>
        </p:blipFill>
        <p:spPr bwMode="auto">
          <a:xfrm>
            <a:off x="3938587" y="3970770"/>
            <a:ext cx="1190625" cy="352425"/>
          </a:xfrm>
          <a:prstGeom prst="rect">
            <a:avLst/>
          </a:prstGeom>
          <a:noFill/>
          <a:ln>
            <a:noFill/>
          </a:ln>
          <a:effectLst>
            <a:reflection blurRad="6350" stA="50000" endA="300" endPos="38500" dist="50800" dir="5400000" sy="-100000" algn="bl" rotWithShape="0"/>
          </a:effectLst>
          <a:extLst>
            <a:ext uri="{909E8E84-426E-40DD-AFC4-6F175D3DCCD1}"/>
            <a:ext uri="{91240B29-F687-4F45-9708-019B960494DF}"/>
          </a:extLst>
        </p:spPr>
      </p:pic>
      <p:grpSp>
        <p:nvGrpSpPr>
          <p:cNvPr id="44056" name="Group 22"/>
          <p:cNvGrpSpPr>
            <a:grpSpLocks/>
          </p:cNvGrpSpPr>
          <p:nvPr/>
        </p:nvGrpSpPr>
        <p:grpSpPr bwMode="auto">
          <a:xfrm>
            <a:off x="709613" y="1371600"/>
            <a:ext cx="798512" cy="1196975"/>
            <a:chOff x="204359" y="569287"/>
            <a:chExt cx="798513" cy="1196975"/>
          </a:xfrm>
        </p:grpSpPr>
        <p:pic>
          <p:nvPicPr>
            <p:cNvPr id="44058" name="Picture 23"/>
            <p:cNvPicPr>
              <a:picLocks noChangeAspect="1" noChangeArrowheads="1"/>
            </p:cNvPicPr>
            <p:nvPr/>
          </p:nvPicPr>
          <p:blipFill>
            <a:blip r:embed="rId5" cstate="print"/>
            <a:srcRect b="25372"/>
            <a:stretch>
              <a:fillRect/>
            </a:stretch>
          </p:blipFill>
          <p:spPr bwMode="auto">
            <a:xfrm>
              <a:off x="204359" y="569287"/>
              <a:ext cx="798513" cy="1196975"/>
            </a:xfrm>
            <a:prstGeom prst="rect">
              <a:avLst/>
            </a:prstGeom>
            <a:noFill/>
            <a:ln w="9525">
              <a:noFill/>
              <a:miter lim="800000"/>
              <a:headEnd/>
              <a:tailEnd/>
            </a:ln>
          </p:spPr>
        </p:pic>
        <p:sp>
          <p:nvSpPr>
            <p:cNvPr id="44059" name="Text Box 23"/>
            <p:cNvSpPr txBox="1">
              <a:spLocks noChangeArrowheads="1"/>
            </p:cNvSpPr>
            <p:nvPr/>
          </p:nvSpPr>
          <p:spPr bwMode="auto">
            <a:xfrm>
              <a:off x="301196" y="801062"/>
              <a:ext cx="604839" cy="307975"/>
            </a:xfrm>
            <a:prstGeom prst="rect">
              <a:avLst/>
            </a:prstGeom>
            <a:noFill/>
            <a:ln w="9525">
              <a:noFill/>
              <a:miter lim="800000"/>
              <a:headEnd/>
              <a:tailEnd/>
            </a:ln>
          </p:spPr>
          <p:txBody>
            <a:bodyPr wrap="none">
              <a:spAutoFit/>
            </a:bodyPr>
            <a:lstStyle/>
            <a:p>
              <a:pPr algn="ctr"/>
              <a:r>
                <a:rPr lang="en-US" sz="1400" b="1">
                  <a:solidFill>
                    <a:schemeClr val="bg1"/>
                  </a:solidFill>
                </a:rPr>
                <a:t>NEW</a:t>
              </a:r>
            </a:p>
          </p:txBody>
        </p:sp>
      </p:grpSp>
      <p:sp>
        <p:nvSpPr>
          <p:cNvPr id="44057" name="Rectangle 28"/>
          <p:cNvSpPr>
            <a:spLocks noGrp="1" noChangeArrowheads="1"/>
          </p:cNvSpPr>
          <p:nvPr>
            <p:ph type="title" idx="4294967295"/>
          </p:nvPr>
        </p:nvSpPr>
        <p:spPr>
          <a:xfrm>
            <a:off x="293688" y="190500"/>
            <a:ext cx="7772400" cy="762000"/>
          </a:xfrm>
        </p:spPr>
        <p:txBody>
          <a:bodyPr/>
          <a:lstStyle/>
          <a:p>
            <a:pPr algn="l"/>
            <a:r>
              <a:rPr lang="en-US" sz="3600" smtClean="0"/>
              <a:t>Kinetis K50 Microcontrollers</a:t>
            </a: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4294967295"/>
          </p:nvPr>
        </p:nvSpPr>
        <p:spPr>
          <a:xfrm>
            <a:off x="261938" y="193675"/>
            <a:ext cx="6643687" cy="666750"/>
          </a:xfrm>
        </p:spPr>
        <p:txBody>
          <a:bodyPr/>
          <a:lstStyle/>
          <a:p>
            <a:pPr>
              <a:buFontTx/>
              <a:buNone/>
            </a:pPr>
            <a:r>
              <a:rPr lang="en-US" smtClean="0"/>
              <a:t>What Is Embedded Analog?</a:t>
            </a:r>
          </a:p>
          <a:p>
            <a:pPr>
              <a:buFontTx/>
              <a:buNone/>
            </a:pPr>
            <a:endParaRPr lang="en-US" sz="2000" smtClean="0"/>
          </a:p>
          <a:p>
            <a:pPr>
              <a:buFontTx/>
              <a:buNone/>
            </a:pPr>
            <a:endParaRPr lang="en-US" sz="2000" smtClean="0"/>
          </a:p>
          <a:p>
            <a:pPr>
              <a:buFontTx/>
              <a:buNone/>
            </a:pPr>
            <a:endParaRPr lang="en-US" sz="1800" smtClean="0"/>
          </a:p>
          <a:p>
            <a:pPr>
              <a:buFontTx/>
              <a:buNone/>
            </a:pPr>
            <a:endParaRPr lang="en-US" sz="1800" smtClean="0"/>
          </a:p>
          <a:p>
            <a:pPr>
              <a:buFontTx/>
              <a:buNone/>
            </a:pPr>
            <a:endParaRPr lang="en-US" sz="1800" smtClean="0"/>
          </a:p>
          <a:p>
            <a:pPr>
              <a:buFontTx/>
              <a:buNone/>
            </a:pPr>
            <a:endParaRPr lang="en-US" smtClean="0"/>
          </a:p>
          <a:p>
            <a:endParaRPr lang="en-US" smtClean="0"/>
          </a:p>
        </p:txBody>
      </p:sp>
      <p:sp>
        <p:nvSpPr>
          <p:cNvPr id="45059" name="TextBox 3"/>
          <p:cNvSpPr txBox="1">
            <a:spLocks noChangeArrowheads="1"/>
          </p:cNvSpPr>
          <p:nvPr/>
        </p:nvSpPr>
        <p:spPr bwMode="auto">
          <a:xfrm>
            <a:off x="273050" y="1104900"/>
            <a:ext cx="4079875" cy="3508375"/>
          </a:xfrm>
          <a:prstGeom prst="rect">
            <a:avLst/>
          </a:prstGeom>
          <a:noFill/>
          <a:ln w="9525">
            <a:noFill/>
            <a:miter lim="800000"/>
            <a:headEnd/>
            <a:tailEnd/>
          </a:ln>
        </p:spPr>
        <p:txBody>
          <a:bodyPr>
            <a:spAutoFit/>
          </a:bodyPr>
          <a:lstStyle/>
          <a:p>
            <a:r>
              <a:rPr lang="en-US" sz="2000" b="1"/>
              <a:t>Includes The Following Analog</a:t>
            </a:r>
          </a:p>
          <a:p>
            <a:pPr>
              <a:buFont typeface="Arial" pitchFamily="34" charset="0"/>
              <a:buChar char="•"/>
            </a:pPr>
            <a:endParaRPr lang="en-US" sz="1800"/>
          </a:p>
          <a:p>
            <a:pPr>
              <a:buFont typeface="Arial" pitchFamily="34" charset="0"/>
              <a:buChar char="•"/>
            </a:pPr>
            <a:r>
              <a:rPr lang="en-US" sz="1800"/>
              <a:t> ADCs</a:t>
            </a:r>
          </a:p>
          <a:p>
            <a:pPr>
              <a:buFont typeface="Arial" pitchFamily="34" charset="0"/>
              <a:buChar char="•"/>
            </a:pPr>
            <a:r>
              <a:rPr lang="en-US" sz="1800"/>
              <a:t> DACs</a:t>
            </a:r>
          </a:p>
          <a:p>
            <a:pPr>
              <a:buFont typeface="Arial" pitchFamily="34" charset="0"/>
              <a:buChar char="•"/>
            </a:pPr>
            <a:r>
              <a:rPr lang="en-US" sz="1800"/>
              <a:t> Op-Amps</a:t>
            </a:r>
          </a:p>
          <a:p>
            <a:pPr>
              <a:buFont typeface="Arial" pitchFamily="34" charset="0"/>
              <a:buChar char="•"/>
            </a:pPr>
            <a:r>
              <a:rPr lang="en-US" sz="1800"/>
              <a:t> Transimpedance Amps</a:t>
            </a:r>
          </a:p>
          <a:p>
            <a:pPr>
              <a:buFont typeface="Arial" pitchFamily="34" charset="0"/>
              <a:buChar char="•"/>
            </a:pPr>
            <a:r>
              <a:rPr lang="en-US" sz="1800"/>
              <a:t> Programmable Gain Amps (ADC)</a:t>
            </a:r>
          </a:p>
          <a:p>
            <a:pPr>
              <a:buFont typeface="Arial" pitchFamily="34" charset="0"/>
              <a:buChar char="•"/>
            </a:pPr>
            <a:r>
              <a:rPr lang="en-US" sz="1800"/>
              <a:t> Comparators</a:t>
            </a:r>
          </a:p>
          <a:p>
            <a:pPr>
              <a:buFont typeface="Arial" pitchFamily="34" charset="0"/>
              <a:buChar char="•"/>
            </a:pPr>
            <a:r>
              <a:rPr lang="en-US" sz="1800"/>
              <a:t> VREFs</a:t>
            </a:r>
          </a:p>
          <a:p>
            <a:pPr>
              <a:buFont typeface="Arial" pitchFamily="34" charset="0"/>
              <a:buChar char="•"/>
            </a:pPr>
            <a:r>
              <a:rPr lang="en-US" sz="1800"/>
              <a:t> Muxes</a:t>
            </a:r>
          </a:p>
          <a:p>
            <a:endParaRPr lang="en-US" sz="1800"/>
          </a:p>
          <a:p>
            <a:endParaRPr lang="en-US"/>
          </a:p>
        </p:txBody>
      </p:sp>
      <p:sp>
        <p:nvSpPr>
          <p:cNvPr id="45060" name="TextBox 4"/>
          <p:cNvSpPr txBox="1">
            <a:spLocks noChangeArrowheads="1"/>
          </p:cNvSpPr>
          <p:nvPr/>
        </p:nvSpPr>
        <p:spPr bwMode="auto">
          <a:xfrm>
            <a:off x="4435475" y="1119188"/>
            <a:ext cx="4381500" cy="4062412"/>
          </a:xfrm>
          <a:prstGeom prst="rect">
            <a:avLst/>
          </a:prstGeom>
          <a:noFill/>
          <a:ln w="9525">
            <a:noFill/>
            <a:miter lim="800000"/>
            <a:headEnd/>
            <a:tailEnd/>
          </a:ln>
        </p:spPr>
        <p:txBody>
          <a:bodyPr>
            <a:spAutoFit/>
          </a:bodyPr>
          <a:lstStyle/>
          <a:p>
            <a:r>
              <a:rPr lang="en-US" sz="2000" b="1"/>
              <a:t>Analog - Plus Additional Features</a:t>
            </a:r>
          </a:p>
          <a:p>
            <a:endParaRPr lang="en-US" sz="2000" b="1"/>
          </a:p>
          <a:p>
            <a:pPr>
              <a:buFont typeface="Arial" pitchFamily="34" charset="0"/>
              <a:buChar char="•"/>
            </a:pPr>
            <a:r>
              <a:rPr lang="en-US" sz="1800"/>
              <a:t> Programmable Delay Blocks</a:t>
            </a:r>
          </a:p>
          <a:p>
            <a:pPr>
              <a:buFont typeface="Arial" pitchFamily="34" charset="0"/>
              <a:buChar char="•"/>
            </a:pPr>
            <a:r>
              <a:rPr lang="en-US" sz="2000"/>
              <a:t> </a:t>
            </a:r>
            <a:r>
              <a:rPr lang="en-US" sz="1800"/>
              <a:t>Timers</a:t>
            </a:r>
          </a:p>
          <a:p>
            <a:pPr>
              <a:buFont typeface="Arial" pitchFamily="34" charset="0"/>
              <a:buChar char="•"/>
            </a:pPr>
            <a:r>
              <a:rPr lang="en-US" sz="1800"/>
              <a:t> Configuration Flexibility</a:t>
            </a:r>
          </a:p>
          <a:p>
            <a:pPr>
              <a:buFont typeface="Arial" pitchFamily="34" charset="0"/>
              <a:buChar char="•"/>
            </a:pPr>
            <a:r>
              <a:rPr lang="en-US" sz="1800"/>
              <a:t> Programmable</a:t>
            </a:r>
          </a:p>
          <a:p>
            <a:pPr>
              <a:buFont typeface="Arial" pitchFamily="34" charset="0"/>
              <a:buChar char="•"/>
            </a:pPr>
            <a:r>
              <a:rPr lang="en-US" sz="1800"/>
              <a:t> Digital Filtering</a:t>
            </a:r>
          </a:p>
          <a:p>
            <a:pPr>
              <a:buFont typeface="Arial" pitchFamily="34" charset="0"/>
              <a:buChar char="•"/>
            </a:pPr>
            <a:r>
              <a:rPr lang="en-US" sz="1800"/>
              <a:t> Programmable Hysteresis</a:t>
            </a:r>
          </a:p>
          <a:p>
            <a:pPr>
              <a:buFont typeface="Arial" pitchFamily="34" charset="0"/>
              <a:buChar char="•"/>
            </a:pPr>
            <a:r>
              <a:rPr lang="en-US" sz="1800"/>
              <a:t> Averaging</a:t>
            </a:r>
          </a:p>
          <a:p>
            <a:pPr>
              <a:buFont typeface="Arial" pitchFamily="34" charset="0"/>
              <a:buChar char="•"/>
            </a:pPr>
            <a:r>
              <a:rPr lang="en-US" sz="1800"/>
              <a:t> Synchronized Sampling</a:t>
            </a:r>
          </a:p>
          <a:p>
            <a:pPr>
              <a:buFont typeface="Arial" pitchFamily="34" charset="0"/>
              <a:buChar char="•"/>
            </a:pPr>
            <a:r>
              <a:rPr lang="en-US" sz="1800"/>
              <a:t> Low Power Modes</a:t>
            </a:r>
          </a:p>
          <a:p>
            <a:pPr>
              <a:buFont typeface="Arial" pitchFamily="34" charset="0"/>
              <a:buChar char="•"/>
            </a:pPr>
            <a:r>
              <a:rPr lang="en-US" sz="1800"/>
              <a:t> Integrated Processor</a:t>
            </a:r>
          </a:p>
          <a:p>
            <a:pPr>
              <a:buFont typeface="Arial" pitchFamily="34" charset="0"/>
              <a:buChar char="•"/>
            </a:pPr>
            <a:r>
              <a:rPr lang="en-US" sz="1800"/>
              <a:t> Integrated Connectivity Engine</a:t>
            </a:r>
          </a:p>
          <a:p>
            <a:pPr>
              <a:buFont typeface="Arial" pitchFamily="34" charset="0"/>
              <a:buChar char="•"/>
            </a:pPr>
            <a:r>
              <a:rPr lang="en-US" sz="1800"/>
              <a:t> PWM (FlexTimer)</a:t>
            </a:r>
          </a:p>
        </p:txBody>
      </p:sp>
      <p:sp>
        <p:nvSpPr>
          <p:cNvPr id="45061" name="TextBox 7"/>
          <p:cNvSpPr txBox="1">
            <a:spLocks noChangeArrowheads="1"/>
          </p:cNvSpPr>
          <p:nvPr/>
        </p:nvSpPr>
        <p:spPr bwMode="auto">
          <a:xfrm>
            <a:off x="204788" y="5186363"/>
            <a:ext cx="8761412" cy="461962"/>
          </a:xfrm>
          <a:prstGeom prst="rect">
            <a:avLst/>
          </a:prstGeom>
          <a:noFill/>
          <a:ln w="9525">
            <a:noFill/>
            <a:miter lim="800000"/>
            <a:headEnd/>
            <a:tailEnd/>
          </a:ln>
        </p:spPr>
        <p:txBody>
          <a:bodyPr>
            <a:spAutoFit/>
          </a:bodyPr>
          <a:lstStyle/>
          <a:p>
            <a:r>
              <a:rPr lang="en-US" b="1"/>
              <a:t>Answer: Embedded Analog Is A System-On-A-Chip (SOC)</a:t>
            </a: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8"/>
          <p:cNvSpPr>
            <a:spLocks noChangeArrowheads="1"/>
          </p:cNvSpPr>
          <p:nvPr/>
        </p:nvSpPr>
        <p:spPr bwMode="auto">
          <a:xfrm>
            <a:off x="4537075" y="5340350"/>
            <a:ext cx="1138238" cy="274638"/>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83" name="Rectangle 58"/>
          <p:cNvSpPr>
            <a:spLocks noChangeArrowheads="1"/>
          </p:cNvSpPr>
          <p:nvPr/>
        </p:nvSpPr>
        <p:spPr bwMode="auto">
          <a:xfrm>
            <a:off x="4505325" y="5367338"/>
            <a:ext cx="1138238" cy="274637"/>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84" name="Rectangle 58"/>
          <p:cNvSpPr>
            <a:spLocks noChangeArrowheads="1"/>
          </p:cNvSpPr>
          <p:nvPr/>
        </p:nvSpPr>
        <p:spPr bwMode="auto">
          <a:xfrm>
            <a:off x="4476750" y="5395913"/>
            <a:ext cx="1138238" cy="273050"/>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85" name="Rectangle 58"/>
          <p:cNvSpPr>
            <a:spLocks noChangeArrowheads="1"/>
          </p:cNvSpPr>
          <p:nvPr/>
        </p:nvSpPr>
        <p:spPr bwMode="auto">
          <a:xfrm>
            <a:off x="4446588" y="5421313"/>
            <a:ext cx="1138237" cy="274637"/>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86" name="Rectangle 59"/>
          <p:cNvSpPr>
            <a:spLocks noChangeArrowheads="1"/>
          </p:cNvSpPr>
          <p:nvPr/>
        </p:nvSpPr>
        <p:spPr bwMode="auto">
          <a:xfrm>
            <a:off x="4413250" y="5454650"/>
            <a:ext cx="1136650" cy="276225"/>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87" name="Rectangle 58"/>
          <p:cNvSpPr>
            <a:spLocks noChangeArrowheads="1"/>
          </p:cNvSpPr>
          <p:nvPr/>
        </p:nvSpPr>
        <p:spPr bwMode="auto">
          <a:xfrm>
            <a:off x="4383088" y="5491163"/>
            <a:ext cx="1138237" cy="274637"/>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88" name="Title 27"/>
          <p:cNvSpPr>
            <a:spLocks noGrp="1"/>
          </p:cNvSpPr>
          <p:nvPr>
            <p:ph type="title" idx="4294967295"/>
          </p:nvPr>
        </p:nvSpPr>
        <p:spPr>
          <a:xfrm>
            <a:off x="381000" y="152400"/>
            <a:ext cx="7747000" cy="654050"/>
          </a:xfrm>
        </p:spPr>
        <p:txBody>
          <a:bodyPr/>
          <a:lstStyle/>
          <a:p>
            <a:pPr algn="l"/>
            <a:r>
              <a:rPr lang="en-US" sz="3400" smtClean="0"/>
              <a:t>Embedded Measurement Engine IP</a:t>
            </a:r>
          </a:p>
        </p:txBody>
      </p:sp>
      <p:sp>
        <p:nvSpPr>
          <p:cNvPr id="46089" name="Text Placeholder 28"/>
          <p:cNvSpPr txBox="1">
            <a:spLocks/>
          </p:cNvSpPr>
          <p:nvPr/>
        </p:nvSpPr>
        <p:spPr bwMode="auto">
          <a:xfrm>
            <a:off x="228600" y="1447800"/>
            <a:ext cx="3533775" cy="4572000"/>
          </a:xfrm>
          <a:prstGeom prst="rect">
            <a:avLst/>
          </a:prstGeom>
          <a:noFill/>
          <a:ln w="9525">
            <a:noFill/>
            <a:miter lim="800000"/>
            <a:headEnd/>
            <a:tailEnd/>
          </a:ln>
        </p:spPr>
        <p:txBody>
          <a:bodyPr/>
          <a:lstStyle/>
          <a:p>
            <a:pPr marL="342900" indent="-342900" eaLnBrk="0" hangingPunct="0">
              <a:spcBef>
                <a:spcPct val="20000"/>
              </a:spcBef>
              <a:buFontTx/>
              <a:buChar char="•"/>
            </a:pPr>
            <a:r>
              <a:rPr lang="en-US" sz="1600" b="1"/>
              <a:t>Data converters</a:t>
            </a:r>
          </a:p>
          <a:p>
            <a:pPr marL="742950" lvl="1" indent="-285750" eaLnBrk="0" hangingPunct="0">
              <a:spcBef>
                <a:spcPct val="20000"/>
              </a:spcBef>
              <a:buFontTx/>
              <a:buChar char="–"/>
            </a:pPr>
            <a:r>
              <a:rPr lang="en-US" sz="1400"/>
              <a:t>16b Analog-Digital SAR Converter</a:t>
            </a:r>
          </a:p>
          <a:p>
            <a:pPr marL="742950" lvl="1" indent="-285750" eaLnBrk="0" hangingPunct="0">
              <a:spcBef>
                <a:spcPct val="20000"/>
              </a:spcBef>
              <a:buFontTx/>
              <a:buChar char="–"/>
            </a:pPr>
            <a:r>
              <a:rPr lang="en-US" sz="1400"/>
              <a:t>12b Digital-Analog Converter</a:t>
            </a:r>
          </a:p>
          <a:p>
            <a:pPr marL="742950" lvl="1" indent="-285750" eaLnBrk="0" hangingPunct="0">
              <a:spcBef>
                <a:spcPct val="20000"/>
              </a:spcBef>
              <a:buFontTx/>
              <a:buChar char="–"/>
            </a:pPr>
            <a:r>
              <a:rPr lang="en-US" sz="1400"/>
              <a:t>Programmable Delay Block</a:t>
            </a:r>
            <a:endParaRPr lang="en-US" sz="1200"/>
          </a:p>
          <a:p>
            <a:pPr marL="342900" indent="-342900" eaLnBrk="0" hangingPunct="0">
              <a:spcBef>
                <a:spcPct val="20000"/>
              </a:spcBef>
              <a:buFontTx/>
              <a:buChar char="•"/>
            </a:pPr>
            <a:r>
              <a:rPr lang="en-US" sz="1600" b="1"/>
              <a:t>Dynamic and Static Biasing</a:t>
            </a:r>
          </a:p>
          <a:p>
            <a:pPr marL="742950" lvl="1" indent="-285750" eaLnBrk="0" hangingPunct="0">
              <a:spcBef>
                <a:spcPct val="20000"/>
              </a:spcBef>
              <a:buFontTx/>
              <a:buChar char="–"/>
            </a:pPr>
            <a:r>
              <a:rPr lang="en-US" sz="1400"/>
              <a:t>1.2 V Trimmable Voltage Reference</a:t>
            </a:r>
          </a:p>
          <a:p>
            <a:pPr marL="742950" lvl="1" indent="-285750" eaLnBrk="0" hangingPunct="0">
              <a:spcBef>
                <a:spcPct val="20000"/>
              </a:spcBef>
              <a:buFontTx/>
              <a:buChar char="–"/>
            </a:pPr>
            <a:r>
              <a:rPr lang="en-US" sz="1400"/>
              <a:t>Analog Comparator with Prog. Reference</a:t>
            </a:r>
          </a:p>
          <a:p>
            <a:pPr marL="742950" lvl="1" indent="-285750" eaLnBrk="0" hangingPunct="0">
              <a:spcBef>
                <a:spcPct val="20000"/>
              </a:spcBef>
              <a:buFontTx/>
              <a:buChar char="–"/>
            </a:pPr>
            <a:r>
              <a:rPr lang="en-US" sz="1400"/>
              <a:t>Low temperature drift output, Current drivers, trimmed output</a:t>
            </a:r>
          </a:p>
          <a:p>
            <a:pPr marL="342900" indent="-342900" eaLnBrk="0" hangingPunct="0">
              <a:spcBef>
                <a:spcPct val="20000"/>
              </a:spcBef>
              <a:buFontTx/>
              <a:buChar char="•"/>
            </a:pPr>
            <a:r>
              <a:rPr lang="en-US" sz="1600" b="1"/>
              <a:t>Signal Conditioning</a:t>
            </a:r>
          </a:p>
          <a:p>
            <a:pPr marL="742950" lvl="1" indent="-285750" eaLnBrk="0" hangingPunct="0">
              <a:spcBef>
                <a:spcPct val="20000"/>
              </a:spcBef>
              <a:buFontTx/>
              <a:buChar char="–"/>
            </a:pPr>
            <a:r>
              <a:rPr lang="en-US" sz="1400"/>
              <a:t>Trans-Impedance Amplifier</a:t>
            </a:r>
          </a:p>
          <a:p>
            <a:pPr marL="742950" lvl="1" indent="-285750" eaLnBrk="0" hangingPunct="0">
              <a:spcBef>
                <a:spcPct val="20000"/>
              </a:spcBef>
              <a:buFontTx/>
              <a:buChar char="–"/>
            </a:pPr>
            <a:r>
              <a:rPr lang="en-US" sz="1400"/>
              <a:t>General Purpose Operational Amplifier</a:t>
            </a:r>
          </a:p>
          <a:p>
            <a:pPr marL="742950" lvl="1" indent="-285750" eaLnBrk="0" hangingPunct="0">
              <a:spcBef>
                <a:spcPct val="20000"/>
              </a:spcBef>
              <a:buFontTx/>
              <a:buChar char="–"/>
            </a:pPr>
            <a:r>
              <a:rPr lang="en-US" sz="1400"/>
              <a:t>Low pass Filter</a:t>
            </a:r>
          </a:p>
          <a:p>
            <a:pPr marL="742950" lvl="1" indent="-285750" eaLnBrk="0" hangingPunct="0">
              <a:spcBef>
                <a:spcPct val="20000"/>
              </a:spcBef>
              <a:buFontTx/>
              <a:buChar char="–"/>
            </a:pPr>
            <a:r>
              <a:rPr lang="en-US" sz="1400"/>
              <a:t>Unity gain buffer</a:t>
            </a:r>
          </a:p>
        </p:txBody>
      </p:sp>
      <p:sp>
        <p:nvSpPr>
          <p:cNvPr id="46090" name="Rectangle 39"/>
          <p:cNvSpPr>
            <a:spLocks noChangeArrowheads="1"/>
          </p:cNvSpPr>
          <p:nvPr/>
        </p:nvSpPr>
        <p:spPr bwMode="auto">
          <a:xfrm>
            <a:off x="628650" y="744538"/>
            <a:ext cx="4502150" cy="1441450"/>
          </a:xfrm>
          <a:prstGeom prst="rect">
            <a:avLst/>
          </a:prstGeom>
          <a:noFill/>
          <a:ln w="9525">
            <a:noFill/>
            <a:miter lim="800000"/>
            <a:headEnd/>
            <a:tailEnd/>
          </a:ln>
        </p:spPr>
        <p:txBody>
          <a:bodyPr/>
          <a:lstStyle/>
          <a:p>
            <a:pPr marL="419100" indent="-419100" eaLnBrk="0" hangingPunct="0">
              <a:spcBef>
                <a:spcPct val="10000"/>
              </a:spcBef>
              <a:spcAft>
                <a:spcPct val="3000"/>
              </a:spcAft>
              <a:buClr>
                <a:schemeClr val="tx1"/>
              </a:buClr>
              <a:buSzPct val="80000"/>
            </a:pPr>
            <a:endParaRPr lang="en-US" sz="1600">
              <a:solidFill>
                <a:srgbClr val="000000"/>
              </a:solidFill>
            </a:endParaRPr>
          </a:p>
        </p:txBody>
      </p:sp>
      <p:sp>
        <p:nvSpPr>
          <p:cNvPr id="46091" name="Line 55"/>
          <p:cNvSpPr>
            <a:spLocks noChangeShapeType="1"/>
          </p:cNvSpPr>
          <p:nvPr/>
        </p:nvSpPr>
        <p:spPr bwMode="auto">
          <a:xfrm flipH="1">
            <a:off x="6396038" y="1509713"/>
            <a:ext cx="0" cy="47625"/>
          </a:xfrm>
          <a:prstGeom prst="line">
            <a:avLst/>
          </a:prstGeom>
          <a:noFill/>
          <a:ln w="38100">
            <a:solidFill>
              <a:srgbClr val="808080"/>
            </a:solidFill>
            <a:round/>
            <a:headEnd/>
            <a:tailEnd type="arrow" w="med" len="med"/>
          </a:ln>
        </p:spPr>
        <p:txBody>
          <a:bodyPr/>
          <a:lstStyle/>
          <a:p>
            <a:endParaRPr lang="en-US"/>
          </a:p>
        </p:txBody>
      </p:sp>
      <p:sp>
        <p:nvSpPr>
          <p:cNvPr id="46092" name="Rectangle 56"/>
          <p:cNvSpPr>
            <a:spLocks noChangeArrowheads="1"/>
          </p:cNvSpPr>
          <p:nvPr/>
        </p:nvSpPr>
        <p:spPr bwMode="auto">
          <a:xfrm>
            <a:off x="4181475" y="4173538"/>
            <a:ext cx="1677988" cy="1843087"/>
          </a:xfrm>
          <a:prstGeom prst="rect">
            <a:avLst/>
          </a:prstGeom>
          <a:noFill/>
          <a:ln w="9525">
            <a:solidFill>
              <a:schemeClr val="tx1"/>
            </a:solidFill>
            <a:prstDash val="lgDash"/>
            <a:miter lim="800000"/>
            <a:headEnd/>
            <a:tailEnd/>
          </a:ln>
        </p:spPr>
        <p:txBody>
          <a:bodyPr wrap="none" anchor="ctr"/>
          <a:lstStyle/>
          <a:p>
            <a:endParaRPr lang="en-US"/>
          </a:p>
        </p:txBody>
      </p:sp>
      <p:sp>
        <p:nvSpPr>
          <p:cNvPr id="46093" name="Rectangle 58"/>
          <p:cNvSpPr>
            <a:spLocks noChangeArrowheads="1"/>
          </p:cNvSpPr>
          <p:nvPr/>
        </p:nvSpPr>
        <p:spPr bwMode="auto">
          <a:xfrm>
            <a:off x="4348163" y="5519738"/>
            <a:ext cx="1138237" cy="274637"/>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94" name="Rectangle 59"/>
          <p:cNvSpPr>
            <a:spLocks noChangeArrowheads="1"/>
          </p:cNvSpPr>
          <p:nvPr/>
        </p:nvSpPr>
        <p:spPr bwMode="auto">
          <a:xfrm>
            <a:off x="4313238" y="5554663"/>
            <a:ext cx="1136650" cy="276225"/>
          </a:xfrm>
          <a:prstGeom prst="rect">
            <a:avLst/>
          </a:prstGeom>
          <a:solidFill>
            <a:srgbClr val="C00000"/>
          </a:solidFill>
          <a:ln w="9525">
            <a:solidFill>
              <a:srgbClr val="FF0000"/>
            </a:solidFill>
            <a:miter lim="800000"/>
            <a:headEnd/>
            <a:tailEnd/>
          </a:ln>
        </p:spPr>
        <p:txBody>
          <a:bodyPr wrap="none" anchor="ctr"/>
          <a:lstStyle/>
          <a:p>
            <a:pPr algn="ctr"/>
            <a:endParaRPr lang="en-US" sz="900" b="1"/>
          </a:p>
        </p:txBody>
      </p:sp>
      <p:sp>
        <p:nvSpPr>
          <p:cNvPr id="46095" name="Rectangle 60"/>
          <p:cNvSpPr>
            <a:spLocks noChangeArrowheads="1"/>
          </p:cNvSpPr>
          <p:nvPr/>
        </p:nvSpPr>
        <p:spPr bwMode="auto">
          <a:xfrm>
            <a:off x="4275138" y="5586413"/>
            <a:ext cx="1138237" cy="276225"/>
          </a:xfrm>
          <a:prstGeom prst="rect">
            <a:avLst/>
          </a:prstGeom>
          <a:solidFill>
            <a:srgbClr val="C00000"/>
          </a:solidFill>
          <a:ln w="9525">
            <a:solidFill>
              <a:srgbClr val="FF0000"/>
            </a:solidFill>
            <a:miter lim="800000"/>
            <a:headEnd/>
            <a:tailEnd/>
          </a:ln>
        </p:spPr>
        <p:txBody>
          <a:bodyPr wrap="none" anchor="ctr"/>
          <a:lstStyle/>
          <a:p>
            <a:pPr algn="ctr"/>
            <a:endParaRPr lang="en-US" sz="900" b="1"/>
          </a:p>
          <a:p>
            <a:pPr algn="ctr"/>
            <a:r>
              <a:rPr lang="en-US" sz="900" b="1"/>
              <a:t>(9 – 16 bit registers)</a:t>
            </a:r>
          </a:p>
          <a:p>
            <a:pPr algn="ctr"/>
            <a:endParaRPr lang="en-US" sz="900" b="1"/>
          </a:p>
        </p:txBody>
      </p:sp>
      <p:sp>
        <p:nvSpPr>
          <p:cNvPr id="46096" name="Rectangle 61"/>
          <p:cNvSpPr>
            <a:spLocks noChangeArrowheads="1"/>
          </p:cNvSpPr>
          <p:nvPr/>
        </p:nvSpPr>
        <p:spPr bwMode="auto">
          <a:xfrm>
            <a:off x="4457700" y="2546350"/>
            <a:ext cx="1136650" cy="1004888"/>
          </a:xfrm>
          <a:prstGeom prst="rect">
            <a:avLst/>
          </a:prstGeom>
          <a:solidFill>
            <a:srgbClr val="FF0000">
              <a:alpha val="30196"/>
            </a:srgbClr>
          </a:solidFill>
          <a:ln w="38100">
            <a:solidFill>
              <a:srgbClr val="FF0000"/>
            </a:solidFill>
            <a:miter lim="800000"/>
            <a:headEnd/>
            <a:tailEnd/>
          </a:ln>
        </p:spPr>
        <p:txBody>
          <a:bodyPr wrap="none" anchor="ctr"/>
          <a:lstStyle/>
          <a:p>
            <a:pPr algn="ctr"/>
            <a:r>
              <a:rPr lang="en-US" sz="1200" b="1"/>
              <a:t>VREF</a:t>
            </a:r>
          </a:p>
          <a:p>
            <a:pPr algn="ctr"/>
            <a:r>
              <a:rPr lang="en-US" sz="1100" b="1"/>
              <a:t>1.2V 40PPM/°C</a:t>
            </a:r>
          </a:p>
        </p:txBody>
      </p:sp>
      <p:sp>
        <p:nvSpPr>
          <p:cNvPr id="46097" name="Rectangle 62"/>
          <p:cNvSpPr>
            <a:spLocks noChangeArrowheads="1"/>
          </p:cNvSpPr>
          <p:nvPr/>
        </p:nvSpPr>
        <p:spPr bwMode="auto">
          <a:xfrm>
            <a:off x="4457700" y="4270375"/>
            <a:ext cx="1136650" cy="1004888"/>
          </a:xfrm>
          <a:prstGeom prst="rect">
            <a:avLst/>
          </a:prstGeom>
          <a:solidFill>
            <a:srgbClr val="808080">
              <a:alpha val="30196"/>
            </a:srgbClr>
          </a:solidFill>
          <a:ln w="9525">
            <a:solidFill>
              <a:srgbClr val="808080"/>
            </a:solidFill>
            <a:miter lim="800000"/>
            <a:headEnd/>
            <a:tailEnd/>
          </a:ln>
        </p:spPr>
        <p:txBody>
          <a:bodyPr wrap="none" anchor="ctr"/>
          <a:lstStyle/>
          <a:p>
            <a:pPr algn="ctr"/>
            <a:r>
              <a:rPr lang="en-US" sz="1200" b="1"/>
              <a:t>Programmable </a:t>
            </a:r>
          </a:p>
          <a:p>
            <a:pPr algn="ctr"/>
            <a:r>
              <a:rPr lang="en-US" sz="1200" b="1"/>
              <a:t>Delay Block</a:t>
            </a:r>
          </a:p>
          <a:p>
            <a:pPr algn="ctr"/>
            <a:r>
              <a:rPr lang="en-US" sz="1200" b="1"/>
              <a:t>PDB</a:t>
            </a:r>
          </a:p>
          <a:p>
            <a:pPr algn="ctr"/>
            <a:r>
              <a:rPr lang="en-US" sz="900" b="1"/>
              <a:t>(16 bit Counter)</a:t>
            </a:r>
          </a:p>
        </p:txBody>
      </p:sp>
      <p:sp>
        <p:nvSpPr>
          <p:cNvPr id="46098" name="Rectangle 63"/>
          <p:cNvSpPr>
            <a:spLocks noChangeArrowheads="1"/>
          </p:cNvSpPr>
          <p:nvPr/>
        </p:nvSpPr>
        <p:spPr bwMode="auto">
          <a:xfrm>
            <a:off x="6842125" y="4724400"/>
            <a:ext cx="1138238" cy="1004888"/>
          </a:xfrm>
          <a:prstGeom prst="rect">
            <a:avLst/>
          </a:prstGeom>
          <a:solidFill>
            <a:schemeClr val="accent1">
              <a:alpha val="30196"/>
            </a:schemeClr>
          </a:solidFill>
          <a:ln w="25400">
            <a:solidFill>
              <a:schemeClr val="accent1"/>
            </a:solidFill>
            <a:miter lim="800000"/>
            <a:headEnd/>
            <a:tailEnd/>
          </a:ln>
        </p:spPr>
        <p:txBody>
          <a:bodyPr wrap="none" anchor="ctr"/>
          <a:lstStyle/>
          <a:p>
            <a:pPr algn="ctr"/>
            <a:r>
              <a:rPr lang="en-US" sz="1200" b="1"/>
              <a:t>DAC</a:t>
            </a:r>
          </a:p>
          <a:p>
            <a:pPr algn="ctr"/>
            <a:r>
              <a:rPr lang="en-US" sz="1200" b="1"/>
              <a:t>12 bit</a:t>
            </a:r>
          </a:p>
          <a:p>
            <a:pPr algn="ctr"/>
            <a:r>
              <a:rPr lang="en-US" sz="1200" b="1"/>
              <a:t>w/ 16 word </a:t>
            </a:r>
          </a:p>
          <a:p>
            <a:pPr algn="ctr"/>
            <a:r>
              <a:rPr lang="en-US" sz="1200" b="1"/>
              <a:t>FIFO buffer</a:t>
            </a:r>
          </a:p>
        </p:txBody>
      </p:sp>
      <p:sp>
        <p:nvSpPr>
          <p:cNvPr id="46099" name="Rectangle 64"/>
          <p:cNvSpPr>
            <a:spLocks noChangeArrowheads="1"/>
          </p:cNvSpPr>
          <p:nvPr/>
        </p:nvSpPr>
        <p:spPr bwMode="auto">
          <a:xfrm>
            <a:off x="6831013" y="3408363"/>
            <a:ext cx="1138237" cy="1004887"/>
          </a:xfrm>
          <a:prstGeom prst="rect">
            <a:avLst/>
          </a:prstGeom>
          <a:solidFill>
            <a:srgbClr val="99CC00">
              <a:alpha val="30196"/>
            </a:srgbClr>
          </a:solidFill>
          <a:ln w="25400">
            <a:solidFill>
              <a:srgbClr val="99CC00"/>
            </a:solidFill>
            <a:miter lim="800000"/>
            <a:headEnd/>
            <a:tailEnd/>
          </a:ln>
        </p:spPr>
        <p:txBody>
          <a:bodyPr wrap="none" anchor="ctr"/>
          <a:lstStyle/>
          <a:p>
            <a:pPr algn="ctr"/>
            <a:r>
              <a:rPr lang="en-US" sz="1100" b="1"/>
              <a:t>ADC</a:t>
            </a:r>
          </a:p>
          <a:p>
            <a:pPr algn="ctr"/>
            <a:r>
              <a:rPr lang="en-US" sz="1100" b="1"/>
              <a:t>16 bit</a:t>
            </a:r>
          </a:p>
          <a:p>
            <a:pPr algn="ctr"/>
            <a:r>
              <a:rPr lang="en-US" sz="1100" b="1"/>
              <a:t>w/8 register and </a:t>
            </a:r>
          </a:p>
          <a:p>
            <a:pPr algn="ctr"/>
            <a:r>
              <a:rPr lang="en-US" sz="1100" b="1"/>
              <a:t>result registers</a:t>
            </a:r>
          </a:p>
        </p:txBody>
      </p:sp>
      <p:sp>
        <p:nvSpPr>
          <p:cNvPr id="46100" name="Rectangle 65"/>
          <p:cNvSpPr>
            <a:spLocks noChangeArrowheads="1"/>
          </p:cNvSpPr>
          <p:nvPr/>
        </p:nvSpPr>
        <p:spPr bwMode="auto">
          <a:xfrm>
            <a:off x="6819900" y="2127250"/>
            <a:ext cx="1138238" cy="1004888"/>
          </a:xfrm>
          <a:prstGeom prst="rect">
            <a:avLst/>
          </a:prstGeom>
          <a:solidFill>
            <a:srgbClr val="FFFF00">
              <a:alpha val="30196"/>
            </a:srgbClr>
          </a:solidFill>
          <a:ln w="25400">
            <a:solidFill>
              <a:srgbClr val="FFFF00"/>
            </a:solidFill>
            <a:miter lim="800000"/>
            <a:headEnd/>
            <a:tailEnd/>
          </a:ln>
        </p:spPr>
        <p:txBody>
          <a:bodyPr wrap="none" anchor="ctr"/>
          <a:lstStyle/>
          <a:p>
            <a:pPr algn="ctr"/>
            <a:r>
              <a:rPr lang="en-US" sz="1200" b="1"/>
              <a:t>2-TRIAMP</a:t>
            </a:r>
          </a:p>
          <a:p>
            <a:pPr algn="ctr"/>
            <a:r>
              <a:rPr lang="en-US" sz="900" b="1"/>
              <a:t>(500pA bias current)</a:t>
            </a:r>
          </a:p>
          <a:p>
            <a:pPr algn="ctr"/>
            <a:r>
              <a:rPr lang="en-US" sz="1200" b="1"/>
              <a:t>2-OPAMP</a:t>
            </a:r>
          </a:p>
          <a:p>
            <a:pPr algn="ctr"/>
            <a:r>
              <a:rPr lang="en-US" sz="900" b="1"/>
              <a:t>(2nA bias current)</a:t>
            </a:r>
          </a:p>
          <a:p>
            <a:pPr algn="ctr"/>
            <a:r>
              <a:rPr lang="en-US" sz="700" b="1"/>
              <a:t>(internal resistor ladder)</a:t>
            </a:r>
          </a:p>
        </p:txBody>
      </p:sp>
      <p:sp>
        <p:nvSpPr>
          <p:cNvPr id="46101" name="Line 66"/>
          <p:cNvSpPr>
            <a:spLocks noChangeShapeType="1"/>
          </p:cNvSpPr>
          <p:nvPr/>
        </p:nvSpPr>
        <p:spPr bwMode="auto">
          <a:xfrm>
            <a:off x="5981700" y="2414588"/>
            <a:ext cx="1588" cy="3040062"/>
          </a:xfrm>
          <a:prstGeom prst="line">
            <a:avLst/>
          </a:prstGeom>
          <a:noFill/>
          <a:ln w="38100">
            <a:solidFill>
              <a:srgbClr val="808080"/>
            </a:solidFill>
            <a:round/>
            <a:headEnd/>
            <a:tailEnd/>
          </a:ln>
        </p:spPr>
        <p:txBody>
          <a:bodyPr/>
          <a:lstStyle/>
          <a:p>
            <a:endParaRPr lang="en-US"/>
          </a:p>
        </p:txBody>
      </p:sp>
      <p:sp>
        <p:nvSpPr>
          <p:cNvPr id="46102" name="Line 67"/>
          <p:cNvSpPr>
            <a:spLocks noChangeShapeType="1"/>
          </p:cNvSpPr>
          <p:nvPr/>
        </p:nvSpPr>
        <p:spPr bwMode="auto">
          <a:xfrm>
            <a:off x="5970588" y="2427288"/>
            <a:ext cx="860425" cy="1587"/>
          </a:xfrm>
          <a:prstGeom prst="line">
            <a:avLst/>
          </a:prstGeom>
          <a:noFill/>
          <a:ln w="38100">
            <a:solidFill>
              <a:srgbClr val="808080"/>
            </a:solidFill>
            <a:round/>
            <a:headEnd/>
            <a:tailEnd type="triangle" w="med" len="med"/>
          </a:ln>
        </p:spPr>
        <p:txBody>
          <a:bodyPr/>
          <a:lstStyle/>
          <a:p>
            <a:endParaRPr lang="en-US"/>
          </a:p>
        </p:txBody>
      </p:sp>
      <p:sp>
        <p:nvSpPr>
          <p:cNvPr id="46103" name="Line 68"/>
          <p:cNvSpPr>
            <a:spLocks noChangeShapeType="1"/>
          </p:cNvSpPr>
          <p:nvPr/>
        </p:nvSpPr>
        <p:spPr bwMode="auto">
          <a:xfrm>
            <a:off x="5969000" y="3621088"/>
            <a:ext cx="873125" cy="3175"/>
          </a:xfrm>
          <a:prstGeom prst="line">
            <a:avLst/>
          </a:prstGeom>
          <a:noFill/>
          <a:ln w="38100">
            <a:solidFill>
              <a:srgbClr val="808080"/>
            </a:solidFill>
            <a:round/>
            <a:headEnd/>
            <a:tailEnd type="triangle" w="med" len="med"/>
          </a:ln>
        </p:spPr>
        <p:txBody>
          <a:bodyPr/>
          <a:lstStyle/>
          <a:p>
            <a:endParaRPr lang="en-US"/>
          </a:p>
        </p:txBody>
      </p:sp>
      <p:sp>
        <p:nvSpPr>
          <p:cNvPr id="46104" name="Line 69"/>
          <p:cNvSpPr>
            <a:spLocks noChangeShapeType="1"/>
          </p:cNvSpPr>
          <p:nvPr/>
        </p:nvSpPr>
        <p:spPr bwMode="auto">
          <a:xfrm>
            <a:off x="5959475" y="5441950"/>
            <a:ext cx="882650" cy="1588"/>
          </a:xfrm>
          <a:prstGeom prst="line">
            <a:avLst/>
          </a:prstGeom>
          <a:noFill/>
          <a:ln w="38100">
            <a:solidFill>
              <a:srgbClr val="808080"/>
            </a:solidFill>
            <a:round/>
            <a:headEnd/>
            <a:tailEnd type="triangle" w="med" len="med"/>
          </a:ln>
        </p:spPr>
        <p:txBody>
          <a:bodyPr/>
          <a:lstStyle/>
          <a:p>
            <a:endParaRPr lang="en-US"/>
          </a:p>
        </p:txBody>
      </p:sp>
      <p:sp>
        <p:nvSpPr>
          <p:cNvPr id="46105" name="Line 70"/>
          <p:cNvSpPr>
            <a:spLocks noChangeShapeType="1"/>
          </p:cNvSpPr>
          <p:nvPr/>
        </p:nvSpPr>
        <p:spPr bwMode="auto">
          <a:xfrm>
            <a:off x="5605463" y="3025775"/>
            <a:ext cx="361950" cy="3175"/>
          </a:xfrm>
          <a:prstGeom prst="line">
            <a:avLst/>
          </a:prstGeom>
          <a:noFill/>
          <a:ln w="38100">
            <a:solidFill>
              <a:srgbClr val="808080"/>
            </a:solidFill>
            <a:round/>
            <a:headEnd/>
            <a:tailEnd type="triangle" w="med" len="med"/>
          </a:ln>
        </p:spPr>
        <p:txBody>
          <a:bodyPr/>
          <a:lstStyle/>
          <a:p>
            <a:endParaRPr lang="en-US"/>
          </a:p>
        </p:txBody>
      </p:sp>
      <p:sp>
        <p:nvSpPr>
          <p:cNvPr id="46106" name="Rectangle 71"/>
          <p:cNvSpPr>
            <a:spLocks noChangeArrowheads="1"/>
          </p:cNvSpPr>
          <p:nvPr/>
        </p:nvSpPr>
        <p:spPr bwMode="auto">
          <a:xfrm>
            <a:off x="3905250" y="1649413"/>
            <a:ext cx="4605338" cy="4498975"/>
          </a:xfrm>
          <a:prstGeom prst="rect">
            <a:avLst/>
          </a:prstGeom>
          <a:noFill/>
          <a:ln w="38100">
            <a:solidFill>
              <a:schemeClr val="accent1"/>
            </a:solidFill>
            <a:miter lim="800000"/>
            <a:headEnd/>
            <a:tailEnd/>
          </a:ln>
        </p:spPr>
        <p:txBody>
          <a:bodyPr wrap="none" anchor="ctr"/>
          <a:lstStyle/>
          <a:p>
            <a:endParaRPr lang="en-US"/>
          </a:p>
        </p:txBody>
      </p:sp>
      <p:sp>
        <p:nvSpPr>
          <p:cNvPr id="46107" name="Line 72"/>
          <p:cNvSpPr>
            <a:spLocks noChangeShapeType="1"/>
          </p:cNvSpPr>
          <p:nvPr/>
        </p:nvSpPr>
        <p:spPr bwMode="auto">
          <a:xfrm>
            <a:off x="6169025" y="5154613"/>
            <a:ext cx="673100" cy="1587"/>
          </a:xfrm>
          <a:prstGeom prst="line">
            <a:avLst/>
          </a:prstGeom>
          <a:noFill/>
          <a:ln w="38100">
            <a:solidFill>
              <a:srgbClr val="808080"/>
            </a:solidFill>
            <a:round/>
            <a:headEnd/>
            <a:tailEnd type="triangle" w="med" len="med"/>
          </a:ln>
        </p:spPr>
        <p:txBody>
          <a:bodyPr/>
          <a:lstStyle/>
          <a:p>
            <a:endParaRPr lang="en-US"/>
          </a:p>
        </p:txBody>
      </p:sp>
      <p:sp>
        <p:nvSpPr>
          <p:cNvPr id="46108" name="Line 73"/>
          <p:cNvSpPr>
            <a:spLocks noChangeShapeType="1"/>
          </p:cNvSpPr>
          <p:nvPr/>
        </p:nvSpPr>
        <p:spPr bwMode="auto">
          <a:xfrm>
            <a:off x="6211888" y="4021138"/>
            <a:ext cx="617537" cy="0"/>
          </a:xfrm>
          <a:prstGeom prst="line">
            <a:avLst/>
          </a:prstGeom>
          <a:noFill/>
          <a:ln w="38100">
            <a:solidFill>
              <a:srgbClr val="808080"/>
            </a:solidFill>
            <a:round/>
            <a:headEnd/>
            <a:tailEnd type="triangle" w="med" len="med"/>
          </a:ln>
        </p:spPr>
        <p:txBody>
          <a:bodyPr/>
          <a:lstStyle/>
          <a:p>
            <a:endParaRPr lang="en-US"/>
          </a:p>
        </p:txBody>
      </p:sp>
      <p:sp>
        <p:nvSpPr>
          <p:cNvPr id="46109" name="Line 74"/>
          <p:cNvSpPr>
            <a:spLocks noChangeShapeType="1"/>
          </p:cNvSpPr>
          <p:nvPr/>
        </p:nvSpPr>
        <p:spPr bwMode="auto">
          <a:xfrm flipH="1">
            <a:off x="6191250" y="4000500"/>
            <a:ext cx="1588" cy="1166813"/>
          </a:xfrm>
          <a:prstGeom prst="line">
            <a:avLst/>
          </a:prstGeom>
          <a:noFill/>
          <a:ln w="38100">
            <a:solidFill>
              <a:srgbClr val="808080"/>
            </a:solidFill>
            <a:round/>
            <a:headEnd/>
            <a:tailEnd/>
          </a:ln>
        </p:spPr>
        <p:txBody>
          <a:bodyPr/>
          <a:lstStyle/>
          <a:p>
            <a:endParaRPr lang="en-US"/>
          </a:p>
        </p:txBody>
      </p:sp>
      <p:sp>
        <p:nvSpPr>
          <p:cNvPr id="46110" name="Line 75"/>
          <p:cNvSpPr>
            <a:spLocks noChangeShapeType="1"/>
          </p:cNvSpPr>
          <p:nvPr/>
        </p:nvSpPr>
        <p:spPr bwMode="auto">
          <a:xfrm>
            <a:off x="5595938" y="4481513"/>
            <a:ext cx="595312" cy="3175"/>
          </a:xfrm>
          <a:prstGeom prst="line">
            <a:avLst/>
          </a:prstGeom>
          <a:noFill/>
          <a:ln w="38100">
            <a:solidFill>
              <a:srgbClr val="808080"/>
            </a:solidFill>
            <a:round/>
            <a:headEnd/>
            <a:tailEnd type="triangle" w="med" len="med"/>
          </a:ln>
        </p:spPr>
        <p:txBody>
          <a:bodyPr/>
          <a:lstStyle/>
          <a:p>
            <a:endParaRPr lang="en-US"/>
          </a:p>
        </p:txBody>
      </p:sp>
      <p:sp>
        <p:nvSpPr>
          <p:cNvPr id="46111" name="Line 76"/>
          <p:cNvSpPr>
            <a:spLocks noChangeShapeType="1"/>
          </p:cNvSpPr>
          <p:nvPr/>
        </p:nvSpPr>
        <p:spPr bwMode="auto">
          <a:xfrm>
            <a:off x="6392863" y="1516063"/>
            <a:ext cx="6350" cy="3387725"/>
          </a:xfrm>
          <a:prstGeom prst="line">
            <a:avLst/>
          </a:prstGeom>
          <a:noFill/>
          <a:ln w="38100">
            <a:solidFill>
              <a:srgbClr val="808080"/>
            </a:solidFill>
            <a:round/>
            <a:headEnd/>
            <a:tailEnd/>
          </a:ln>
        </p:spPr>
        <p:txBody>
          <a:bodyPr/>
          <a:lstStyle/>
          <a:p>
            <a:endParaRPr lang="en-US"/>
          </a:p>
        </p:txBody>
      </p:sp>
      <p:sp>
        <p:nvSpPr>
          <p:cNvPr id="46112" name="Line 77"/>
          <p:cNvSpPr>
            <a:spLocks noChangeShapeType="1"/>
          </p:cNvSpPr>
          <p:nvPr/>
        </p:nvSpPr>
        <p:spPr bwMode="auto">
          <a:xfrm>
            <a:off x="6411913" y="3838575"/>
            <a:ext cx="407987" cy="1588"/>
          </a:xfrm>
          <a:prstGeom prst="line">
            <a:avLst/>
          </a:prstGeom>
          <a:noFill/>
          <a:ln w="38100">
            <a:solidFill>
              <a:srgbClr val="808080"/>
            </a:solidFill>
            <a:round/>
            <a:headEnd/>
            <a:tailEnd type="triangle" w="med" len="med"/>
          </a:ln>
        </p:spPr>
        <p:txBody>
          <a:bodyPr/>
          <a:lstStyle/>
          <a:p>
            <a:endParaRPr lang="en-US"/>
          </a:p>
        </p:txBody>
      </p:sp>
      <p:sp>
        <p:nvSpPr>
          <p:cNvPr id="46113" name="Line 78"/>
          <p:cNvSpPr>
            <a:spLocks noChangeShapeType="1"/>
          </p:cNvSpPr>
          <p:nvPr/>
        </p:nvSpPr>
        <p:spPr bwMode="auto">
          <a:xfrm>
            <a:off x="6408738" y="4881563"/>
            <a:ext cx="423862" cy="1587"/>
          </a:xfrm>
          <a:prstGeom prst="line">
            <a:avLst/>
          </a:prstGeom>
          <a:noFill/>
          <a:ln w="38100">
            <a:solidFill>
              <a:srgbClr val="808080"/>
            </a:solidFill>
            <a:round/>
            <a:headEnd/>
            <a:tailEnd type="triangle" w="med" len="med"/>
          </a:ln>
        </p:spPr>
        <p:txBody>
          <a:bodyPr/>
          <a:lstStyle/>
          <a:p>
            <a:endParaRPr lang="en-US"/>
          </a:p>
        </p:txBody>
      </p:sp>
      <p:sp>
        <p:nvSpPr>
          <p:cNvPr id="46114" name="Line 79"/>
          <p:cNvSpPr>
            <a:spLocks noChangeShapeType="1"/>
          </p:cNvSpPr>
          <p:nvPr/>
        </p:nvSpPr>
        <p:spPr bwMode="auto">
          <a:xfrm flipV="1">
            <a:off x="5029200" y="1438275"/>
            <a:ext cx="3175" cy="1087438"/>
          </a:xfrm>
          <a:prstGeom prst="line">
            <a:avLst/>
          </a:prstGeom>
          <a:noFill/>
          <a:ln w="38100">
            <a:solidFill>
              <a:srgbClr val="808080"/>
            </a:solidFill>
            <a:round/>
            <a:headEnd/>
            <a:tailEnd type="triangle" w="med" len="med"/>
          </a:ln>
        </p:spPr>
        <p:txBody>
          <a:bodyPr/>
          <a:lstStyle/>
          <a:p>
            <a:endParaRPr lang="en-US"/>
          </a:p>
        </p:txBody>
      </p:sp>
      <p:sp>
        <p:nvSpPr>
          <p:cNvPr id="46115" name="Line 80"/>
          <p:cNvSpPr>
            <a:spLocks noChangeShapeType="1"/>
          </p:cNvSpPr>
          <p:nvPr/>
        </p:nvSpPr>
        <p:spPr bwMode="auto">
          <a:xfrm>
            <a:off x="7969250" y="2378075"/>
            <a:ext cx="695325" cy="1588"/>
          </a:xfrm>
          <a:prstGeom prst="line">
            <a:avLst/>
          </a:prstGeom>
          <a:noFill/>
          <a:ln w="38100">
            <a:solidFill>
              <a:srgbClr val="808080"/>
            </a:solidFill>
            <a:round/>
            <a:headEnd/>
            <a:tailEnd type="triangle" w="med" len="med"/>
          </a:ln>
        </p:spPr>
        <p:txBody>
          <a:bodyPr/>
          <a:lstStyle/>
          <a:p>
            <a:endParaRPr lang="en-US"/>
          </a:p>
        </p:txBody>
      </p:sp>
      <p:sp>
        <p:nvSpPr>
          <p:cNvPr id="46116" name="Line 81"/>
          <p:cNvSpPr>
            <a:spLocks noChangeShapeType="1"/>
          </p:cNvSpPr>
          <p:nvPr/>
        </p:nvSpPr>
        <p:spPr bwMode="auto">
          <a:xfrm>
            <a:off x="7969250" y="2668588"/>
            <a:ext cx="695325" cy="1587"/>
          </a:xfrm>
          <a:prstGeom prst="line">
            <a:avLst/>
          </a:prstGeom>
          <a:noFill/>
          <a:ln w="38100">
            <a:solidFill>
              <a:srgbClr val="808080"/>
            </a:solidFill>
            <a:round/>
            <a:headEnd/>
            <a:tailEnd/>
          </a:ln>
        </p:spPr>
        <p:txBody>
          <a:bodyPr/>
          <a:lstStyle/>
          <a:p>
            <a:endParaRPr lang="en-US"/>
          </a:p>
        </p:txBody>
      </p:sp>
      <p:sp>
        <p:nvSpPr>
          <p:cNvPr id="46117" name="Line 82"/>
          <p:cNvSpPr>
            <a:spLocks noChangeShapeType="1"/>
          </p:cNvSpPr>
          <p:nvPr/>
        </p:nvSpPr>
        <p:spPr bwMode="auto">
          <a:xfrm flipH="1">
            <a:off x="8089900" y="2668588"/>
            <a:ext cx="100013" cy="1587"/>
          </a:xfrm>
          <a:prstGeom prst="line">
            <a:avLst/>
          </a:prstGeom>
          <a:noFill/>
          <a:ln w="38100">
            <a:solidFill>
              <a:srgbClr val="808080"/>
            </a:solidFill>
            <a:round/>
            <a:headEnd/>
            <a:tailEnd type="arrow" w="med" len="med"/>
          </a:ln>
        </p:spPr>
        <p:txBody>
          <a:bodyPr/>
          <a:lstStyle/>
          <a:p>
            <a:endParaRPr lang="en-US"/>
          </a:p>
        </p:txBody>
      </p:sp>
      <p:sp>
        <p:nvSpPr>
          <p:cNvPr id="46118" name="Line 83"/>
          <p:cNvSpPr>
            <a:spLocks noChangeShapeType="1"/>
          </p:cNvSpPr>
          <p:nvPr/>
        </p:nvSpPr>
        <p:spPr bwMode="auto">
          <a:xfrm>
            <a:off x="7991475" y="5202238"/>
            <a:ext cx="695325" cy="1587"/>
          </a:xfrm>
          <a:prstGeom prst="line">
            <a:avLst/>
          </a:prstGeom>
          <a:noFill/>
          <a:ln w="38100">
            <a:solidFill>
              <a:srgbClr val="808080"/>
            </a:solidFill>
            <a:round/>
            <a:headEnd/>
            <a:tailEnd type="triangle" w="med" len="med"/>
          </a:ln>
        </p:spPr>
        <p:txBody>
          <a:bodyPr/>
          <a:lstStyle/>
          <a:p>
            <a:endParaRPr lang="en-US"/>
          </a:p>
        </p:txBody>
      </p:sp>
      <p:sp>
        <p:nvSpPr>
          <p:cNvPr id="46119" name="Line 84"/>
          <p:cNvSpPr>
            <a:spLocks noChangeShapeType="1"/>
          </p:cNvSpPr>
          <p:nvPr/>
        </p:nvSpPr>
        <p:spPr bwMode="auto">
          <a:xfrm>
            <a:off x="7969250" y="3754438"/>
            <a:ext cx="695325" cy="1587"/>
          </a:xfrm>
          <a:prstGeom prst="line">
            <a:avLst/>
          </a:prstGeom>
          <a:noFill/>
          <a:ln w="38100">
            <a:solidFill>
              <a:srgbClr val="808080"/>
            </a:solidFill>
            <a:round/>
            <a:headEnd/>
            <a:tailEnd/>
          </a:ln>
        </p:spPr>
        <p:txBody>
          <a:bodyPr/>
          <a:lstStyle/>
          <a:p>
            <a:endParaRPr lang="en-US"/>
          </a:p>
        </p:txBody>
      </p:sp>
      <p:sp>
        <p:nvSpPr>
          <p:cNvPr id="46120" name="Line 85"/>
          <p:cNvSpPr>
            <a:spLocks noChangeShapeType="1"/>
          </p:cNvSpPr>
          <p:nvPr/>
        </p:nvSpPr>
        <p:spPr bwMode="auto">
          <a:xfrm flipH="1">
            <a:off x="8089900" y="3754438"/>
            <a:ext cx="100013" cy="1587"/>
          </a:xfrm>
          <a:prstGeom prst="line">
            <a:avLst/>
          </a:prstGeom>
          <a:noFill/>
          <a:ln w="38100">
            <a:solidFill>
              <a:srgbClr val="808080"/>
            </a:solidFill>
            <a:round/>
            <a:headEnd/>
            <a:tailEnd type="arrow" w="med" len="med"/>
          </a:ln>
        </p:spPr>
        <p:txBody>
          <a:bodyPr/>
          <a:lstStyle/>
          <a:p>
            <a:endParaRPr lang="en-US"/>
          </a:p>
        </p:txBody>
      </p:sp>
      <p:sp>
        <p:nvSpPr>
          <p:cNvPr id="46121" name="Line 86"/>
          <p:cNvSpPr>
            <a:spLocks noChangeShapeType="1"/>
          </p:cNvSpPr>
          <p:nvPr/>
        </p:nvSpPr>
        <p:spPr bwMode="auto">
          <a:xfrm>
            <a:off x="7491413" y="1506538"/>
            <a:ext cx="1587" cy="617537"/>
          </a:xfrm>
          <a:prstGeom prst="line">
            <a:avLst/>
          </a:prstGeom>
          <a:noFill/>
          <a:ln w="38100">
            <a:solidFill>
              <a:srgbClr val="808080"/>
            </a:solidFill>
            <a:round/>
            <a:headEnd/>
            <a:tailEnd type="triangle" w="med" len="med"/>
          </a:ln>
        </p:spPr>
        <p:txBody>
          <a:bodyPr/>
          <a:lstStyle/>
          <a:p>
            <a:endParaRPr lang="en-US"/>
          </a:p>
        </p:txBody>
      </p:sp>
      <p:sp>
        <p:nvSpPr>
          <p:cNvPr id="46122" name="Line 87"/>
          <p:cNvSpPr>
            <a:spLocks noChangeShapeType="1"/>
          </p:cNvSpPr>
          <p:nvPr/>
        </p:nvSpPr>
        <p:spPr bwMode="auto">
          <a:xfrm flipH="1">
            <a:off x="7493000" y="1538288"/>
            <a:ext cx="1588" cy="15875"/>
          </a:xfrm>
          <a:prstGeom prst="line">
            <a:avLst/>
          </a:prstGeom>
          <a:noFill/>
          <a:ln w="38100">
            <a:solidFill>
              <a:srgbClr val="808080"/>
            </a:solidFill>
            <a:round/>
            <a:headEnd/>
            <a:tailEnd type="arrow" w="med" len="med"/>
          </a:ln>
        </p:spPr>
        <p:txBody>
          <a:bodyPr/>
          <a:lstStyle/>
          <a:p>
            <a:endParaRPr lang="en-US"/>
          </a:p>
        </p:txBody>
      </p:sp>
      <p:sp>
        <p:nvSpPr>
          <p:cNvPr id="46123" name="Line 88"/>
          <p:cNvSpPr>
            <a:spLocks noChangeShapeType="1"/>
          </p:cNvSpPr>
          <p:nvPr/>
        </p:nvSpPr>
        <p:spPr bwMode="auto">
          <a:xfrm>
            <a:off x="8355013" y="2928938"/>
            <a:ext cx="1587" cy="2289175"/>
          </a:xfrm>
          <a:prstGeom prst="line">
            <a:avLst/>
          </a:prstGeom>
          <a:noFill/>
          <a:ln w="38100">
            <a:solidFill>
              <a:srgbClr val="808080"/>
            </a:solidFill>
            <a:round/>
            <a:headEnd/>
            <a:tailEnd/>
          </a:ln>
        </p:spPr>
        <p:txBody>
          <a:bodyPr/>
          <a:lstStyle/>
          <a:p>
            <a:endParaRPr lang="en-US"/>
          </a:p>
        </p:txBody>
      </p:sp>
      <p:sp>
        <p:nvSpPr>
          <p:cNvPr id="46124" name="Line 89"/>
          <p:cNvSpPr>
            <a:spLocks noChangeShapeType="1"/>
          </p:cNvSpPr>
          <p:nvPr/>
        </p:nvSpPr>
        <p:spPr bwMode="auto">
          <a:xfrm>
            <a:off x="7958138" y="2946400"/>
            <a:ext cx="396875" cy="1588"/>
          </a:xfrm>
          <a:prstGeom prst="line">
            <a:avLst/>
          </a:prstGeom>
          <a:noFill/>
          <a:ln w="38100">
            <a:solidFill>
              <a:srgbClr val="808080"/>
            </a:solidFill>
            <a:round/>
            <a:headEnd/>
            <a:tailEnd/>
          </a:ln>
        </p:spPr>
        <p:txBody>
          <a:bodyPr/>
          <a:lstStyle/>
          <a:p>
            <a:endParaRPr lang="en-US"/>
          </a:p>
        </p:txBody>
      </p:sp>
      <p:sp>
        <p:nvSpPr>
          <p:cNvPr id="46125" name="Line 90"/>
          <p:cNvSpPr>
            <a:spLocks noChangeShapeType="1"/>
          </p:cNvSpPr>
          <p:nvPr/>
        </p:nvSpPr>
        <p:spPr bwMode="auto">
          <a:xfrm flipH="1">
            <a:off x="8040688" y="2947988"/>
            <a:ext cx="100012" cy="0"/>
          </a:xfrm>
          <a:prstGeom prst="line">
            <a:avLst/>
          </a:prstGeom>
          <a:noFill/>
          <a:ln w="38100">
            <a:solidFill>
              <a:srgbClr val="808080"/>
            </a:solidFill>
            <a:round/>
            <a:headEnd/>
            <a:tailEnd type="arrow" w="med" len="med"/>
          </a:ln>
        </p:spPr>
        <p:txBody>
          <a:bodyPr/>
          <a:lstStyle/>
          <a:p>
            <a:endParaRPr lang="en-US"/>
          </a:p>
        </p:txBody>
      </p:sp>
      <p:sp>
        <p:nvSpPr>
          <p:cNvPr id="46126" name="Line 91"/>
          <p:cNvSpPr>
            <a:spLocks noChangeShapeType="1"/>
          </p:cNvSpPr>
          <p:nvPr/>
        </p:nvSpPr>
        <p:spPr bwMode="auto">
          <a:xfrm>
            <a:off x="7975600" y="4065588"/>
            <a:ext cx="398463" cy="1587"/>
          </a:xfrm>
          <a:prstGeom prst="line">
            <a:avLst/>
          </a:prstGeom>
          <a:noFill/>
          <a:ln w="38100">
            <a:solidFill>
              <a:srgbClr val="808080"/>
            </a:solidFill>
            <a:round/>
            <a:headEnd/>
            <a:tailEnd/>
          </a:ln>
        </p:spPr>
        <p:txBody>
          <a:bodyPr/>
          <a:lstStyle/>
          <a:p>
            <a:endParaRPr lang="en-US"/>
          </a:p>
        </p:txBody>
      </p:sp>
      <p:sp>
        <p:nvSpPr>
          <p:cNvPr id="46127" name="Line 92"/>
          <p:cNvSpPr>
            <a:spLocks noChangeShapeType="1"/>
          </p:cNvSpPr>
          <p:nvPr/>
        </p:nvSpPr>
        <p:spPr bwMode="auto">
          <a:xfrm flipH="1">
            <a:off x="8058150" y="4067175"/>
            <a:ext cx="100013" cy="1588"/>
          </a:xfrm>
          <a:prstGeom prst="line">
            <a:avLst/>
          </a:prstGeom>
          <a:noFill/>
          <a:ln w="38100">
            <a:solidFill>
              <a:srgbClr val="808080"/>
            </a:solidFill>
            <a:round/>
            <a:headEnd/>
            <a:tailEnd type="arrow" w="med" len="med"/>
          </a:ln>
        </p:spPr>
        <p:txBody>
          <a:bodyPr/>
          <a:lstStyle/>
          <a:p>
            <a:endParaRPr lang="en-US"/>
          </a:p>
        </p:txBody>
      </p:sp>
      <p:sp>
        <p:nvSpPr>
          <p:cNvPr id="46128" name="Text Box 93"/>
          <p:cNvSpPr txBox="1">
            <a:spLocks noChangeArrowheads="1"/>
          </p:cNvSpPr>
          <p:nvPr/>
        </p:nvSpPr>
        <p:spPr bwMode="auto">
          <a:xfrm>
            <a:off x="5735638" y="836613"/>
            <a:ext cx="1362075" cy="538162"/>
          </a:xfrm>
          <a:prstGeom prst="rect">
            <a:avLst/>
          </a:prstGeom>
          <a:noFill/>
          <a:ln w="9525">
            <a:noFill/>
            <a:miter lim="800000"/>
            <a:headEnd/>
            <a:tailEnd/>
          </a:ln>
        </p:spPr>
        <p:txBody>
          <a:bodyPr>
            <a:spAutoFit/>
          </a:bodyPr>
          <a:lstStyle/>
          <a:p>
            <a:pPr algn="ctr">
              <a:lnSpc>
                <a:spcPct val="120000"/>
              </a:lnSpc>
            </a:pPr>
            <a:r>
              <a:rPr lang="en-US" sz="1200"/>
              <a:t>External Voltage </a:t>
            </a:r>
          </a:p>
          <a:p>
            <a:pPr algn="ctr"/>
            <a:r>
              <a:rPr lang="en-US" sz="1200"/>
              <a:t>Reference</a:t>
            </a:r>
            <a:r>
              <a:rPr lang="en-US" sz="1400"/>
              <a:t> </a:t>
            </a:r>
          </a:p>
        </p:txBody>
      </p:sp>
      <p:sp>
        <p:nvSpPr>
          <p:cNvPr id="46129" name="Text Box 94"/>
          <p:cNvSpPr txBox="1">
            <a:spLocks noChangeArrowheads="1"/>
          </p:cNvSpPr>
          <p:nvPr/>
        </p:nvSpPr>
        <p:spPr bwMode="auto">
          <a:xfrm>
            <a:off x="4511675" y="757238"/>
            <a:ext cx="1300163" cy="738187"/>
          </a:xfrm>
          <a:prstGeom prst="rect">
            <a:avLst/>
          </a:prstGeom>
          <a:noFill/>
          <a:ln w="9525">
            <a:noFill/>
            <a:miter lim="800000"/>
            <a:headEnd/>
            <a:tailEnd/>
          </a:ln>
        </p:spPr>
        <p:txBody>
          <a:bodyPr>
            <a:spAutoFit/>
          </a:bodyPr>
          <a:lstStyle/>
          <a:p>
            <a:pPr>
              <a:spcBef>
                <a:spcPct val="50000"/>
              </a:spcBef>
            </a:pPr>
            <a:r>
              <a:rPr lang="en-US" sz="1400"/>
              <a:t>VREF To External Components</a:t>
            </a:r>
          </a:p>
        </p:txBody>
      </p:sp>
      <p:sp>
        <p:nvSpPr>
          <p:cNvPr id="46130" name="Text Box 95"/>
          <p:cNvSpPr txBox="1">
            <a:spLocks noChangeArrowheads="1"/>
          </p:cNvSpPr>
          <p:nvPr/>
        </p:nvSpPr>
        <p:spPr bwMode="auto">
          <a:xfrm>
            <a:off x="6926263" y="857250"/>
            <a:ext cx="1203325" cy="609600"/>
          </a:xfrm>
          <a:prstGeom prst="rect">
            <a:avLst/>
          </a:prstGeom>
          <a:noFill/>
          <a:ln w="9525">
            <a:noFill/>
            <a:miter lim="800000"/>
            <a:headEnd/>
            <a:tailEnd/>
          </a:ln>
        </p:spPr>
        <p:txBody>
          <a:bodyPr>
            <a:spAutoFit/>
          </a:bodyPr>
          <a:lstStyle/>
          <a:p>
            <a:pPr algn="ctr">
              <a:lnSpc>
                <a:spcPct val="120000"/>
              </a:lnSpc>
            </a:pPr>
            <a:r>
              <a:rPr lang="en-US" sz="1200"/>
              <a:t>External  </a:t>
            </a:r>
          </a:p>
          <a:p>
            <a:pPr algn="ctr">
              <a:lnSpc>
                <a:spcPct val="120000"/>
              </a:lnSpc>
            </a:pPr>
            <a:r>
              <a:rPr lang="en-US" sz="1200"/>
              <a:t>Voltage Input</a:t>
            </a:r>
            <a:r>
              <a:rPr lang="en-US" sz="1600"/>
              <a:t> </a:t>
            </a: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64"/>
          <p:cNvSpPr>
            <a:spLocks noGrp="1"/>
          </p:cNvSpPr>
          <p:nvPr>
            <p:ph type="title" idx="4294967295"/>
          </p:nvPr>
        </p:nvSpPr>
        <p:spPr>
          <a:xfrm>
            <a:off x="152400" y="107950"/>
            <a:ext cx="8534400" cy="606425"/>
          </a:xfrm>
        </p:spPr>
        <p:txBody>
          <a:bodyPr/>
          <a:lstStyle/>
          <a:p>
            <a:pPr algn="l"/>
            <a:r>
              <a:rPr lang="en-US" sz="3400" smtClean="0"/>
              <a:t>Embedded Measurement Engine Use Case</a:t>
            </a:r>
          </a:p>
        </p:txBody>
      </p:sp>
      <p:sp>
        <p:nvSpPr>
          <p:cNvPr id="10" name="Rectangle 9"/>
          <p:cNvSpPr>
            <a:spLocks noChangeArrowheads="1"/>
          </p:cNvSpPr>
          <p:nvPr/>
        </p:nvSpPr>
        <p:spPr bwMode="auto">
          <a:xfrm>
            <a:off x="2724150" y="1039813"/>
            <a:ext cx="5467350" cy="3714750"/>
          </a:xfrm>
          <a:prstGeom prst="rect">
            <a:avLst/>
          </a:prstGeom>
          <a:solidFill>
            <a:srgbClr val="C6CC53"/>
          </a:solidFill>
          <a:ln w="25400" algn="ctr">
            <a:noFill/>
            <a:miter lim="800000"/>
            <a:headEnd/>
            <a:tailEnd/>
          </a:ln>
        </p:spPr>
        <p:txBody>
          <a:bodyPr anchor="ctr"/>
          <a:lstStyle/>
          <a:p>
            <a:pPr algn="ctr">
              <a:defRPr/>
            </a:pPr>
            <a:endParaRPr lang="en-US" b="1">
              <a:solidFill>
                <a:schemeClr val="lt1"/>
              </a:solidFill>
              <a:effectLst>
                <a:outerShdw blurRad="50800" dist="38100" dir="5400000" algn="t" rotWithShape="0">
                  <a:prstClr val="black">
                    <a:alpha val="40000"/>
                  </a:prstClr>
                </a:outerShdw>
              </a:effectLst>
              <a:latin typeface="+mn-lt"/>
            </a:endParaRPr>
          </a:p>
        </p:txBody>
      </p:sp>
      <p:cxnSp>
        <p:nvCxnSpPr>
          <p:cNvPr id="11" name="Straight Arrow Connector 10"/>
          <p:cNvCxnSpPr>
            <a:stCxn id="23" idx="3"/>
          </p:cNvCxnSpPr>
          <p:nvPr/>
        </p:nvCxnSpPr>
        <p:spPr>
          <a:xfrm>
            <a:off x="2417763" y="2120900"/>
            <a:ext cx="1016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417763" y="3598863"/>
            <a:ext cx="1016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35" idx="0"/>
          </p:cNvCxnSpPr>
          <p:nvPr/>
        </p:nvCxnSpPr>
        <p:spPr>
          <a:xfrm rot="16200000" flipH="1">
            <a:off x="3575844" y="4687094"/>
            <a:ext cx="719138"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62538" y="4337050"/>
            <a:ext cx="0" cy="71913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34063" y="4337050"/>
            <a:ext cx="0" cy="71913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46575" y="2120900"/>
            <a:ext cx="13731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221413" y="1508125"/>
            <a:ext cx="0" cy="384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221413" y="2360613"/>
            <a:ext cx="0" cy="384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346575" y="3025775"/>
            <a:ext cx="13731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32375" y="2844800"/>
            <a:ext cx="6873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032375" y="2120900"/>
            <a:ext cx="0" cy="7239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599238" y="2120900"/>
            <a:ext cx="3429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27113" y="1892300"/>
            <a:ext cx="139065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a:solidFill>
                  <a:schemeClr val="bg1"/>
                </a:solidFill>
                <a:effectLst>
                  <a:outerShdw blurRad="50800" dist="38100" dir="5400000" algn="t" rotWithShape="0">
                    <a:prstClr val="black">
                      <a:alpha val="40000"/>
                    </a:prstClr>
                  </a:outerShdw>
                </a:effectLst>
              </a:rPr>
              <a:t>Sensor</a:t>
            </a:r>
          </a:p>
        </p:txBody>
      </p:sp>
      <p:sp>
        <p:nvSpPr>
          <p:cNvPr id="24" name="Rectangle 23"/>
          <p:cNvSpPr/>
          <p:nvPr/>
        </p:nvSpPr>
        <p:spPr>
          <a:xfrm>
            <a:off x="1169988" y="3381375"/>
            <a:ext cx="1192212" cy="4286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100" b="1" dirty="0">
                <a:solidFill>
                  <a:schemeClr val="tx1"/>
                </a:solidFill>
                <a:effectLst>
                  <a:outerShdw blurRad="38100" dist="38100" dir="2700000" algn="tl">
                    <a:srgbClr val="C0C0C0"/>
                  </a:outerShdw>
                </a:effectLst>
              </a:rPr>
              <a:t>External Peripheral</a:t>
            </a:r>
          </a:p>
        </p:txBody>
      </p:sp>
      <p:sp>
        <p:nvSpPr>
          <p:cNvPr id="25" name="Rectangle 24"/>
          <p:cNvSpPr/>
          <p:nvPr/>
        </p:nvSpPr>
        <p:spPr>
          <a:xfrm>
            <a:off x="3433763" y="1892300"/>
            <a:ext cx="10033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a:solidFill>
                  <a:schemeClr val="bg1"/>
                </a:solidFill>
                <a:effectLst>
                  <a:outerShdw blurRad="50800" dist="38100" dir="5400000" algn="t" rotWithShape="0">
                    <a:prstClr val="black">
                      <a:alpha val="40000"/>
                    </a:prstClr>
                  </a:outerShdw>
                </a:effectLst>
              </a:rPr>
              <a:t>TRIAMPS</a:t>
            </a:r>
          </a:p>
          <a:p>
            <a:pPr algn="ctr">
              <a:defRPr/>
            </a:pPr>
            <a:r>
              <a:rPr lang="en-US" sz="1100" b="1">
                <a:solidFill>
                  <a:schemeClr val="bg1"/>
                </a:solidFill>
                <a:effectLst>
                  <a:outerShdw blurRad="50800" dist="38100" dir="5400000" algn="t" rotWithShape="0">
                    <a:prstClr val="black">
                      <a:alpha val="40000"/>
                    </a:prstClr>
                  </a:outerShdw>
                </a:effectLst>
              </a:rPr>
              <a:t>OPAMPS</a:t>
            </a:r>
          </a:p>
        </p:txBody>
      </p:sp>
      <p:sp>
        <p:nvSpPr>
          <p:cNvPr id="26" name="Rectangle 25"/>
          <p:cNvSpPr/>
          <p:nvPr/>
        </p:nvSpPr>
        <p:spPr>
          <a:xfrm>
            <a:off x="3433763" y="2568575"/>
            <a:ext cx="1003300" cy="5667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chemeClr val="bg1"/>
                </a:solidFill>
                <a:effectLst>
                  <a:outerShdw blurRad="50800" dist="38100" dir="5400000" algn="t" rotWithShape="0">
                    <a:prstClr val="black">
                      <a:alpha val="40000"/>
                    </a:prstClr>
                  </a:outerShdw>
                </a:effectLst>
              </a:rPr>
              <a:t>VREF</a:t>
            </a:r>
          </a:p>
        </p:txBody>
      </p:sp>
      <p:sp>
        <p:nvSpPr>
          <p:cNvPr id="27" name="Rectangle 26"/>
          <p:cNvSpPr/>
          <p:nvPr/>
        </p:nvSpPr>
        <p:spPr>
          <a:xfrm>
            <a:off x="3433763" y="3362325"/>
            <a:ext cx="10033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chemeClr val="bg1"/>
                </a:solidFill>
                <a:effectLst>
                  <a:outerShdw blurRad="50800" dist="38100" dir="5400000" algn="t" rotWithShape="0">
                    <a:prstClr val="black">
                      <a:alpha val="40000"/>
                    </a:prstClr>
                  </a:outerShdw>
                </a:effectLst>
              </a:rPr>
              <a:t>DAC</a:t>
            </a:r>
          </a:p>
        </p:txBody>
      </p:sp>
      <p:sp>
        <p:nvSpPr>
          <p:cNvPr id="28" name="Rectangle 27"/>
          <p:cNvSpPr/>
          <p:nvPr/>
        </p:nvSpPr>
        <p:spPr>
          <a:xfrm>
            <a:off x="4576763" y="3362325"/>
            <a:ext cx="1003300" cy="457200"/>
          </a:xfrm>
          <a:prstGeom prst="rect">
            <a:avLst/>
          </a:prstGeom>
          <a:solidFill>
            <a:srgbClr val="4F81BD"/>
          </a:solidFill>
          <a:ln w="41275">
            <a:solidFill>
              <a:schemeClr val="tx1">
                <a:lumMod val="75000"/>
                <a:lumOff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a:solidFill>
                  <a:schemeClr val="bg1"/>
                </a:solidFill>
                <a:effectLst>
                  <a:outerShdw blurRad="50800" dist="38100" dir="5400000" algn="t" rotWithShape="0">
                    <a:prstClr val="black">
                      <a:alpha val="40000"/>
                    </a:prstClr>
                  </a:outerShdw>
                </a:effectLst>
              </a:rPr>
              <a:t>Ethernet</a:t>
            </a:r>
          </a:p>
        </p:txBody>
      </p:sp>
      <p:sp>
        <p:nvSpPr>
          <p:cNvPr id="29" name="Rectangle 28"/>
          <p:cNvSpPr>
            <a:spLocks noChangeArrowheads="1"/>
          </p:cNvSpPr>
          <p:nvPr/>
        </p:nvSpPr>
        <p:spPr bwMode="auto">
          <a:xfrm>
            <a:off x="4576763" y="3884613"/>
            <a:ext cx="1003300" cy="457200"/>
          </a:xfrm>
          <a:prstGeom prst="rect">
            <a:avLst/>
          </a:prstGeom>
          <a:solidFill>
            <a:srgbClr val="4F81BD"/>
          </a:solidFill>
          <a:ln w="41275" algn="ctr">
            <a:solidFill>
              <a:srgbClr val="404040"/>
            </a:solidFill>
            <a:miter lim="800000"/>
            <a:headEnd/>
            <a:tailEnd/>
          </a:ln>
          <a:effectLst>
            <a:outerShdw dist="38100" dir="5400000" algn="t" rotWithShape="0">
              <a:srgbClr val="000000">
                <a:alpha val="39999"/>
              </a:srgbClr>
            </a:outerShdw>
          </a:effectLst>
        </p:spPr>
        <p:txBody>
          <a:bodyPr anchor="ctr"/>
          <a:lstStyle/>
          <a:p>
            <a:pPr algn="ctr">
              <a:defRPr/>
            </a:pPr>
            <a:r>
              <a:rPr lang="en-US" sz="1100" b="1">
                <a:solidFill>
                  <a:schemeClr val="bg1"/>
                </a:solidFill>
                <a:effectLst>
                  <a:outerShdw blurRad="50800" dist="38100" dir="5400000" algn="t" rotWithShape="0">
                    <a:prstClr val="black">
                      <a:alpha val="40000"/>
                    </a:prstClr>
                  </a:outerShdw>
                </a:effectLst>
                <a:latin typeface="+mn-lt"/>
              </a:rPr>
              <a:t>SPI</a:t>
            </a:r>
          </a:p>
        </p:txBody>
      </p:sp>
      <p:sp>
        <p:nvSpPr>
          <p:cNvPr id="30" name="Rectangle 29"/>
          <p:cNvSpPr/>
          <p:nvPr/>
        </p:nvSpPr>
        <p:spPr>
          <a:xfrm>
            <a:off x="5719763" y="3884613"/>
            <a:ext cx="1003300" cy="457200"/>
          </a:xfrm>
          <a:prstGeom prst="rect">
            <a:avLst/>
          </a:prstGeom>
          <a:solidFill>
            <a:srgbClr val="4F81BD"/>
          </a:solidFill>
          <a:ln w="41275">
            <a:solidFill>
              <a:schemeClr val="tx1">
                <a:lumMod val="75000"/>
                <a:lumOff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a:solidFill>
                  <a:schemeClr val="bg1"/>
                </a:solidFill>
                <a:effectLst>
                  <a:outerShdw blurRad="50800" dist="38100" dir="5400000" algn="t" rotWithShape="0">
                    <a:prstClr val="black">
                      <a:alpha val="40000"/>
                    </a:prstClr>
                  </a:outerShdw>
                </a:effectLst>
              </a:rPr>
              <a:t>External Bus Interface</a:t>
            </a:r>
          </a:p>
        </p:txBody>
      </p:sp>
      <p:sp>
        <p:nvSpPr>
          <p:cNvPr id="31" name="Rectangle 30"/>
          <p:cNvSpPr>
            <a:spLocks noChangeArrowheads="1"/>
          </p:cNvSpPr>
          <p:nvPr/>
        </p:nvSpPr>
        <p:spPr bwMode="auto">
          <a:xfrm>
            <a:off x="5719763" y="3370263"/>
            <a:ext cx="1003300" cy="457200"/>
          </a:xfrm>
          <a:prstGeom prst="rect">
            <a:avLst/>
          </a:prstGeom>
          <a:solidFill>
            <a:srgbClr val="4F81BD"/>
          </a:solidFill>
          <a:ln w="41275" algn="ctr">
            <a:solidFill>
              <a:srgbClr val="404040"/>
            </a:solidFill>
            <a:miter lim="800000"/>
            <a:headEnd/>
            <a:tailEnd/>
          </a:ln>
          <a:effectLst>
            <a:outerShdw dist="38100" dir="5400000" algn="t" rotWithShape="0">
              <a:srgbClr val="000000">
                <a:alpha val="39999"/>
              </a:srgbClr>
            </a:outerShdw>
          </a:effectLst>
        </p:spPr>
        <p:txBody>
          <a:bodyPr anchor="ctr"/>
          <a:lstStyle/>
          <a:p>
            <a:pPr algn="ctr">
              <a:defRPr/>
            </a:pPr>
            <a:r>
              <a:rPr lang="en-US" sz="1100" b="1">
                <a:solidFill>
                  <a:schemeClr val="bg1"/>
                </a:solidFill>
                <a:effectLst>
                  <a:outerShdw blurRad="50800" dist="38100" dir="5400000" algn="t" rotWithShape="0">
                    <a:prstClr val="black">
                      <a:alpha val="40000"/>
                    </a:prstClr>
                  </a:outerShdw>
                </a:effectLst>
                <a:latin typeface="+mn-lt"/>
              </a:rPr>
              <a:t>USB</a:t>
            </a:r>
          </a:p>
        </p:txBody>
      </p:sp>
      <p:sp>
        <p:nvSpPr>
          <p:cNvPr id="32" name="Rectangle 31"/>
          <p:cNvSpPr/>
          <p:nvPr/>
        </p:nvSpPr>
        <p:spPr>
          <a:xfrm>
            <a:off x="5719763" y="2678113"/>
            <a:ext cx="10033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chemeClr val="bg1"/>
                </a:solidFill>
                <a:effectLst>
                  <a:outerShdw blurRad="50800" dist="38100" dir="5400000" algn="t" rotWithShape="0">
                    <a:prstClr val="black">
                      <a:alpha val="40000"/>
                    </a:prstClr>
                  </a:outerShdw>
                </a:effectLst>
              </a:rPr>
              <a:t>ACMP</a:t>
            </a:r>
          </a:p>
        </p:txBody>
      </p:sp>
      <p:sp>
        <p:nvSpPr>
          <p:cNvPr id="33" name="Rectangle 32"/>
          <p:cNvSpPr/>
          <p:nvPr/>
        </p:nvSpPr>
        <p:spPr>
          <a:xfrm>
            <a:off x="5719763" y="1892300"/>
            <a:ext cx="10033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chemeClr val="bg1"/>
                </a:solidFill>
                <a:effectLst>
                  <a:outerShdw blurRad="50800" dist="38100" dir="5400000" algn="t" rotWithShape="0">
                    <a:prstClr val="black">
                      <a:alpha val="40000"/>
                    </a:prstClr>
                  </a:outerShdw>
                </a:effectLst>
              </a:rPr>
              <a:t>ADC</a:t>
            </a:r>
          </a:p>
        </p:txBody>
      </p:sp>
      <p:sp>
        <p:nvSpPr>
          <p:cNvPr id="34" name="Rectangle 33"/>
          <p:cNvSpPr/>
          <p:nvPr/>
        </p:nvSpPr>
        <p:spPr>
          <a:xfrm>
            <a:off x="5719763" y="1243013"/>
            <a:ext cx="10033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chemeClr val="bg1"/>
                </a:solidFill>
                <a:effectLst>
                  <a:outerShdw blurRad="50800" dist="38100" dir="5400000" algn="t" rotWithShape="0">
                    <a:prstClr val="black">
                      <a:alpha val="40000"/>
                    </a:prstClr>
                  </a:outerShdw>
                </a:effectLst>
              </a:rPr>
              <a:t>PDB</a:t>
            </a:r>
          </a:p>
        </p:txBody>
      </p:sp>
      <p:sp>
        <p:nvSpPr>
          <p:cNvPr id="35" name="Rectangle 34"/>
          <p:cNvSpPr/>
          <p:nvPr/>
        </p:nvSpPr>
        <p:spPr>
          <a:xfrm>
            <a:off x="3433763" y="5056188"/>
            <a:ext cx="1003300" cy="549275"/>
          </a:xfrm>
          <a:prstGeom prst="rect">
            <a:avLst/>
          </a:prstGeom>
          <a:ln w="19050">
            <a:solidFill>
              <a:schemeClr val="tx1">
                <a:lumMod val="75000"/>
                <a:lumOff val="25000"/>
              </a:schemeClr>
            </a:solid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100" b="1">
                <a:solidFill>
                  <a:schemeClr val="tx1"/>
                </a:solidFill>
                <a:effectLst>
                  <a:outerShdw blurRad="38100" dist="38100" dir="2700000" algn="tl">
                    <a:srgbClr val="C0C0C0"/>
                  </a:outerShdw>
                </a:effectLst>
              </a:rPr>
              <a:t>Segment</a:t>
            </a:r>
            <a:br>
              <a:rPr lang="en-US" sz="1100" b="1">
                <a:solidFill>
                  <a:schemeClr val="tx1"/>
                </a:solidFill>
                <a:effectLst>
                  <a:outerShdw blurRad="38100" dist="38100" dir="2700000" algn="tl">
                    <a:srgbClr val="C0C0C0"/>
                  </a:outerShdw>
                </a:effectLst>
              </a:rPr>
            </a:br>
            <a:r>
              <a:rPr lang="en-US" sz="1100" b="1">
                <a:solidFill>
                  <a:schemeClr val="tx1"/>
                </a:solidFill>
                <a:effectLst>
                  <a:outerShdw blurRad="38100" dist="38100" dir="2700000" algn="tl">
                    <a:srgbClr val="C0C0C0"/>
                  </a:outerShdw>
                </a:effectLst>
              </a:rPr>
              <a:t>Display</a:t>
            </a:r>
          </a:p>
        </p:txBody>
      </p:sp>
      <p:sp>
        <p:nvSpPr>
          <p:cNvPr id="36" name="Rectangle 35"/>
          <p:cNvSpPr/>
          <p:nvPr/>
        </p:nvSpPr>
        <p:spPr>
          <a:xfrm>
            <a:off x="4716463" y="5056188"/>
            <a:ext cx="1292225" cy="560387"/>
          </a:xfrm>
          <a:prstGeom prst="rect">
            <a:avLst/>
          </a:prstGeom>
          <a:ln w="19050">
            <a:solidFill>
              <a:schemeClr val="tx1">
                <a:lumMod val="75000"/>
                <a:lumOff val="25000"/>
              </a:schemeClr>
            </a:solid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100" b="1">
                <a:solidFill>
                  <a:schemeClr val="tx1"/>
                </a:solidFill>
                <a:effectLst>
                  <a:outerShdw blurRad="38100" dist="38100" dir="2700000" algn="tl">
                    <a:srgbClr val="C0C0C0"/>
                  </a:outerShdw>
                </a:effectLst>
              </a:rPr>
              <a:t>Graphic</a:t>
            </a:r>
            <a:br>
              <a:rPr lang="en-US" sz="1100" b="1">
                <a:solidFill>
                  <a:schemeClr val="tx1"/>
                </a:solidFill>
                <a:effectLst>
                  <a:outerShdw blurRad="38100" dist="38100" dir="2700000" algn="tl">
                    <a:srgbClr val="C0C0C0"/>
                  </a:outerShdw>
                </a:effectLst>
              </a:rPr>
            </a:br>
            <a:r>
              <a:rPr lang="en-US" sz="1100" b="1">
                <a:solidFill>
                  <a:schemeClr val="tx1"/>
                </a:solidFill>
                <a:effectLst>
                  <a:outerShdw blurRad="38100" dist="38100" dir="2700000" algn="tl">
                    <a:srgbClr val="C0C0C0"/>
                  </a:outerShdw>
                </a:effectLst>
              </a:rPr>
              <a:t>Display</a:t>
            </a:r>
          </a:p>
        </p:txBody>
      </p:sp>
      <p:sp>
        <p:nvSpPr>
          <p:cNvPr id="37" name="Rectangle 36"/>
          <p:cNvSpPr/>
          <p:nvPr/>
        </p:nvSpPr>
        <p:spPr>
          <a:xfrm>
            <a:off x="828675" y="5686425"/>
            <a:ext cx="171450" cy="1619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sp>
        <p:nvSpPr>
          <p:cNvPr id="38" name="Rectangle 37"/>
          <p:cNvSpPr/>
          <p:nvPr/>
        </p:nvSpPr>
        <p:spPr>
          <a:xfrm>
            <a:off x="827088" y="5478463"/>
            <a:ext cx="171450" cy="1619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sp>
        <p:nvSpPr>
          <p:cNvPr id="39" name="Rectangle 38"/>
          <p:cNvSpPr/>
          <p:nvPr/>
        </p:nvSpPr>
        <p:spPr>
          <a:xfrm>
            <a:off x="3668713" y="5934075"/>
            <a:ext cx="171450" cy="161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sp>
        <p:nvSpPr>
          <p:cNvPr id="47137" name="TextBox 41"/>
          <p:cNvSpPr txBox="1">
            <a:spLocks noChangeArrowheads="1"/>
          </p:cNvSpPr>
          <p:nvPr/>
        </p:nvSpPr>
        <p:spPr bwMode="auto">
          <a:xfrm>
            <a:off x="990600" y="5638800"/>
            <a:ext cx="1565275" cy="274638"/>
          </a:xfrm>
          <a:prstGeom prst="rect">
            <a:avLst/>
          </a:prstGeom>
          <a:noFill/>
          <a:ln w="9525">
            <a:noFill/>
            <a:miter lim="800000"/>
            <a:headEnd/>
            <a:tailEnd/>
          </a:ln>
        </p:spPr>
        <p:txBody>
          <a:bodyPr wrap="none">
            <a:spAutoFit/>
          </a:bodyPr>
          <a:lstStyle/>
          <a:p>
            <a:r>
              <a:rPr lang="en-US" sz="1200"/>
              <a:t>Embedded Analog</a:t>
            </a:r>
          </a:p>
        </p:txBody>
      </p:sp>
      <p:sp>
        <p:nvSpPr>
          <p:cNvPr id="47138" name="TextBox 42"/>
          <p:cNvSpPr txBox="1">
            <a:spLocks noChangeArrowheads="1"/>
          </p:cNvSpPr>
          <p:nvPr/>
        </p:nvSpPr>
        <p:spPr bwMode="auto">
          <a:xfrm>
            <a:off x="992188" y="5416550"/>
            <a:ext cx="828675" cy="274638"/>
          </a:xfrm>
          <a:prstGeom prst="rect">
            <a:avLst/>
          </a:prstGeom>
          <a:noFill/>
          <a:ln w="9525">
            <a:noFill/>
            <a:miter lim="800000"/>
            <a:headEnd/>
            <a:tailEnd/>
          </a:ln>
        </p:spPr>
        <p:txBody>
          <a:bodyPr wrap="none">
            <a:spAutoFit/>
          </a:bodyPr>
          <a:lstStyle/>
          <a:p>
            <a:r>
              <a:rPr lang="en-US" sz="1200"/>
              <a:t>Sensors</a:t>
            </a:r>
          </a:p>
        </p:txBody>
      </p:sp>
      <p:sp>
        <p:nvSpPr>
          <p:cNvPr id="47139" name="TextBox 44"/>
          <p:cNvSpPr txBox="1">
            <a:spLocks noChangeArrowheads="1"/>
          </p:cNvSpPr>
          <p:nvPr/>
        </p:nvSpPr>
        <p:spPr bwMode="auto">
          <a:xfrm>
            <a:off x="990600" y="5848350"/>
            <a:ext cx="1657350" cy="274638"/>
          </a:xfrm>
          <a:prstGeom prst="rect">
            <a:avLst/>
          </a:prstGeom>
          <a:noFill/>
          <a:ln w="9525">
            <a:noFill/>
            <a:miter lim="800000"/>
            <a:headEnd/>
            <a:tailEnd/>
          </a:ln>
        </p:spPr>
        <p:txBody>
          <a:bodyPr wrap="none">
            <a:spAutoFit/>
          </a:bodyPr>
          <a:lstStyle/>
          <a:p>
            <a:r>
              <a:rPr lang="en-US" sz="1200"/>
              <a:t>Internal modules</a:t>
            </a:r>
          </a:p>
        </p:txBody>
      </p:sp>
      <p:sp>
        <p:nvSpPr>
          <p:cNvPr id="47" name="Rectangle 46"/>
          <p:cNvSpPr/>
          <p:nvPr/>
        </p:nvSpPr>
        <p:spPr>
          <a:xfrm>
            <a:off x="3433763" y="3892550"/>
            <a:ext cx="1003300" cy="457200"/>
          </a:xfrm>
          <a:prstGeom prst="rect">
            <a:avLst/>
          </a:prstGeom>
          <a:solidFill>
            <a:srgbClr val="4F81BD"/>
          </a:solidFill>
          <a:ln w="41275">
            <a:solidFill>
              <a:schemeClr val="tx1">
                <a:lumMod val="75000"/>
                <a:lumOff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a:solidFill>
                  <a:schemeClr val="bg1"/>
                </a:solidFill>
                <a:effectLst>
                  <a:outerShdw blurRad="50800" dist="38100" dir="5400000" algn="t" rotWithShape="0">
                    <a:prstClr val="black">
                      <a:alpha val="40000"/>
                    </a:prstClr>
                  </a:outerShdw>
                </a:effectLst>
              </a:rPr>
              <a:t>LCD CNTRL</a:t>
            </a:r>
          </a:p>
        </p:txBody>
      </p:sp>
      <p:grpSp>
        <p:nvGrpSpPr>
          <p:cNvPr id="47141" name="Group 48"/>
          <p:cNvGrpSpPr>
            <a:grpSpLocks/>
          </p:cNvGrpSpPr>
          <p:nvPr/>
        </p:nvGrpSpPr>
        <p:grpSpPr bwMode="auto">
          <a:xfrm>
            <a:off x="7019925" y="1581150"/>
            <a:ext cx="1003300" cy="1457325"/>
            <a:chOff x="6753269" y="4989513"/>
            <a:chExt cx="1003211" cy="1457551"/>
          </a:xfrm>
        </p:grpSpPr>
        <p:sp>
          <p:nvSpPr>
            <p:cNvPr id="50" name="Rectangle 49"/>
            <p:cNvSpPr/>
            <p:nvPr/>
          </p:nvSpPr>
          <p:spPr>
            <a:xfrm>
              <a:off x="6753269" y="4989513"/>
              <a:ext cx="1003211" cy="14575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a:solidFill>
                  <a:schemeClr val="tx1"/>
                </a:solidFill>
                <a:effectLst>
                  <a:outerShdw blurRad="38100" dist="38100" dir="2700000" algn="tl">
                    <a:srgbClr val="FFFFFF"/>
                  </a:outerShdw>
                </a:effectLst>
              </a:endParaRPr>
            </a:p>
          </p:txBody>
        </p:sp>
        <p:sp>
          <p:nvSpPr>
            <p:cNvPr id="51" name="Rectangle 50"/>
            <p:cNvSpPr/>
            <p:nvPr/>
          </p:nvSpPr>
          <p:spPr>
            <a:xfrm>
              <a:off x="6831050" y="5564277"/>
              <a:ext cx="847650" cy="78752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a:solidFill>
                    <a:schemeClr val="tx1"/>
                  </a:solidFill>
                  <a:effectLst>
                    <a:outerShdw blurRad="38100" dist="38100" dir="2700000" algn="tl">
                      <a:srgbClr val="FFFFFF"/>
                    </a:outerShdw>
                  </a:effectLst>
                </a:rPr>
                <a:t>ARM</a:t>
              </a:r>
            </a:p>
            <a:p>
              <a:pPr algn="ctr">
                <a:defRPr/>
              </a:pPr>
              <a:r>
                <a:rPr lang="en-US" sz="1100" b="1">
                  <a:solidFill>
                    <a:schemeClr val="tx1"/>
                  </a:solidFill>
                  <a:effectLst>
                    <a:outerShdw blurRad="38100" dist="38100" dir="2700000" algn="tl">
                      <a:srgbClr val="FFFFFF"/>
                    </a:outerShdw>
                  </a:effectLst>
                </a:rPr>
                <a:t>Cortex M4 CPU</a:t>
              </a:r>
            </a:p>
          </p:txBody>
        </p:sp>
        <p:sp>
          <p:nvSpPr>
            <p:cNvPr id="52" name="Rectangle 51"/>
            <p:cNvSpPr/>
            <p:nvPr/>
          </p:nvSpPr>
          <p:spPr>
            <a:xfrm>
              <a:off x="6821526" y="5038734"/>
              <a:ext cx="866698" cy="45727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a:solidFill>
                    <a:schemeClr val="tx1"/>
                  </a:solidFill>
                  <a:effectLst>
                    <a:outerShdw blurRad="38100" dist="38100" dir="2700000" algn="tl">
                      <a:srgbClr val="FFFFFF"/>
                    </a:outerShdw>
                  </a:effectLst>
                </a:rPr>
                <a:t>SW</a:t>
              </a:r>
            </a:p>
            <a:p>
              <a:pPr algn="ctr">
                <a:defRPr/>
              </a:pPr>
              <a:r>
                <a:rPr lang="en-US" sz="1100" b="1">
                  <a:solidFill>
                    <a:schemeClr val="tx1"/>
                  </a:solidFill>
                  <a:effectLst>
                    <a:outerShdw blurRad="38100" dist="38100" dir="2700000" algn="tl">
                      <a:srgbClr val="FFFFFF"/>
                    </a:outerShdw>
                  </a:effectLst>
                </a:rPr>
                <a:t>Filter</a:t>
              </a:r>
            </a:p>
          </p:txBody>
        </p:sp>
      </p:grpSp>
      <p:sp>
        <p:nvSpPr>
          <p:cNvPr id="53" name="Rectangle 52"/>
          <p:cNvSpPr/>
          <p:nvPr/>
        </p:nvSpPr>
        <p:spPr>
          <a:xfrm>
            <a:off x="6035675" y="4419600"/>
            <a:ext cx="1749425" cy="304800"/>
          </a:xfrm>
          <a:prstGeom prst="rect">
            <a:avLst/>
          </a:prstGeom>
        </p:spPr>
        <p:txBody>
          <a:bodyPr wrap="none">
            <a:spAutoFit/>
          </a:bodyPr>
          <a:lstStyle/>
          <a:p>
            <a:pPr>
              <a:defRPr/>
            </a:pPr>
            <a:r>
              <a:rPr lang="en-US" sz="1400" b="1">
                <a:effectLst>
                  <a:outerShdw blurRad="38100" dist="38100" dir="2700000" algn="tl">
                    <a:srgbClr val="C0C0C0"/>
                  </a:outerShdw>
                </a:effectLst>
              </a:rPr>
              <a:t>Kinetis K50 device</a:t>
            </a:r>
          </a:p>
        </p:txBody>
      </p:sp>
      <p:pic>
        <p:nvPicPr>
          <p:cNvPr id="47143" name="Picture 2"/>
          <p:cNvPicPr>
            <a:picLocks noChangeAspect="1" noChangeArrowheads="1"/>
          </p:cNvPicPr>
          <p:nvPr/>
        </p:nvPicPr>
        <p:blipFill>
          <a:blip r:embed="rId3" cstate="print"/>
          <a:srcRect l="21300" t="51453" r="19350" b="38400"/>
          <a:stretch>
            <a:fillRect/>
          </a:stretch>
        </p:blipFill>
        <p:spPr bwMode="auto">
          <a:xfrm>
            <a:off x="2425700" y="1981200"/>
            <a:ext cx="987425" cy="106363"/>
          </a:xfrm>
          <a:prstGeom prst="rect">
            <a:avLst/>
          </a:prstGeom>
          <a:noFill/>
          <a:ln w="9525">
            <a:noFill/>
            <a:miter lim="800000"/>
            <a:headEnd/>
            <a:tailEnd/>
          </a:ln>
        </p:spPr>
      </p:pic>
      <p:sp>
        <p:nvSpPr>
          <p:cNvPr id="55" name="Rectangle 54"/>
          <p:cNvSpPr/>
          <p:nvPr/>
        </p:nvSpPr>
        <p:spPr>
          <a:xfrm>
            <a:off x="2436813" y="2132013"/>
            <a:ext cx="917575" cy="336550"/>
          </a:xfrm>
          <a:prstGeom prst="rect">
            <a:avLst/>
          </a:prstGeom>
        </p:spPr>
        <p:txBody>
          <a:bodyPr wrap="none">
            <a:spAutoFit/>
          </a:bodyPr>
          <a:lstStyle/>
          <a:p>
            <a:pPr algn="ctr">
              <a:defRPr/>
            </a:pPr>
            <a:r>
              <a:rPr lang="en-US" sz="1600">
                <a:effectLst>
                  <a:outerShdw blurRad="38100" dist="38100" dir="2700000" algn="tl">
                    <a:srgbClr val="C0C0C0"/>
                  </a:outerShdw>
                </a:effectLst>
              </a:rPr>
              <a:t>signal</a:t>
            </a:r>
            <a:endParaRPr lang="en-US" sz="2800">
              <a:effectLst>
                <a:outerShdw blurRad="38100" dist="38100" dir="2700000" algn="tl">
                  <a:srgbClr val="C0C0C0"/>
                </a:outerShdw>
              </a:effectLst>
            </a:endParaRPr>
          </a:p>
        </p:txBody>
      </p:sp>
      <p:sp>
        <p:nvSpPr>
          <p:cNvPr id="56" name="Rectangle 55"/>
          <p:cNvSpPr/>
          <p:nvPr/>
        </p:nvSpPr>
        <p:spPr>
          <a:xfrm>
            <a:off x="2479675" y="3587750"/>
            <a:ext cx="917575" cy="336550"/>
          </a:xfrm>
          <a:prstGeom prst="rect">
            <a:avLst/>
          </a:prstGeom>
        </p:spPr>
        <p:txBody>
          <a:bodyPr wrap="none">
            <a:spAutoFit/>
          </a:bodyPr>
          <a:lstStyle/>
          <a:p>
            <a:pPr algn="ctr">
              <a:defRPr/>
            </a:pPr>
            <a:r>
              <a:rPr lang="en-US" sz="1600">
                <a:effectLst>
                  <a:outerShdw blurRad="38100" dist="38100" dir="2700000" algn="tl">
                    <a:srgbClr val="C0C0C0"/>
                  </a:outerShdw>
                </a:effectLst>
              </a:rPr>
              <a:t>signal</a:t>
            </a:r>
            <a:endParaRPr lang="en-US" sz="2800">
              <a:effectLst>
                <a:outerShdw blurRad="38100" dist="38100" dir="2700000" algn="tl">
                  <a:srgbClr val="C0C0C0"/>
                </a:outerShdw>
              </a:effectLst>
            </a:endParaRPr>
          </a:p>
        </p:txBody>
      </p:sp>
      <p:pic>
        <p:nvPicPr>
          <p:cNvPr id="47146" name="Picture 2"/>
          <p:cNvPicPr>
            <a:picLocks noChangeAspect="1" noChangeArrowheads="1"/>
          </p:cNvPicPr>
          <p:nvPr/>
        </p:nvPicPr>
        <p:blipFill>
          <a:blip r:embed="rId3" cstate="print"/>
          <a:srcRect l="21300" t="51453" r="19350" b="38400"/>
          <a:stretch>
            <a:fillRect/>
          </a:stretch>
        </p:blipFill>
        <p:spPr bwMode="auto">
          <a:xfrm>
            <a:off x="2455863" y="3435350"/>
            <a:ext cx="987425" cy="106363"/>
          </a:xfrm>
          <a:prstGeom prst="rect">
            <a:avLst/>
          </a:prstGeom>
          <a:noFill/>
          <a:ln w="9525">
            <a:noFill/>
            <a:miter lim="800000"/>
            <a:headEnd/>
            <a:tailEnd/>
          </a:ln>
        </p:spPr>
      </p:pic>
      <p:sp>
        <p:nvSpPr>
          <p:cNvPr id="2" name="Rectangle 37"/>
          <p:cNvSpPr>
            <a:spLocks noChangeArrowheads="1"/>
          </p:cNvSpPr>
          <p:nvPr/>
        </p:nvSpPr>
        <p:spPr bwMode="auto">
          <a:xfrm>
            <a:off x="828675" y="5922963"/>
            <a:ext cx="171450" cy="161925"/>
          </a:xfrm>
          <a:prstGeom prst="rect">
            <a:avLst/>
          </a:prstGeom>
          <a:solidFill>
            <a:srgbClr val="4F81BD"/>
          </a:solidFill>
          <a:ln w="41275" algn="ctr">
            <a:solidFill>
              <a:srgbClr val="404040"/>
            </a:solidFill>
            <a:miter lim="800000"/>
            <a:headEnd/>
            <a:tailEnd/>
          </a:ln>
          <a:effectLst>
            <a:outerShdw dist="38100" sx="1000" sy="1000" algn="t" rotWithShape="0">
              <a:srgbClr val="000000"/>
            </a:outerShdw>
          </a:effectLst>
        </p:spPr>
        <p:txBody>
          <a:bodyPr anchor="ctr"/>
          <a:lstStyle/>
          <a:p>
            <a:pPr algn="ctr">
              <a:defRPr/>
            </a:pPr>
            <a:endParaRPr lang="en-US" sz="1100" b="1">
              <a:solidFill>
                <a:schemeClr val="bg1"/>
              </a:solidFill>
              <a:effectLst>
                <a:outerShdw blurRad="38100" dist="38100" dir="2700000" algn="tl">
                  <a:srgbClr val="000000"/>
                </a:outerShdw>
              </a:effectLst>
            </a:endParaRPr>
          </a:p>
        </p:txBody>
      </p:sp>
      <p:sp>
        <p:nvSpPr>
          <p:cNvPr id="47148" name="TextBox 47"/>
          <p:cNvSpPr txBox="1">
            <a:spLocks noChangeArrowheads="1"/>
          </p:cNvSpPr>
          <p:nvPr/>
        </p:nvSpPr>
        <p:spPr bwMode="auto">
          <a:xfrm>
            <a:off x="944563" y="1062038"/>
            <a:ext cx="1538287" cy="768350"/>
          </a:xfrm>
          <a:prstGeom prst="rect">
            <a:avLst/>
          </a:prstGeom>
          <a:noFill/>
          <a:ln w="9525">
            <a:noFill/>
            <a:miter lim="800000"/>
            <a:headEnd/>
            <a:tailEnd/>
          </a:ln>
        </p:spPr>
        <p:txBody>
          <a:bodyPr>
            <a:spAutoFit/>
          </a:bodyPr>
          <a:lstStyle/>
          <a:p>
            <a:r>
              <a:rPr lang="en-US" sz="1100" b="1"/>
              <a:t>Sensor Examples: Pressure, Level, Proximity, Photodetector </a:t>
            </a: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438150" y="220663"/>
            <a:ext cx="8181975" cy="685800"/>
          </a:xfrm>
        </p:spPr>
        <p:txBody>
          <a:bodyPr/>
          <a:lstStyle/>
          <a:p>
            <a:pPr algn="l"/>
            <a:r>
              <a:rPr lang="en-US" sz="3800" smtClean="0"/>
              <a:t>Embedded ADCs and Connections</a:t>
            </a:r>
          </a:p>
        </p:txBody>
      </p:sp>
      <p:sp>
        <p:nvSpPr>
          <p:cNvPr id="1217539" name="Rectangle 3"/>
          <p:cNvSpPr>
            <a:spLocks noGrp="1" noChangeArrowheads="1"/>
          </p:cNvSpPr>
          <p:nvPr>
            <p:ph type="body" sz="quarter" idx="4294967295"/>
          </p:nvPr>
        </p:nvSpPr>
        <p:spPr>
          <a:xfrm>
            <a:off x="561975" y="957263"/>
            <a:ext cx="5186363" cy="5110162"/>
          </a:xfrm>
        </p:spPr>
        <p:txBody>
          <a:bodyPr/>
          <a:lstStyle/>
          <a:p>
            <a:pPr>
              <a:lnSpc>
                <a:spcPct val="90000"/>
              </a:lnSpc>
              <a:spcBef>
                <a:spcPts val="400"/>
              </a:spcBef>
              <a:defRPr/>
            </a:pPr>
            <a:r>
              <a:rPr lang="en-US" sz="1800" dirty="0" smtClean="0"/>
              <a:t>SAR up to16-bit resolution </a:t>
            </a:r>
          </a:p>
          <a:p>
            <a:pPr lvl="1">
              <a:lnSpc>
                <a:spcPct val="90000"/>
              </a:lnSpc>
              <a:spcBef>
                <a:spcPts val="400"/>
              </a:spcBef>
              <a:defRPr/>
            </a:pPr>
            <a:r>
              <a:rPr lang="en-US" sz="1600" dirty="0" smtClean="0"/>
              <a:t>Single or continuous conversions</a:t>
            </a:r>
          </a:p>
          <a:p>
            <a:pPr lvl="1">
              <a:lnSpc>
                <a:spcPct val="90000"/>
              </a:lnSpc>
              <a:spcBef>
                <a:spcPts val="400"/>
              </a:spcBef>
              <a:defRPr/>
            </a:pPr>
            <a:r>
              <a:rPr lang="en-US" sz="1600" dirty="0" smtClean="0"/>
              <a:t>Hardware average  (4,8,16,32)</a:t>
            </a:r>
          </a:p>
          <a:p>
            <a:pPr lvl="1">
              <a:lnSpc>
                <a:spcPct val="90000"/>
              </a:lnSpc>
              <a:spcBef>
                <a:spcPts val="400"/>
              </a:spcBef>
              <a:defRPr/>
            </a:pPr>
            <a:r>
              <a:rPr lang="en-US" sz="1600" dirty="0" smtClean="0"/>
              <a:t>Selectable voltage reference  </a:t>
            </a:r>
            <a:br>
              <a:rPr lang="en-US" sz="1600" dirty="0" smtClean="0"/>
            </a:br>
            <a:r>
              <a:rPr lang="en-US" sz="1600" dirty="0" smtClean="0"/>
              <a:t>(VREF, External)</a:t>
            </a:r>
          </a:p>
          <a:p>
            <a:pPr lvl="1">
              <a:lnSpc>
                <a:spcPct val="90000"/>
              </a:lnSpc>
              <a:spcBef>
                <a:spcPts val="400"/>
              </a:spcBef>
              <a:defRPr/>
            </a:pPr>
            <a:r>
              <a:rPr lang="en-US" sz="1600" dirty="0" smtClean="0"/>
              <a:t>Programmable Gain Amp</a:t>
            </a:r>
          </a:p>
          <a:p>
            <a:pPr lvl="1">
              <a:lnSpc>
                <a:spcPct val="90000"/>
              </a:lnSpc>
              <a:spcBef>
                <a:spcPts val="400"/>
              </a:spcBef>
              <a:defRPr/>
            </a:pPr>
            <a:r>
              <a:rPr lang="en-US" sz="1600" dirty="0" smtClean="0"/>
              <a:t>Automatic compare</a:t>
            </a:r>
          </a:p>
          <a:p>
            <a:pPr lvl="1">
              <a:lnSpc>
                <a:spcPct val="90000"/>
              </a:lnSpc>
              <a:spcBef>
                <a:spcPts val="400"/>
              </a:spcBef>
              <a:defRPr/>
            </a:pPr>
            <a:r>
              <a:rPr lang="en-US" sz="1600" dirty="0" smtClean="0"/>
              <a:t>Configurable conversion speed</a:t>
            </a:r>
          </a:p>
          <a:p>
            <a:pPr lvl="1">
              <a:lnSpc>
                <a:spcPct val="90000"/>
              </a:lnSpc>
              <a:spcBef>
                <a:spcPts val="400"/>
              </a:spcBef>
              <a:defRPr/>
            </a:pPr>
            <a:r>
              <a:rPr lang="en-US" sz="1600" dirty="0" smtClean="0"/>
              <a:t>Configurable sample time </a:t>
            </a:r>
            <a:br>
              <a:rPr lang="en-US" sz="1600" dirty="0" smtClean="0"/>
            </a:br>
            <a:r>
              <a:rPr lang="en-US" sz="1600" dirty="0" smtClean="0"/>
              <a:t>(short/long </a:t>
            </a:r>
            <a:r>
              <a:rPr lang="en-US" sz="1600" dirty="0" smtClean="0">
                <a:sym typeface="Wingdings" pitchFamily="2" charset="2"/>
              </a:rPr>
              <a:t> resolution)</a:t>
            </a:r>
            <a:endParaRPr lang="en-US" sz="1600" dirty="0" smtClean="0"/>
          </a:p>
          <a:p>
            <a:pPr lvl="1">
              <a:lnSpc>
                <a:spcPct val="90000"/>
              </a:lnSpc>
              <a:spcBef>
                <a:spcPts val="400"/>
              </a:spcBef>
              <a:defRPr/>
            </a:pPr>
            <a:r>
              <a:rPr lang="en-US" sz="1600" dirty="0" smtClean="0"/>
              <a:t>Self-calibration mode </a:t>
            </a:r>
          </a:p>
          <a:p>
            <a:pPr>
              <a:lnSpc>
                <a:spcPct val="90000"/>
              </a:lnSpc>
              <a:spcBef>
                <a:spcPts val="400"/>
              </a:spcBef>
              <a:defRPr/>
            </a:pPr>
            <a:r>
              <a:rPr lang="en-US" sz="1800" dirty="0" smtClean="0"/>
              <a:t>Internal connections with other modules </a:t>
            </a:r>
          </a:p>
          <a:p>
            <a:pPr>
              <a:lnSpc>
                <a:spcPct val="90000"/>
              </a:lnSpc>
              <a:spcBef>
                <a:spcPts val="400"/>
              </a:spcBef>
              <a:defRPr/>
            </a:pPr>
            <a:r>
              <a:rPr lang="en-US" sz="1800" dirty="0" smtClean="0"/>
              <a:t>Low power modes </a:t>
            </a:r>
          </a:p>
          <a:p>
            <a:pPr lvl="1">
              <a:lnSpc>
                <a:spcPct val="90000"/>
              </a:lnSpc>
              <a:spcBef>
                <a:spcPts val="400"/>
              </a:spcBef>
              <a:defRPr/>
            </a:pPr>
            <a:r>
              <a:rPr lang="en-US" sz="1400" dirty="0" smtClean="0"/>
              <a:t>VLPR (Very Low Power Run – Fully Functional, reduced clock 2Mhz)</a:t>
            </a:r>
          </a:p>
          <a:p>
            <a:pPr lvl="1">
              <a:lnSpc>
                <a:spcPct val="90000"/>
              </a:lnSpc>
              <a:spcBef>
                <a:spcPts val="400"/>
              </a:spcBef>
              <a:defRPr/>
            </a:pPr>
            <a:r>
              <a:rPr lang="en-US" sz="1400" dirty="0" smtClean="0"/>
              <a:t> VLPW (Very Low Power Wait – Fully Functional, CPU clock stopped)</a:t>
            </a:r>
          </a:p>
          <a:p>
            <a:pPr lvl="1">
              <a:lnSpc>
                <a:spcPct val="90000"/>
              </a:lnSpc>
              <a:spcBef>
                <a:spcPts val="400"/>
              </a:spcBef>
              <a:defRPr/>
            </a:pPr>
            <a:r>
              <a:rPr lang="en-US" sz="1400" kern="1200" dirty="0" smtClean="0"/>
              <a:t>STOP and VLPS – Fully Functional, Internal Clock</a:t>
            </a:r>
            <a:endParaRPr lang="en-US" sz="1400" dirty="0" smtClean="0"/>
          </a:p>
          <a:p>
            <a:pPr lvl="1">
              <a:lnSpc>
                <a:spcPct val="90000"/>
              </a:lnSpc>
              <a:spcBef>
                <a:spcPts val="400"/>
              </a:spcBef>
              <a:defRPr/>
            </a:pPr>
            <a:r>
              <a:rPr lang="en-US" sz="1400" dirty="0" smtClean="0"/>
              <a:t>LLS (Low Leakage Stop - Retains State)</a:t>
            </a:r>
          </a:p>
          <a:p>
            <a:pPr lvl="1">
              <a:lnSpc>
                <a:spcPct val="90000"/>
              </a:lnSpc>
              <a:spcBef>
                <a:spcPts val="400"/>
              </a:spcBef>
              <a:defRPr/>
            </a:pPr>
            <a:r>
              <a:rPr lang="en-US" sz="1400" dirty="0" err="1" smtClean="0"/>
              <a:t>VLLSx</a:t>
            </a:r>
            <a:r>
              <a:rPr lang="en-US" sz="1400" dirty="0" smtClean="0"/>
              <a:t> (Very Low Leakage Stop - Powered  Off)</a:t>
            </a:r>
          </a:p>
        </p:txBody>
      </p:sp>
      <p:grpSp>
        <p:nvGrpSpPr>
          <p:cNvPr id="48132" name="Group 24"/>
          <p:cNvGrpSpPr>
            <a:grpSpLocks/>
          </p:cNvGrpSpPr>
          <p:nvPr/>
        </p:nvGrpSpPr>
        <p:grpSpPr bwMode="auto">
          <a:xfrm>
            <a:off x="6069013" y="1179513"/>
            <a:ext cx="2857500" cy="4464050"/>
            <a:chOff x="5994779" y="1196453"/>
            <a:chExt cx="2857500" cy="4465093"/>
          </a:xfrm>
        </p:grpSpPr>
        <p:sp>
          <p:nvSpPr>
            <p:cNvPr id="48142" name="Rectangle 22"/>
            <p:cNvSpPr>
              <a:spLocks noChangeArrowheads="1"/>
            </p:cNvSpPr>
            <p:nvPr/>
          </p:nvSpPr>
          <p:spPr bwMode="auto">
            <a:xfrm>
              <a:off x="6018663" y="1196453"/>
              <a:ext cx="2797791" cy="4449171"/>
            </a:xfrm>
            <a:prstGeom prst="rect">
              <a:avLst/>
            </a:prstGeom>
            <a:solidFill>
              <a:srgbClr val="DFE7ED">
                <a:alpha val="36078"/>
              </a:srgbClr>
            </a:solidFill>
            <a:ln w="9525" algn="ctr">
              <a:noFill/>
              <a:round/>
              <a:headEnd/>
              <a:tailEnd/>
            </a:ln>
          </p:spPr>
          <p:txBody>
            <a:bodyPr/>
            <a:lstStyle/>
            <a:p>
              <a:endParaRPr lang="en-GB" sz="1000" b="1">
                <a:cs typeface="Arial" pitchFamily="34" charset="0"/>
              </a:endParaRPr>
            </a:p>
          </p:txBody>
        </p:sp>
        <p:sp>
          <p:nvSpPr>
            <p:cNvPr id="6" name="Rectangle 5"/>
            <p:cNvSpPr/>
            <p:nvPr/>
          </p:nvSpPr>
          <p:spPr>
            <a:xfrm>
              <a:off x="5994779" y="1242501"/>
              <a:ext cx="2857500" cy="4419045"/>
            </a:xfrm>
            <a:prstGeom prst="rect">
              <a:avLst/>
            </a:prstGeom>
            <a:solidFill>
              <a:schemeClr val="bg1">
                <a:alpha val="0"/>
              </a:schemeClr>
            </a:solidFill>
            <a:ln w="53975">
              <a:solidFill>
                <a:srgbClr val="A3B8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95750" name="AutoShape 26"/>
            <p:cNvSpPr>
              <a:spLocks noChangeArrowheads="1"/>
            </p:cNvSpPr>
            <p:nvPr/>
          </p:nvSpPr>
          <p:spPr bwMode="ltGray">
            <a:xfrm>
              <a:off x="6261479" y="3718446"/>
              <a:ext cx="804863" cy="762000"/>
            </a:xfrm>
            <a:prstGeom prst="roundRect">
              <a:avLst>
                <a:gd name="adj" fmla="val 0"/>
              </a:avLst>
            </a:prstGeom>
            <a:solidFill>
              <a:srgbClr val="3597B8"/>
            </a:solidFill>
            <a:ln w="9525" algn="ctr">
              <a:noFill/>
              <a:round/>
              <a:headEnd/>
              <a:tailEnd/>
            </a:ln>
            <a:scene3d>
              <a:camera prst="orthographicFront"/>
              <a:lightRig rig="threePt" dir="t"/>
            </a:scene3d>
            <a:sp3d>
              <a:bevelT/>
            </a:sp3d>
          </p:spPr>
          <p:txBody>
            <a:bodyPr wrap="none" anchor="ctr"/>
            <a:lstStyle/>
            <a:p>
              <a:pPr algn="ctr">
                <a:defRPr/>
              </a:pPr>
              <a:r>
                <a:rPr lang="es-MX" b="1" dirty="0">
                  <a:solidFill>
                    <a:schemeClr val="bg1"/>
                  </a:solidFill>
                  <a:latin typeface="Arial" charset="0"/>
                  <a:cs typeface="Arial" charset="0"/>
                </a:rPr>
                <a:t>DAC</a:t>
              </a:r>
              <a:endParaRPr lang="en-US" b="1" dirty="0">
                <a:solidFill>
                  <a:schemeClr val="bg1"/>
                </a:solidFill>
                <a:latin typeface="Arial" charset="0"/>
                <a:cs typeface="Arial" charset="0"/>
              </a:endParaRPr>
            </a:p>
          </p:txBody>
        </p:sp>
        <p:sp>
          <p:nvSpPr>
            <p:cNvPr id="1695751" name="AutoShape 26"/>
            <p:cNvSpPr>
              <a:spLocks noChangeArrowheads="1"/>
            </p:cNvSpPr>
            <p:nvPr/>
          </p:nvSpPr>
          <p:spPr bwMode="ltGray">
            <a:xfrm>
              <a:off x="7642604" y="3745434"/>
              <a:ext cx="804863" cy="762000"/>
            </a:xfrm>
            <a:prstGeom prst="roundRect">
              <a:avLst>
                <a:gd name="adj" fmla="val 0"/>
              </a:avLst>
            </a:prstGeom>
            <a:solidFill>
              <a:srgbClr val="C6BB8F"/>
            </a:solidFill>
            <a:ln w="9525" algn="ctr">
              <a:noFill/>
              <a:round/>
              <a:headEnd/>
              <a:tailEnd/>
            </a:ln>
            <a:scene3d>
              <a:camera prst="orthographicFront"/>
              <a:lightRig rig="threePt" dir="t"/>
            </a:scene3d>
            <a:sp3d>
              <a:bevelT/>
            </a:sp3d>
          </p:spPr>
          <p:txBody>
            <a:bodyPr wrap="none" anchor="ctr"/>
            <a:lstStyle/>
            <a:p>
              <a:pPr algn="ctr">
                <a:defRPr/>
              </a:pPr>
              <a:r>
                <a:rPr lang="es-MX" sz="1400" b="1" dirty="0">
                  <a:latin typeface="Arial" charset="0"/>
                  <a:cs typeface="Arial" charset="0"/>
                </a:rPr>
                <a:t>OPAMP</a:t>
              </a:r>
              <a:endParaRPr lang="en-US" sz="1400" b="1" dirty="0">
                <a:latin typeface="Arial" charset="0"/>
                <a:cs typeface="Arial" charset="0"/>
              </a:endParaRPr>
            </a:p>
          </p:txBody>
        </p:sp>
        <p:cxnSp>
          <p:nvCxnSpPr>
            <p:cNvPr id="48150" name="Elbow Connector 450"/>
            <p:cNvCxnSpPr>
              <a:cxnSpLocks noChangeShapeType="1"/>
            </p:cNvCxnSpPr>
            <p:nvPr/>
          </p:nvCxnSpPr>
          <p:spPr bwMode="auto">
            <a:xfrm rot="5400000" flipH="1" flipV="1">
              <a:off x="6871079" y="3337446"/>
              <a:ext cx="1066800" cy="457200"/>
            </a:xfrm>
            <a:prstGeom prst="bentConnector3">
              <a:avLst>
                <a:gd name="adj1" fmla="val 99894"/>
              </a:avLst>
            </a:prstGeom>
            <a:noFill/>
            <a:ln w="9525">
              <a:solidFill>
                <a:srgbClr val="3597B8"/>
              </a:solidFill>
              <a:round/>
              <a:headEnd/>
              <a:tailEnd type="triangle" w="med" len="med"/>
            </a:ln>
          </p:spPr>
        </p:cxnSp>
        <p:cxnSp>
          <p:nvCxnSpPr>
            <p:cNvPr id="48151" name="Straight Arrow Connector 11"/>
            <p:cNvCxnSpPr>
              <a:cxnSpLocks noChangeShapeType="1"/>
            </p:cNvCxnSpPr>
            <p:nvPr/>
          </p:nvCxnSpPr>
          <p:spPr bwMode="auto">
            <a:xfrm>
              <a:off x="7023479" y="2899301"/>
              <a:ext cx="609600" cy="1588"/>
            </a:xfrm>
            <a:prstGeom prst="straightConnector1">
              <a:avLst/>
            </a:prstGeom>
            <a:noFill/>
            <a:ln w="9525">
              <a:solidFill>
                <a:srgbClr val="ACB500"/>
              </a:solidFill>
              <a:round/>
              <a:headEnd/>
              <a:tailEnd type="triangle" w="med" len="med"/>
            </a:ln>
          </p:spPr>
        </p:cxnSp>
        <p:grpSp>
          <p:nvGrpSpPr>
            <p:cNvPr id="48152" name="Group 20"/>
            <p:cNvGrpSpPr>
              <a:grpSpLocks/>
            </p:cNvGrpSpPr>
            <p:nvPr/>
          </p:nvGrpSpPr>
          <p:grpSpPr bwMode="auto">
            <a:xfrm>
              <a:off x="7450517" y="3329509"/>
              <a:ext cx="996950" cy="796925"/>
              <a:chOff x="7627506" y="3306530"/>
              <a:chExt cx="997440" cy="797689"/>
            </a:xfrm>
          </p:grpSpPr>
          <p:cxnSp>
            <p:nvCxnSpPr>
              <p:cNvPr id="48168" name="Shape 496"/>
              <p:cNvCxnSpPr>
                <a:cxnSpLocks noChangeShapeType="1"/>
              </p:cNvCxnSpPr>
              <p:nvPr/>
            </p:nvCxnSpPr>
            <p:spPr bwMode="auto">
              <a:xfrm flipV="1">
                <a:off x="7627506" y="3306530"/>
                <a:ext cx="193188" cy="235719"/>
              </a:xfrm>
              <a:prstGeom prst="bentConnector3">
                <a:avLst>
                  <a:gd name="adj1" fmla="val -2176"/>
                </a:avLst>
              </a:prstGeom>
              <a:noFill/>
              <a:ln w="9525">
                <a:solidFill>
                  <a:srgbClr val="C6BB8F"/>
                </a:solidFill>
                <a:round/>
                <a:headEnd/>
                <a:tailEnd type="triangle" w="med" len="med"/>
              </a:ln>
            </p:spPr>
          </p:cxnSp>
          <p:cxnSp>
            <p:nvCxnSpPr>
              <p:cNvPr id="48169" name="Elbow Connector 22"/>
              <p:cNvCxnSpPr>
                <a:cxnSpLocks noChangeShapeType="1"/>
              </p:cNvCxnSpPr>
              <p:nvPr/>
            </p:nvCxnSpPr>
            <p:spPr bwMode="auto">
              <a:xfrm flipH="1" flipV="1">
                <a:off x="7627506" y="3542247"/>
                <a:ext cx="997440" cy="561972"/>
              </a:xfrm>
              <a:prstGeom prst="bentConnector3">
                <a:avLst>
                  <a:gd name="adj1" fmla="val -15130"/>
                </a:avLst>
              </a:prstGeom>
              <a:noFill/>
              <a:ln w="9525">
                <a:solidFill>
                  <a:srgbClr val="C6BB8F"/>
                </a:solidFill>
                <a:round/>
                <a:headEnd/>
                <a:tailEnd/>
              </a:ln>
            </p:spPr>
          </p:cxnSp>
        </p:grpSp>
        <p:sp>
          <p:nvSpPr>
            <p:cNvPr id="1695758" name="AutoShape 25"/>
            <p:cNvSpPr>
              <a:spLocks noChangeArrowheads="1"/>
            </p:cNvSpPr>
            <p:nvPr/>
          </p:nvSpPr>
          <p:spPr bwMode="ltGray">
            <a:xfrm>
              <a:off x="6947279" y="4747146"/>
              <a:ext cx="804863" cy="758825"/>
            </a:xfrm>
            <a:prstGeom prst="roundRect">
              <a:avLst>
                <a:gd name="adj" fmla="val 0"/>
              </a:avLst>
            </a:prstGeom>
            <a:solidFill>
              <a:srgbClr val="99A2A5"/>
            </a:solidFill>
            <a:ln w="9525" algn="ctr">
              <a:noFill/>
              <a:round/>
              <a:headEnd/>
              <a:tailEnd/>
            </a:ln>
            <a:scene3d>
              <a:camera prst="orthographicFront"/>
              <a:lightRig rig="threePt" dir="t"/>
            </a:scene3d>
            <a:sp3d>
              <a:bevelT/>
            </a:sp3d>
          </p:spPr>
          <p:txBody>
            <a:bodyPr wrap="none" anchor="ctr"/>
            <a:lstStyle/>
            <a:p>
              <a:pPr algn="ctr">
                <a:defRPr/>
              </a:pPr>
              <a:r>
                <a:rPr lang="en-US" sz="1400" b="1" dirty="0">
                  <a:latin typeface="Arial" charset="0"/>
                  <a:cs typeface="Arial" charset="0"/>
                </a:rPr>
                <a:t>TRIAMP</a:t>
              </a:r>
            </a:p>
          </p:txBody>
        </p:sp>
        <p:sp>
          <p:nvSpPr>
            <p:cNvPr id="1695759" name="AutoShape 26"/>
            <p:cNvSpPr>
              <a:spLocks noChangeArrowheads="1"/>
            </p:cNvSpPr>
            <p:nvPr/>
          </p:nvSpPr>
          <p:spPr bwMode="ltGray">
            <a:xfrm>
              <a:off x="7642604" y="2559640"/>
              <a:ext cx="804863" cy="847656"/>
            </a:xfrm>
            <a:prstGeom prst="roundRect">
              <a:avLst>
                <a:gd name="adj" fmla="val 0"/>
              </a:avLst>
            </a:prstGeom>
            <a:solidFill>
              <a:srgbClr val="D00C33"/>
            </a:solidFill>
            <a:ln w="9525" algn="ctr">
              <a:noFill/>
              <a:round/>
              <a:headEnd/>
              <a:tailEnd/>
            </a:ln>
            <a:scene3d>
              <a:camera prst="orthographicFront"/>
              <a:lightRig rig="threePt" dir="t"/>
            </a:scene3d>
            <a:sp3d>
              <a:bevelT/>
            </a:sp3d>
          </p:spPr>
          <p:txBody>
            <a:bodyPr wrap="none" anchor="ctr"/>
            <a:lstStyle/>
            <a:p>
              <a:pPr algn="ctr">
                <a:defRPr/>
              </a:pPr>
              <a:r>
                <a:rPr lang="en-US" b="1" dirty="0">
                  <a:solidFill>
                    <a:schemeClr val="bg1"/>
                  </a:solidFill>
                  <a:latin typeface="Arial" charset="0"/>
                  <a:cs typeface="Arial" charset="0"/>
                </a:rPr>
                <a:t>ADC</a:t>
              </a:r>
            </a:p>
          </p:txBody>
        </p:sp>
        <p:sp>
          <p:nvSpPr>
            <p:cNvPr id="1695760" name="AutoShape 27"/>
            <p:cNvSpPr>
              <a:spLocks noChangeArrowheads="1"/>
            </p:cNvSpPr>
            <p:nvPr/>
          </p:nvSpPr>
          <p:spPr bwMode="ltGray">
            <a:xfrm>
              <a:off x="6223379" y="2469749"/>
              <a:ext cx="801688" cy="762000"/>
            </a:xfrm>
            <a:prstGeom prst="roundRect">
              <a:avLst>
                <a:gd name="adj" fmla="val 0"/>
              </a:avLst>
            </a:prstGeom>
            <a:solidFill>
              <a:srgbClr val="ACB500"/>
            </a:solidFill>
            <a:ln w="9525" algn="ctr">
              <a:noFill/>
              <a:round/>
              <a:headEnd/>
              <a:tailEnd/>
            </a:ln>
            <a:effectLst>
              <a:softEdge rad="635000"/>
            </a:effectLst>
            <a:scene3d>
              <a:camera prst="orthographicFront"/>
              <a:lightRig rig="threePt" dir="t"/>
            </a:scene3d>
            <a:sp3d>
              <a:bevelT/>
            </a:sp3d>
          </p:spPr>
          <p:txBody>
            <a:bodyPr wrap="none" anchor="ctr"/>
            <a:lstStyle/>
            <a:p>
              <a:pPr algn="ctr">
                <a:defRPr/>
              </a:pPr>
              <a:r>
                <a:rPr lang="en-US" b="1" dirty="0">
                  <a:solidFill>
                    <a:schemeClr val="bg1"/>
                  </a:solidFill>
                  <a:latin typeface="Arial" charset="0"/>
                  <a:cs typeface="Arial" charset="0"/>
                </a:rPr>
                <a:t>VREF</a:t>
              </a:r>
            </a:p>
          </p:txBody>
        </p:sp>
        <p:sp>
          <p:nvSpPr>
            <p:cNvPr id="1695761" name="AutoShape 27"/>
            <p:cNvSpPr>
              <a:spLocks noChangeArrowheads="1"/>
            </p:cNvSpPr>
            <p:nvPr/>
          </p:nvSpPr>
          <p:spPr bwMode="ltGray">
            <a:xfrm>
              <a:off x="7404479" y="1394346"/>
              <a:ext cx="801688" cy="762000"/>
            </a:xfrm>
            <a:prstGeom prst="roundRect">
              <a:avLst>
                <a:gd name="adj" fmla="val 0"/>
              </a:avLst>
            </a:prstGeom>
            <a:solidFill>
              <a:srgbClr val="4E6172"/>
            </a:solidFill>
            <a:ln w="9525" algn="ctr">
              <a:noFill/>
              <a:round/>
              <a:headEnd/>
              <a:tailEnd/>
            </a:ln>
            <a:scene3d>
              <a:camera prst="orthographicFront"/>
              <a:lightRig rig="threePt" dir="t"/>
            </a:scene3d>
            <a:sp3d>
              <a:bevelT/>
            </a:sp3d>
          </p:spPr>
          <p:txBody>
            <a:bodyPr wrap="none" anchor="ctr"/>
            <a:lstStyle/>
            <a:p>
              <a:pPr algn="ctr">
                <a:defRPr/>
              </a:pPr>
              <a:r>
                <a:rPr lang="en-US" b="1" dirty="0">
                  <a:solidFill>
                    <a:schemeClr val="bg1"/>
                  </a:solidFill>
                  <a:latin typeface="Arial" charset="0"/>
                  <a:cs typeface="Arial" charset="0"/>
                </a:rPr>
                <a:t>PDB</a:t>
              </a:r>
            </a:p>
          </p:txBody>
        </p:sp>
        <p:cxnSp>
          <p:nvCxnSpPr>
            <p:cNvPr id="48165" name="Shape 27"/>
            <p:cNvCxnSpPr>
              <a:cxnSpLocks noChangeShapeType="1"/>
            </p:cNvCxnSpPr>
            <p:nvPr/>
          </p:nvCxnSpPr>
          <p:spPr bwMode="auto">
            <a:xfrm flipH="1" flipV="1">
              <a:off x="8206167" y="1775346"/>
              <a:ext cx="241300" cy="1250950"/>
            </a:xfrm>
            <a:prstGeom prst="bentConnector3">
              <a:avLst>
                <a:gd name="adj1" fmla="val -94907"/>
              </a:avLst>
            </a:prstGeom>
            <a:noFill/>
            <a:ln w="9525">
              <a:solidFill>
                <a:srgbClr val="D00C33"/>
              </a:solidFill>
              <a:round/>
              <a:headEnd/>
              <a:tailEnd type="triangle" w="med" len="med"/>
            </a:ln>
          </p:spPr>
        </p:cxnSp>
        <p:cxnSp>
          <p:nvCxnSpPr>
            <p:cNvPr id="75" name="Elbow Connector 74"/>
            <p:cNvCxnSpPr>
              <a:stCxn id="0" idx="0"/>
            </p:cNvCxnSpPr>
            <p:nvPr/>
          </p:nvCxnSpPr>
          <p:spPr>
            <a:xfrm rot="5400000" flipH="1" flipV="1">
              <a:off x="6709766" y="3823618"/>
              <a:ext cx="1562465" cy="284163"/>
            </a:xfrm>
            <a:prstGeom prst="bentConnector3">
              <a:avLst>
                <a:gd name="adj1" fmla="val 100237"/>
              </a:avLst>
            </a:prstGeom>
            <a:ln>
              <a:solidFill>
                <a:srgbClr val="4E617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0" idx="3"/>
            </p:cNvCxnSpPr>
            <p:nvPr/>
          </p:nvCxnSpPr>
          <p:spPr>
            <a:xfrm>
              <a:off x="7066341" y="4099081"/>
              <a:ext cx="10953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AutoShape 27"/>
          <p:cNvSpPr>
            <a:spLocks noChangeArrowheads="1"/>
          </p:cNvSpPr>
          <p:nvPr/>
        </p:nvSpPr>
        <p:spPr bwMode="ltGray">
          <a:xfrm>
            <a:off x="6302375" y="1581768"/>
            <a:ext cx="801688" cy="761822"/>
          </a:xfrm>
          <a:prstGeom prst="roundRect">
            <a:avLst>
              <a:gd name="adj" fmla="val 0"/>
            </a:avLst>
          </a:prstGeom>
          <a:solidFill>
            <a:srgbClr val="CBD2DA"/>
          </a:solidFill>
          <a:ln w="9525" algn="ctr">
            <a:noFill/>
            <a:round/>
            <a:headEnd/>
            <a:tailEnd/>
          </a:ln>
          <a:effectLst>
            <a:softEdge rad="635000"/>
          </a:effectLst>
          <a:scene3d>
            <a:camera prst="orthographicFront"/>
            <a:lightRig rig="threePt" dir="t"/>
          </a:scene3d>
          <a:sp3d>
            <a:bevelT/>
          </a:sp3d>
        </p:spPr>
        <p:txBody>
          <a:bodyPr wrap="none" anchor="ctr"/>
          <a:lstStyle/>
          <a:p>
            <a:pPr algn="ctr">
              <a:defRPr/>
            </a:pPr>
            <a:r>
              <a:rPr lang="en-US" b="1" dirty="0">
                <a:solidFill>
                  <a:schemeClr val="bg1"/>
                </a:solidFill>
                <a:latin typeface="Arial" charset="0"/>
                <a:cs typeface="Arial" charset="0"/>
              </a:rPr>
              <a:t>PGA</a:t>
            </a:r>
          </a:p>
        </p:txBody>
      </p:sp>
      <p:cxnSp>
        <p:nvCxnSpPr>
          <p:cNvPr id="48" name="Straight Connector 47"/>
          <p:cNvCxnSpPr/>
          <p:nvPr/>
        </p:nvCxnSpPr>
        <p:spPr>
          <a:xfrm rot="10800000" flipV="1">
            <a:off x="7400925" y="1766888"/>
            <a:ext cx="85725" cy="0"/>
          </a:xfrm>
          <a:prstGeom prst="line">
            <a:avLst/>
          </a:prstGeom>
          <a:ln>
            <a:solidFill>
              <a:srgbClr val="4E617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6950869" y="2212182"/>
            <a:ext cx="890587" cy="0"/>
          </a:xfrm>
          <a:prstGeom prst="line">
            <a:avLst/>
          </a:prstGeom>
          <a:ln>
            <a:solidFill>
              <a:srgbClr val="4E6172"/>
            </a:solidFill>
          </a:ln>
        </p:spPr>
        <p:style>
          <a:lnRef idx="1">
            <a:schemeClr val="accent1"/>
          </a:lnRef>
          <a:fillRef idx="0">
            <a:schemeClr val="accent1"/>
          </a:fillRef>
          <a:effectRef idx="0">
            <a:schemeClr val="accent1"/>
          </a:effectRef>
          <a:fontRef idx="minor">
            <a:schemeClr val="tx1"/>
          </a:fontRef>
        </p:style>
      </p:cxnSp>
      <p:cxnSp>
        <p:nvCxnSpPr>
          <p:cNvPr id="48138" name="Straight Arrow Connector 11"/>
          <p:cNvCxnSpPr>
            <a:cxnSpLocks noChangeShapeType="1"/>
          </p:cNvCxnSpPr>
          <p:nvPr/>
        </p:nvCxnSpPr>
        <p:spPr bwMode="auto">
          <a:xfrm>
            <a:off x="7396163" y="2657475"/>
            <a:ext cx="315912" cy="0"/>
          </a:xfrm>
          <a:prstGeom prst="straightConnector1">
            <a:avLst/>
          </a:prstGeom>
          <a:noFill/>
          <a:ln w="9525">
            <a:solidFill>
              <a:srgbClr val="4E6172"/>
            </a:solidFill>
            <a:round/>
            <a:headEnd/>
            <a:tailEnd type="triangle" w="med" len="med"/>
          </a:ln>
        </p:spPr>
      </p:cxnSp>
      <p:cxnSp>
        <p:nvCxnSpPr>
          <p:cNvPr id="63" name="Straight Connector 62"/>
          <p:cNvCxnSpPr/>
          <p:nvPr/>
        </p:nvCxnSpPr>
        <p:spPr>
          <a:xfrm>
            <a:off x="7094538" y="1963738"/>
            <a:ext cx="123825" cy="0"/>
          </a:xfrm>
          <a:prstGeom prst="line">
            <a:avLst/>
          </a:prstGeom>
          <a:ln>
            <a:solidFill>
              <a:srgbClr val="CBD2D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6812757" y="2367756"/>
            <a:ext cx="814388" cy="3175"/>
          </a:xfrm>
          <a:prstGeom prst="line">
            <a:avLst/>
          </a:prstGeom>
          <a:ln>
            <a:solidFill>
              <a:srgbClr val="CBD2D5"/>
            </a:solidFill>
          </a:ln>
        </p:spPr>
        <p:style>
          <a:lnRef idx="1">
            <a:schemeClr val="accent1"/>
          </a:lnRef>
          <a:fillRef idx="0">
            <a:schemeClr val="accent1"/>
          </a:fillRef>
          <a:effectRef idx="0">
            <a:schemeClr val="accent1"/>
          </a:effectRef>
          <a:fontRef idx="minor">
            <a:schemeClr val="tx1"/>
          </a:fontRef>
        </p:style>
      </p:cxnSp>
      <p:cxnSp>
        <p:nvCxnSpPr>
          <p:cNvPr id="48141" name="Straight Arrow Connector 11"/>
          <p:cNvCxnSpPr>
            <a:cxnSpLocks noChangeShapeType="1"/>
          </p:cNvCxnSpPr>
          <p:nvPr/>
        </p:nvCxnSpPr>
        <p:spPr bwMode="auto">
          <a:xfrm>
            <a:off x="7219950" y="2767013"/>
            <a:ext cx="492125" cy="0"/>
          </a:xfrm>
          <a:prstGeom prst="straightConnector1">
            <a:avLst/>
          </a:prstGeom>
          <a:noFill/>
          <a:ln w="9525">
            <a:solidFill>
              <a:srgbClr val="CBD2D5"/>
            </a:solidFill>
            <a:round/>
            <a:headEnd/>
            <a:tailEnd type="triangle" w="med" len="med"/>
          </a:ln>
        </p:spPr>
      </p:cxn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30" name="Straight Connector 129"/>
          <p:cNvCxnSpPr/>
          <p:nvPr/>
        </p:nvCxnSpPr>
        <p:spPr>
          <a:xfrm flipV="1">
            <a:off x="5932488" y="3048000"/>
            <a:ext cx="236537" cy="3175"/>
          </a:xfrm>
          <a:prstGeom prst="line">
            <a:avLst/>
          </a:prstGeom>
          <a:ln>
            <a:solidFill>
              <a:srgbClr val="FF3300"/>
            </a:solidFill>
          </a:ln>
        </p:spPr>
        <p:style>
          <a:lnRef idx="2">
            <a:schemeClr val="accent2"/>
          </a:lnRef>
          <a:fillRef idx="0">
            <a:schemeClr val="accent2"/>
          </a:fillRef>
          <a:effectRef idx="1">
            <a:schemeClr val="accent2"/>
          </a:effectRef>
          <a:fontRef idx="minor">
            <a:schemeClr val="tx1"/>
          </a:fontRef>
        </p:style>
      </p:cxnSp>
      <p:sp>
        <p:nvSpPr>
          <p:cNvPr id="49155" name="Title 3"/>
          <p:cNvSpPr>
            <a:spLocks noGrp="1"/>
          </p:cNvSpPr>
          <p:nvPr>
            <p:ph type="title" idx="4294967295"/>
          </p:nvPr>
        </p:nvSpPr>
        <p:spPr>
          <a:xfrm>
            <a:off x="242888" y="85725"/>
            <a:ext cx="8451850" cy="654050"/>
          </a:xfrm>
        </p:spPr>
        <p:txBody>
          <a:bodyPr/>
          <a:lstStyle/>
          <a:p>
            <a:pPr algn="l"/>
            <a:r>
              <a:rPr lang="en-US" sz="3600" smtClean="0"/>
              <a:t>Embedded ADC Internal Connections</a:t>
            </a:r>
          </a:p>
        </p:txBody>
      </p:sp>
      <p:sp>
        <p:nvSpPr>
          <p:cNvPr id="49156" name="Text Placeholder 4"/>
          <p:cNvSpPr>
            <a:spLocks noGrp="1"/>
          </p:cNvSpPr>
          <p:nvPr>
            <p:ph type="body" sz="quarter" idx="4294967295"/>
          </p:nvPr>
        </p:nvSpPr>
        <p:spPr>
          <a:xfrm>
            <a:off x="604838" y="1905000"/>
            <a:ext cx="4232275" cy="3117850"/>
          </a:xfrm>
        </p:spPr>
        <p:txBody>
          <a:bodyPr/>
          <a:lstStyle/>
          <a:p>
            <a:pPr>
              <a:buFontTx/>
              <a:buNone/>
            </a:pPr>
            <a:r>
              <a:rPr lang="en-US" sz="1600" b="1" smtClean="0"/>
              <a:t>ADC0 single ended inputs</a:t>
            </a:r>
            <a:endParaRPr lang="en-US" sz="2400" b="1" smtClean="0"/>
          </a:p>
          <a:p>
            <a:pPr lvl="1">
              <a:spcBef>
                <a:spcPct val="0"/>
              </a:spcBef>
            </a:pPr>
            <a:r>
              <a:rPr lang="en-US" sz="1600" smtClean="0"/>
              <a:t>DAC0 output </a:t>
            </a:r>
          </a:p>
          <a:p>
            <a:pPr lvl="1">
              <a:spcBef>
                <a:spcPct val="0"/>
              </a:spcBef>
            </a:pPr>
            <a:r>
              <a:rPr lang="en-US" sz="1600" smtClean="0"/>
              <a:t>OPAMP0 output</a:t>
            </a:r>
          </a:p>
          <a:p>
            <a:pPr lvl="1">
              <a:spcBef>
                <a:spcPct val="0"/>
              </a:spcBef>
            </a:pPr>
            <a:r>
              <a:rPr lang="en-US" sz="1600" smtClean="0"/>
              <a:t>OPAMP1 output</a:t>
            </a:r>
          </a:p>
          <a:p>
            <a:pPr>
              <a:buFontTx/>
              <a:buNone/>
            </a:pPr>
            <a:r>
              <a:rPr lang="en-US" sz="1600" b="1" smtClean="0"/>
              <a:t>ADC1 single ended inputs</a:t>
            </a:r>
          </a:p>
          <a:p>
            <a:pPr lvl="1">
              <a:spcBef>
                <a:spcPct val="0"/>
              </a:spcBef>
            </a:pPr>
            <a:r>
              <a:rPr lang="en-US" sz="1600" smtClean="0"/>
              <a:t>DAC1 output</a:t>
            </a:r>
          </a:p>
          <a:p>
            <a:pPr lvl="1">
              <a:spcBef>
                <a:spcPct val="0"/>
              </a:spcBef>
            </a:pPr>
            <a:r>
              <a:rPr lang="en-US" sz="1600" smtClean="0"/>
              <a:t>TRIAMP1 output </a:t>
            </a:r>
          </a:p>
          <a:p>
            <a:pPr lvl="1">
              <a:spcBef>
                <a:spcPct val="0"/>
              </a:spcBef>
            </a:pPr>
            <a:r>
              <a:rPr lang="en-US" sz="1600" smtClean="0"/>
              <a:t>Voltage Reference output</a:t>
            </a:r>
          </a:p>
          <a:p>
            <a:pPr>
              <a:buFontTx/>
              <a:buNone/>
            </a:pPr>
            <a:r>
              <a:rPr lang="en-US" sz="1600" b="1" smtClean="0"/>
              <a:t>ADCx Hardware trigger</a:t>
            </a:r>
          </a:p>
          <a:p>
            <a:pPr lvl="1">
              <a:spcBef>
                <a:spcPct val="0"/>
              </a:spcBef>
            </a:pPr>
            <a:r>
              <a:rPr lang="en-US" sz="1600" smtClean="0"/>
              <a:t>PDB channel 0 triggers ADC0</a:t>
            </a:r>
          </a:p>
          <a:p>
            <a:pPr lvl="1">
              <a:spcBef>
                <a:spcPct val="0"/>
              </a:spcBef>
            </a:pPr>
            <a:r>
              <a:rPr lang="en-US" sz="1600" smtClean="0"/>
              <a:t>PDB channel 1 triggers ADC1</a:t>
            </a:r>
          </a:p>
        </p:txBody>
      </p:sp>
      <p:sp>
        <p:nvSpPr>
          <p:cNvPr id="6" name="Text Placeholder 5"/>
          <p:cNvSpPr>
            <a:spLocks noGrp="1"/>
          </p:cNvSpPr>
          <p:nvPr>
            <p:ph type="body" sz="quarter" idx="4294967295"/>
          </p:nvPr>
        </p:nvSpPr>
        <p:spPr>
          <a:xfrm>
            <a:off x="606425" y="1279525"/>
            <a:ext cx="4221163" cy="549275"/>
          </a:xfrm>
          <a:solidFill>
            <a:srgbClr val="C00000"/>
          </a:solidFill>
          <a:ln cap="flat" algn="ctr">
            <a:solidFill>
              <a:schemeClr val="accent4">
                <a:shade val="95000"/>
                <a:satMod val="105000"/>
              </a:schemeClr>
            </a:solidFill>
          </a:ln>
          <a:effectLst>
            <a:outerShdw blurRad="40000" dist="23000" dir="5400000" rotWithShape="0">
              <a:srgbClr val="000000">
                <a:alpha val="35000"/>
              </a:srgbClr>
            </a:outerShdw>
          </a:effectLst>
        </p:spPr>
        <p:txBody>
          <a:bodyPr anchor="ctr">
            <a:normAutofit/>
          </a:bodyPr>
          <a:lstStyle/>
          <a:p>
            <a:pPr marL="0" indent="0" algn="ctr" eaLnBrk="1" hangingPunct="1">
              <a:lnSpc>
                <a:spcPts val="2300"/>
              </a:lnSpc>
              <a:spcBef>
                <a:spcPts val="800"/>
              </a:spcBef>
              <a:spcAft>
                <a:spcPts val="0"/>
              </a:spcAft>
              <a:buClr>
                <a:schemeClr val="tx1">
                  <a:lumMod val="85000"/>
                  <a:lumOff val="15000"/>
                </a:schemeClr>
              </a:buClr>
              <a:buSzPct val="80000"/>
              <a:buFont typeface="Arial" pitchFamily="34" charset="0"/>
              <a:buNone/>
              <a:defRPr/>
            </a:pPr>
            <a:r>
              <a:rPr lang="en-US" sz="1900" dirty="0" smtClean="0">
                <a:solidFill>
                  <a:schemeClr val="bg1"/>
                </a:solidFill>
                <a:effectLst>
                  <a:outerShdw blurRad="50800" dist="38100" dir="5400000" algn="t" rotWithShape="0">
                    <a:prstClr val="black">
                      <a:alpha val="40000"/>
                    </a:prstClr>
                  </a:outerShdw>
                </a:effectLst>
              </a:rPr>
              <a:t>Internal Connections</a:t>
            </a:r>
            <a:endParaRPr lang="en-US" sz="1900" dirty="0">
              <a:solidFill>
                <a:schemeClr val="bg1"/>
              </a:solidFill>
              <a:effectLst>
                <a:outerShdw blurRad="50800" dist="38100" dir="5400000" algn="t" rotWithShape="0">
                  <a:prstClr val="black">
                    <a:alpha val="40000"/>
                  </a:prstClr>
                </a:outerShdw>
              </a:effectLst>
            </a:endParaRPr>
          </a:p>
        </p:txBody>
      </p:sp>
      <p:sp>
        <p:nvSpPr>
          <p:cNvPr id="75" name="Round Diagonal Corner Rectangle 74"/>
          <p:cNvSpPr/>
          <p:nvPr/>
        </p:nvSpPr>
        <p:spPr>
          <a:xfrm>
            <a:off x="5210175" y="4740275"/>
            <a:ext cx="742950" cy="487363"/>
          </a:xfrm>
          <a:prstGeom prst="round2DiagRect">
            <a:avLst/>
          </a:prstGeom>
          <a:solidFill>
            <a:srgbClr val="00B0F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VREF</a:t>
            </a:r>
            <a:endParaRPr lang="en-US" sz="1200" b="1" dirty="0"/>
          </a:p>
        </p:txBody>
      </p:sp>
      <p:cxnSp>
        <p:nvCxnSpPr>
          <p:cNvPr id="76" name="Shape 75"/>
          <p:cNvCxnSpPr>
            <a:stCxn id="84" idx="0"/>
            <a:endCxn id="77" idx="3"/>
          </p:cNvCxnSpPr>
          <p:nvPr/>
        </p:nvCxnSpPr>
        <p:spPr>
          <a:xfrm flipH="1">
            <a:off x="6742113" y="3140075"/>
            <a:ext cx="1387475" cy="676275"/>
          </a:xfrm>
          <a:prstGeom prst="bentConnector4">
            <a:avLst>
              <a:gd name="adj1" fmla="val -16475"/>
              <a:gd name="adj2" fmla="val 68027"/>
            </a:avLst>
          </a:prstGeom>
          <a:ln>
            <a:solidFill>
              <a:schemeClr val="bg2"/>
            </a:solidFill>
            <a:tailEnd type="arrow"/>
          </a:ln>
        </p:spPr>
        <p:style>
          <a:lnRef idx="2">
            <a:schemeClr val="accent4"/>
          </a:lnRef>
          <a:fillRef idx="0">
            <a:schemeClr val="accent4"/>
          </a:fillRef>
          <a:effectRef idx="1">
            <a:schemeClr val="accent4"/>
          </a:effectRef>
          <a:fontRef idx="minor">
            <a:schemeClr val="tx1"/>
          </a:fontRef>
        </p:style>
      </p:cxnSp>
      <p:sp>
        <p:nvSpPr>
          <p:cNvPr id="77" name="Round Diagonal Corner Rectangle 76"/>
          <p:cNvSpPr/>
          <p:nvPr/>
        </p:nvSpPr>
        <p:spPr>
          <a:xfrm>
            <a:off x="6370638" y="3816350"/>
            <a:ext cx="742950" cy="487363"/>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ADC1</a:t>
            </a:r>
            <a:endParaRPr lang="en-US" sz="1200" b="1" dirty="0"/>
          </a:p>
        </p:txBody>
      </p:sp>
      <p:sp>
        <p:nvSpPr>
          <p:cNvPr id="78" name="Round Diagonal Corner Rectangle 77"/>
          <p:cNvSpPr/>
          <p:nvPr/>
        </p:nvSpPr>
        <p:spPr>
          <a:xfrm>
            <a:off x="5214938" y="1538288"/>
            <a:ext cx="742950" cy="482600"/>
          </a:xfrm>
          <a:prstGeom prst="round2DiagRect">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DAC0</a:t>
            </a:r>
            <a:endParaRPr lang="en-US" sz="1200" b="1" dirty="0"/>
          </a:p>
        </p:txBody>
      </p:sp>
      <p:sp>
        <p:nvSpPr>
          <p:cNvPr id="79" name="Round Diagonal Corner Rectangle 78"/>
          <p:cNvSpPr/>
          <p:nvPr/>
        </p:nvSpPr>
        <p:spPr>
          <a:xfrm>
            <a:off x="4986338" y="4108450"/>
            <a:ext cx="969962" cy="487363"/>
          </a:xfrm>
          <a:prstGeom prst="round2Diag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TRIAMP1</a:t>
            </a:r>
            <a:endParaRPr lang="en-US" sz="1200" b="1" dirty="0"/>
          </a:p>
        </p:txBody>
      </p:sp>
      <p:sp>
        <p:nvSpPr>
          <p:cNvPr id="80" name="Round Diagonal Corner Rectangle 79"/>
          <p:cNvSpPr/>
          <p:nvPr/>
        </p:nvSpPr>
        <p:spPr>
          <a:xfrm>
            <a:off x="5195888" y="3462338"/>
            <a:ext cx="763587" cy="482600"/>
          </a:xfrm>
          <a:prstGeom prst="round2DiagRect">
            <a:avLst>
              <a:gd name="adj1" fmla="val 16667"/>
              <a:gd name="adj2" fmla="val 0"/>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DAC1</a:t>
            </a:r>
            <a:endParaRPr lang="en-US" sz="1200" b="1" dirty="0"/>
          </a:p>
        </p:txBody>
      </p:sp>
      <p:sp>
        <p:nvSpPr>
          <p:cNvPr id="81" name="Round Diagonal Corner Rectangle 80"/>
          <p:cNvSpPr/>
          <p:nvPr/>
        </p:nvSpPr>
        <p:spPr>
          <a:xfrm>
            <a:off x="5100638" y="2819400"/>
            <a:ext cx="865187" cy="482600"/>
          </a:xfrm>
          <a:prstGeom prst="round2DiagRect">
            <a:avLst/>
          </a:prstGeom>
          <a:solidFill>
            <a:srgbClr val="FF33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OPAMP1</a:t>
            </a:r>
            <a:endParaRPr lang="en-US" sz="1200" b="1" dirty="0"/>
          </a:p>
        </p:txBody>
      </p:sp>
      <p:sp>
        <p:nvSpPr>
          <p:cNvPr id="82" name="Round Diagonal Corner Rectangle 81"/>
          <p:cNvSpPr/>
          <p:nvPr/>
        </p:nvSpPr>
        <p:spPr>
          <a:xfrm>
            <a:off x="6372225" y="2174875"/>
            <a:ext cx="742950" cy="487363"/>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ADC0</a:t>
            </a:r>
            <a:endParaRPr lang="en-US" sz="1200" b="1" dirty="0"/>
          </a:p>
        </p:txBody>
      </p:sp>
      <p:sp>
        <p:nvSpPr>
          <p:cNvPr id="83" name="Round Diagonal Corner Rectangle 82"/>
          <p:cNvSpPr/>
          <p:nvPr/>
        </p:nvSpPr>
        <p:spPr>
          <a:xfrm>
            <a:off x="5091113" y="2178050"/>
            <a:ext cx="877887" cy="481013"/>
          </a:xfrm>
          <a:prstGeom prst="round2DiagRect">
            <a:avLst/>
          </a:prstGeom>
          <a:solidFill>
            <a:srgbClr val="FF33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OPAMP0</a:t>
            </a:r>
            <a:endParaRPr lang="en-US" sz="1200" b="1" dirty="0"/>
          </a:p>
        </p:txBody>
      </p:sp>
      <p:sp>
        <p:nvSpPr>
          <p:cNvPr id="84" name="Round Diagonal Corner Rectangle 83"/>
          <p:cNvSpPr/>
          <p:nvPr/>
        </p:nvSpPr>
        <p:spPr>
          <a:xfrm>
            <a:off x="7386638" y="2895600"/>
            <a:ext cx="742950" cy="487363"/>
          </a:xfrm>
          <a:prstGeom prst="round2DiagRect">
            <a:avLst>
              <a:gd name="adj1" fmla="val 16667"/>
              <a:gd name="adj2" fmla="val 0"/>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t>PDB</a:t>
            </a:r>
            <a:endParaRPr lang="en-US" sz="1200" b="1" dirty="0"/>
          </a:p>
        </p:txBody>
      </p:sp>
      <p:cxnSp>
        <p:nvCxnSpPr>
          <p:cNvPr id="85" name="Elbow Connector 84"/>
          <p:cNvCxnSpPr>
            <a:stCxn id="78" idx="0"/>
          </p:cNvCxnSpPr>
          <p:nvPr/>
        </p:nvCxnSpPr>
        <p:spPr>
          <a:xfrm>
            <a:off x="5970588" y="1779588"/>
            <a:ext cx="417512" cy="450850"/>
          </a:xfrm>
          <a:prstGeom prst="bentConnector3">
            <a:avLst>
              <a:gd name="adj1" fmla="val 50000"/>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86" name="Straight Arrow Connector 85"/>
          <p:cNvCxnSpPr>
            <a:stCxn id="83" idx="0"/>
            <a:endCxn id="82" idx="2"/>
          </p:cNvCxnSpPr>
          <p:nvPr/>
        </p:nvCxnSpPr>
        <p:spPr>
          <a:xfrm>
            <a:off x="5969000" y="2417763"/>
            <a:ext cx="403225" cy="1587"/>
          </a:xfrm>
          <a:prstGeom prst="straightConnector1">
            <a:avLst/>
          </a:prstGeom>
          <a:ln>
            <a:solidFill>
              <a:srgbClr val="FF3300"/>
            </a:solidFill>
            <a:tailEnd type="arrow"/>
          </a:ln>
        </p:spPr>
        <p:style>
          <a:lnRef idx="2">
            <a:schemeClr val="accent2"/>
          </a:lnRef>
          <a:fillRef idx="0">
            <a:schemeClr val="accent2"/>
          </a:fillRef>
          <a:effectRef idx="1">
            <a:schemeClr val="accent2"/>
          </a:effectRef>
          <a:fontRef idx="minor">
            <a:schemeClr val="tx1"/>
          </a:fontRef>
        </p:style>
      </p:cxnSp>
      <p:cxnSp>
        <p:nvCxnSpPr>
          <p:cNvPr id="87" name="Elbow Connector 86"/>
          <p:cNvCxnSpPr/>
          <p:nvPr/>
        </p:nvCxnSpPr>
        <p:spPr>
          <a:xfrm rot="5400000" flipH="1" flipV="1">
            <a:off x="6016625" y="2695575"/>
            <a:ext cx="508000" cy="203200"/>
          </a:xfrm>
          <a:prstGeom prst="bentConnector3">
            <a:avLst>
              <a:gd name="adj1" fmla="val 99710"/>
            </a:avLst>
          </a:prstGeom>
          <a:ln>
            <a:solidFill>
              <a:srgbClr val="FF3300"/>
            </a:solidFill>
            <a:tailEnd type="arrow"/>
          </a:ln>
        </p:spPr>
        <p:style>
          <a:lnRef idx="2">
            <a:schemeClr val="accent2"/>
          </a:lnRef>
          <a:fillRef idx="0">
            <a:schemeClr val="accent2"/>
          </a:fillRef>
          <a:effectRef idx="1">
            <a:schemeClr val="accent2"/>
          </a:effectRef>
          <a:fontRef idx="minor">
            <a:schemeClr val="tx1"/>
          </a:fontRef>
        </p:style>
      </p:cxnSp>
      <p:cxnSp>
        <p:nvCxnSpPr>
          <p:cNvPr id="88" name="Elbow Connector 87"/>
          <p:cNvCxnSpPr/>
          <p:nvPr/>
        </p:nvCxnSpPr>
        <p:spPr>
          <a:xfrm>
            <a:off x="7115175" y="2286000"/>
            <a:ext cx="271463" cy="720725"/>
          </a:xfrm>
          <a:prstGeom prst="bentConnector3">
            <a:avLst>
              <a:gd name="adj1" fmla="val 27252"/>
            </a:avLst>
          </a:prstGeom>
          <a:ln>
            <a:solidFill>
              <a:srgbClr val="C00000"/>
            </a:solidFill>
            <a:tailEnd type="arrow"/>
          </a:ln>
        </p:spPr>
        <p:style>
          <a:lnRef idx="2">
            <a:schemeClr val="accent5"/>
          </a:lnRef>
          <a:fillRef idx="0">
            <a:schemeClr val="accent5"/>
          </a:fillRef>
          <a:effectRef idx="1">
            <a:schemeClr val="accent5"/>
          </a:effectRef>
          <a:fontRef idx="minor">
            <a:schemeClr val="tx1"/>
          </a:fontRef>
        </p:style>
      </p:cxnSp>
      <p:cxnSp>
        <p:nvCxnSpPr>
          <p:cNvPr id="89" name="Elbow Connector 88"/>
          <p:cNvCxnSpPr>
            <a:stCxn id="77" idx="0"/>
            <a:endCxn id="84" idx="2"/>
          </p:cNvCxnSpPr>
          <p:nvPr/>
        </p:nvCxnSpPr>
        <p:spPr>
          <a:xfrm flipV="1">
            <a:off x="7113588" y="3140075"/>
            <a:ext cx="273050" cy="919163"/>
          </a:xfrm>
          <a:prstGeom prst="bentConnector3">
            <a:avLst>
              <a:gd name="adj1" fmla="val 50000"/>
            </a:avLst>
          </a:prstGeom>
          <a:ln>
            <a:solidFill>
              <a:srgbClr val="C00000"/>
            </a:solidFill>
            <a:tailEnd type="arrow"/>
          </a:ln>
        </p:spPr>
        <p:style>
          <a:lnRef idx="2">
            <a:schemeClr val="accent5"/>
          </a:lnRef>
          <a:fillRef idx="0">
            <a:schemeClr val="accent5"/>
          </a:fillRef>
          <a:effectRef idx="1">
            <a:schemeClr val="accent5"/>
          </a:effectRef>
          <a:fontRef idx="minor">
            <a:schemeClr val="tx1"/>
          </a:fontRef>
        </p:style>
      </p:cxnSp>
      <p:cxnSp>
        <p:nvCxnSpPr>
          <p:cNvPr id="91" name="Elbow Connector 90"/>
          <p:cNvCxnSpPr/>
          <p:nvPr/>
        </p:nvCxnSpPr>
        <p:spPr>
          <a:xfrm>
            <a:off x="5959475" y="3722688"/>
            <a:ext cx="409575" cy="242887"/>
          </a:xfrm>
          <a:prstGeom prst="bentConnector3">
            <a:avLst>
              <a:gd name="adj1" fmla="val 35462"/>
            </a:avLst>
          </a:prstGeom>
          <a:ln>
            <a:solidFill>
              <a:srgbClr val="00B050"/>
            </a:solidFill>
            <a:tailEnd type="arrow"/>
          </a:ln>
        </p:spPr>
        <p:style>
          <a:lnRef idx="2">
            <a:schemeClr val="accent3"/>
          </a:lnRef>
          <a:fillRef idx="0">
            <a:schemeClr val="accent3"/>
          </a:fillRef>
          <a:effectRef idx="1">
            <a:schemeClr val="accent3"/>
          </a:effectRef>
          <a:fontRef idx="minor">
            <a:schemeClr val="tx1"/>
          </a:fontRef>
        </p:style>
      </p:cxnSp>
      <p:cxnSp>
        <p:nvCxnSpPr>
          <p:cNvPr id="92" name="Elbow Connector 91"/>
          <p:cNvCxnSpPr/>
          <p:nvPr/>
        </p:nvCxnSpPr>
        <p:spPr>
          <a:xfrm flipV="1">
            <a:off x="5956300" y="4076700"/>
            <a:ext cx="414338" cy="292100"/>
          </a:xfrm>
          <a:prstGeom prst="bentConnector3">
            <a:avLst>
              <a:gd name="adj1" fmla="val 3565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93" name="Elbow Connector 92"/>
          <p:cNvCxnSpPr/>
          <p:nvPr/>
        </p:nvCxnSpPr>
        <p:spPr>
          <a:xfrm flipV="1">
            <a:off x="5949950" y="4192588"/>
            <a:ext cx="415925" cy="925512"/>
          </a:xfrm>
          <a:prstGeom prst="bentConnector3">
            <a:avLst>
              <a:gd name="adj1" fmla="val 58030"/>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94" name="Shape 93"/>
          <p:cNvCxnSpPr>
            <a:endCxn id="82" idx="3"/>
          </p:cNvCxnSpPr>
          <p:nvPr/>
        </p:nvCxnSpPr>
        <p:spPr>
          <a:xfrm rot="10800000">
            <a:off x="6743700" y="2162175"/>
            <a:ext cx="1363663" cy="839788"/>
          </a:xfrm>
          <a:prstGeom prst="bentConnector4">
            <a:avLst>
              <a:gd name="adj1" fmla="val -8779"/>
              <a:gd name="adj2" fmla="val 130093"/>
            </a:avLst>
          </a:prstGeom>
          <a:ln>
            <a:solidFill>
              <a:schemeClr val="bg2"/>
            </a:solidFill>
            <a:tailEnd type="arrow"/>
          </a:ln>
        </p:spPr>
        <p:style>
          <a:lnRef idx="2">
            <a:schemeClr val="accent4"/>
          </a:lnRef>
          <a:fillRef idx="0">
            <a:schemeClr val="accent4"/>
          </a:fillRef>
          <a:effectRef idx="1">
            <a:schemeClr val="accent4"/>
          </a:effectRef>
          <a:fontRef idx="minor">
            <a:schemeClr val="tx1"/>
          </a:fontRef>
        </p:style>
      </p:cxnSp>
      <p:sp>
        <p:nvSpPr>
          <p:cNvPr id="25" name="Rectangle 24"/>
          <p:cNvSpPr/>
          <p:nvPr/>
        </p:nvSpPr>
        <p:spPr>
          <a:xfrm>
            <a:off x="4916488" y="1239838"/>
            <a:ext cx="3575050" cy="41275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228600"/>
            <a:ext cx="6027738" cy="762000"/>
          </a:xfrm>
        </p:spPr>
        <p:txBody>
          <a:bodyPr/>
          <a:lstStyle/>
          <a:p>
            <a:pPr algn="l"/>
            <a:r>
              <a:rPr lang="en-US" sz="3800" smtClean="0"/>
              <a:t>Agenda</a:t>
            </a:r>
          </a:p>
        </p:txBody>
      </p:sp>
      <p:sp>
        <p:nvSpPr>
          <p:cNvPr id="13315" name="Rectangle 3"/>
          <p:cNvSpPr>
            <a:spLocks noGrp="1" noChangeArrowheads="1"/>
          </p:cNvSpPr>
          <p:nvPr>
            <p:ph type="body" idx="1"/>
          </p:nvPr>
        </p:nvSpPr>
        <p:spPr>
          <a:xfrm>
            <a:off x="609600" y="1143000"/>
            <a:ext cx="8132763" cy="4391025"/>
          </a:xfrm>
        </p:spPr>
        <p:txBody>
          <a:bodyPr/>
          <a:lstStyle/>
          <a:p>
            <a:r>
              <a:rPr lang="en-US" sz="2800" smtClean="0"/>
              <a:t>Introduction to data converters </a:t>
            </a:r>
          </a:p>
          <a:p>
            <a:pPr lvl="1"/>
            <a:r>
              <a:rPr lang="en-US" sz="2400" smtClean="0"/>
              <a:t>Design considerations, embedded vs. external</a:t>
            </a:r>
          </a:p>
          <a:p>
            <a:r>
              <a:rPr lang="en-US" sz="2800" smtClean="0"/>
              <a:t>Analog solutions from Linear Technology and Freescale Semiconductor</a:t>
            </a:r>
          </a:p>
          <a:p>
            <a:pPr lvl="1"/>
            <a:r>
              <a:rPr lang="en-US" sz="2400" smtClean="0"/>
              <a:t>Embedded solutions</a:t>
            </a:r>
          </a:p>
          <a:p>
            <a:pPr lvl="1"/>
            <a:r>
              <a:rPr lang="en-US" sz="2400" smtClean="0"/>
              <a:t>External solutions</a:t>
            </a:r>
          </a:p>
          <a:p>
            <a:r>
              <a:rPr lang="en-US" sz="2800" smtClean="0"/>
              <a:t>Data converter evaluation techniques</a:t>
            </a:r>
          </a:p>
          <a:p>
            <a:r>
              <a:rPr lang="en-US" sz="2800" smtClean="0"/>
              <a:t>Demos using tower platform and analog playground board</a:t>
            </a: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3"/>
          <p:cNvSpPr>
            <a:spLocks noGrp="1"/>
          </p:cNvSpPr>
          <p:nvPr>
            <p:ph type="title" idx="4294967295"/>
          </p:nvPr>
        </p:nvSpPr>
        <p:spPr>
          <a:xfrm>
            <a:off x="200025" y="171450"/>
            <a:ext cx="8839200" cy="685800"/>
          </a:xfrm>
        </p:spPr>
        <p:txBody>
          <a:bodyPr/>
          <a:lstStyle/>
          <a:p>
            <a:pPr algn="l"/>
            <a:r>
              <a:rPr lang="en-US" sz="3400" smtClean="0"/>
              <a:t>Embedded ADC Single-Ended Channels</a:t>
            </a:r>
          </a:p>
        </p:txBody>
      </p:sp>
      <p:sp>
        <p:nvSpPr>
          <p:cNvPr id="2053" name="Text Placeholder 4"/>
          <p:cNvSpPr>
            <a:spLocks noGrp="1"/>
          </p:cNvSpPr>
          <p:nvPr>
            <p:ph type="body" sz="quarter" idx="4294967295"/>
          </p:nvPr>
        </p:nvSpPr>
        <p:spPr>
          <a:xfrm>
            <a:off x="381000" y="2286000"/>
            <a:ext cx="4265613" cy="795338"/>
          </a:xfrm>
        </p:spPr>
        <p:txBody>
          <a:bodyPr/>
          <a:lstStyle/>
          <a:p>
            <a:pPr>
              <a:buFontTx/>
              <a:buNone/>
            </a:pPr>
            <a:r>
              <a:rPr lang="en-US" sz="2000" smtClean="0"/>
              <a:t>21 single-ended analog inputs  </a:t>
            </a:r>
          </a:p>
          <a:p>
            <a:pPr>
              <a:buFontTx/>
              <a:buNone/>
            </a:pPr>
            <a:r>
              <a:rPr lang="en-US" sz="2000" smtClean="0"/>
              <a:t>18 external channels</a:t>
            </a:r>
          </a:p>
          <a:p>
            <a:endParaRPr lang="en-US" smtClean="0"/>
          </a:p>
        </p:txBody>
      </p:sp>
      <p:graphicFrame>
        <p:nvGraphicFramePr>
          <p:cNvPr id="2050" name="Object 2"/>
          <p:cNvGraphicFramePr>
            <a:graphicFrameLocks noChangeAspect="1"/>
          </p:cNvGraphicFramePr>
          <p:nvPr/>
        </p:nvGraphicFramePr>
        <p:xfrm>
          <a:off x="152400" y="3124200"/>
          <a:ext cx="4297363" cy="2319338"/>
        </p:xfrm>
        <a:graphic>
          <a:graphicData uri="http://schemas.openxmlformats.org/presentationml/2006/ole">
            <p:oleObj spid="_x0000_s2050" name="Visio" r:id="rId4" imgW="3535299" imgH="1908048" progId="">
              <p:embed/>
            </p:oleObj>
          </a:graphicData>
        </a:graphic>
      </p:graphicFrame>
      <p:graphicFrame>
        <p:nvGraphicFramePr>
          <p:cNvPr id="2051" name="Object 3"/>
          <p:cNvGraphicFramePr>
            <a:graphicFrameLocks noChangeAspect="1"/>
          </p:cNvGraphicFramePr>
          <p:nvPr/>
        </p:nvGraphicFramePr>
        <p:xfrm>
          <a:off x="4751388" y="3184525"/>
          <a:ext cx="4170362" cy="2054225"/>
        </p:xfrm>
        <a:graphic>
          <a:graphicData uri="http://schemas.openxmlformats.org/presentationml/2006/ole">
            <p:oleObj spid="_x0000_s2051" name="Visio" r:id="rId5" imgW="3535299" imgH="1741551" progId="">
              <p:embed/>
            </p:oleObj>
          </a:graphicData>
        </a:graphic>
      </p:graphicFrame>
      <p:sp>
        <p:nvSpPr>
          <p:cNvPr id="7" name="Text Placeholder 4"/>
          <p:cNvSpPr txBox="1">
            <a:spLocks/>
          </p:cNvSpPr>
          <p:nvPr/>
        </p:nvSpPr>
        <p:spPr>
          <a:xfrm>
            <a:off x="4792663" y="2293938"/>
            <a:ext cx="4265612" cy="793750"/>
          </a:xfrm>
          <a:prstGeom prst="rect">
            <a:avLst/>
          </a:prstGeom>
        </p:spPr>
        <p:txBody>
          <a:bodyPr>
            <a:normAutofit/>
          </a:bodyPr>
          <a:lstStyle/>
          <a:p>
            <a:pPr marL="233363" indent="-233363">
              <a:lnSpc>
                <a:spcPts val="2300"/>
              </a:lnSpc>
              <a:spcBef>
                <a:spcPts val="800"/>
              </a:spcBef>
              <a:spcAft>
                <a:spcPts val="0"/>
              </a:spcAft>
              <a:buClr>
                <a:schemeClr val="tx1">
                  <a:lumMod val="85000"/>
                  <a:lumOff val="15000"/>
                </a:schemeClr>
              </a:buClr>
              <a:buSzPct val="80000"/>
              <a:buFont typeface="Arial" pitchFamily="34" charset="0"/>
              <a:buNone/>
              <a:defRPr/>
            </a:pPr>
            <a:r>
              <a:rPr lang="en-US" sz="2000" kern="0" dirty="0">
                <a:solidFill>
                  <a:srgbClr val="000000"/>
                </a:solidFill>
                <a:latin typeface="+mn-lt"/>
              </a:rPr>
              <a:t>22 single-ended analog inputs  </a:t>
            </a:r>
          </a:p>
          <a:p>
            <a:pPr marL="233363" indent="-233363">
              <a:lnSpc>
                <a:spcPts val="2300"/>
              </a:lnSpc>
              <a:spcBef>
                <a:spcPts val="800"/>
              </a:spcBef>
              <a:spcAft>
                <a:spcPts val="0"/>
              </a:spcAft>
              <a:buClr>
                <a:schemeClr val="tx1">
                  <a:lumMod val="85000"/>
                  <a:lumOff val="15000"/>
                </a:schemeClr>
              </a:buClr>
              <a:buSzPct val="80000"/>
              <a:buFont typeface="Arial" pitchFamily="34" charset="0"/>
              <a:buNone/>
              <a:defRPr/>
            </a:pPr>
            <a:r>
              <a:rPr lang="en-US" sz="2000" kern="0" dirty="0">
                <a:solidFill>
                  <a:srgbClr val="000000"/>
                </a:solidFill>
                <a:latin typeface="+mn-lt"/>
              </a:rPr>
              <a:t>19 external channels</a:t>
            </a:r>
          </a:p>
          <a:p>
            <a:pPr marL="233363" indent="-233363">
              <a:lnSpc>
                <a:spcPts val="2300"/>
              </a:lnSpc>
              <a:spcBef>
                <a:spcPts val="800"/>
              </a:spcBef>
              <a:spcAft>
                <a:spcPts val="0"/>
              </a:spcAft>
              <a:buClr>
                <a:schemeClr val="tx1">
                  <a:lumMod val="85000"/>
                  <a:lumOff val="15000"/>
                </a:schemeClr>
              </a:buClr>
              <a:buSzPct val="80000"/>
              <a:buFont typeface="Arial" pitchFamily="34" charset="0"/>
              <a:buChar char="•"/>
              <a:defRPr/>
            </a:pPr>
            <a:endParaRPr lang="en-US" sz="2200" kern="0" dirty="0">
              <a:solidFill>
                <a:srgbClr val="000000"/>
              </a:solidFill>
              <a:latin typeface="+mn-lt"/>
            </a:endParaRPr>
          </a:p>
        </p:txBody>
      </p:sp>
      <p:sp>
        <p:nvSpPr>
          <p:cNvPr id="2055" name="Text Placeholder 4"/>
          <p:cNvSpPr txBox="1">
            <a:spLocks/>
          </p:cNvSpPr>
          <p:nvPr/>
        </p:nvSpPr>
        <p:spPr bwMode="auto">
          <a:xfrm>
            <a:off x="228600" y="1066800"/>
            <a:ext cx="8839200" cy="415925"/>
          </a:xfrm>
          <a:prstGeom prst="rect">
            <a:avLst/>
          </a:prstGeom>
          <a:noFill/>
          <a:ln w="9525">
            <a:noFill/>
            <a:miter lim="800000"/>
            <a:headEnd/>
            <a:tailEnd/>
          </a:ln>
        </p:spPr>
        <p:txBody>
          <a:bodyPr/>
          <a:lstStyle/>
          <a:p>
            <a:pPr marL="233363" indent="-233363">
              <a:lnSpc>
                <a:spcPts val="2300"/>
              </a:lnSpc>
              <a:spcBef>
                <a:spcPts val="800"/>
              </a:spcBef>
              <a:buClr>
                <a:srgbClr val="262626"/>
              </a:buClr>
              <a:buSzPct val="80000"/>
            </a:pPr>
            <a:r>
              <a:rPr lang="en-US" sz="1800" b="1">
                <a:solidFill>
                  <a:srgbClr val="000000"/>
                </a:solidFill>
              </a:rPr>
              <a:t>Possible resolutions: </a:t>
            </a:r>
            <a:r>
              <a:rPr lang="en-US" sz="1800"/>
              <a:t>16-bit, 12-bit, 10-bit, and 8-bit modes</a:t>
            </a:r>
            <a:r>
              <a:rPr lang="en-US" sz="1800">
                <a:solidFill>
                  <a:srgbClr val="000000"/>
                </a:solidFill>
              </a:rPr>
              <a:t> </a:t>
            </a:r>
          </a:p>
        </p:txBody>
      </p:sp>
      <p:sp>
        <p:nvSpPr>
          <p:cNvPr id="2056" name="TextBox 8"/>
          <p:cNvSpPr txBox="1">
            <a:spLocks noChangeArrowheads="1"/>
          </p:cNvSpPr>
          <p:nvPr/>
        </p:nvSpPr>
        <p:spPr bwMode="auto">
          <a:xfrm>
            <a:off x="1295400" y="1905000"/>
            <a:ext cx="3124200" cy="457200"/>
          </a:xfrm>
          <a:prstGeom prst="rect">
            <a:avLst/>
          </a:prstGeom>
          <a:noFill/>
          <a:ln w="9525">
            <a:noFill/>
            <a:miter lim="800000"/>
            <a:headEnd/>
            <a:tailEnd/>
          </a:ln>
        </p:spPr>
        <p:txBody>
          <a:bodyPr>
            <a:spAutoFit/>
          </a:bodyPr>
          <a:lstStyle/>
          <a:p>
            <a:pPr algn="ctr"/>
            <a:r>
              <a:rPr lang="en-US" b="1"/>
              <a:t>ADC0</a:t>
            </a:r>
          </a:p>
        </p:txBody>
      </p:sp>
      <p:sp>
        <p:nvSpPr>
          <p:cNvPr id="2057" name="TextBox 9"/>
          <p:cNvSpPr txBox="1">
            <a:spLocks noChangeArrowheads="1"/>
          </p:cNvSpPr>
          <p:nvPr/>
        </p:nvSpPr>
        <p:spPr bwMode="auto">
          <a:xfrm>
            <a:off x="4953000" y="1905000"/>
            <a:ext cx="2819400" cy="457200"/>
          </a:xfrm>
          <a:prstGeom prst="rect">
            <a:avLst/>
          </a:prstGeom>
          <a:noFill/>
          <a:ln w="9525">
            <a:noFill/>
            <a:miter lim="800000"/>
            <a:headEnd/>
            <a:tailEnd/>
          </a:ln>
        </p:spPr>
        <p:txBody>
          <a:bodyPr>
            <a:spAutoFit/>
          </a:bodyPr>
          <a:lstStyle/>
          <a:p>
            <a:pPr algn="ctr"/>
            <a:r>
              <a:rPr lang="en-US" b="1"/>
              <a:t>ADC1</a:t>
            </a:r>
          </a:p>
        </p:txBody>
      </p:sp>
      <p:sp>
        <p:nvSpPr>
          <p:cNvPr id="2058" name="Line 10"/>
          <p:cNvSpPr>
            <a:spLocks noChangeShapeType="1"/>
          </p:cNvSpPr>
          <p:nvPr/>
        </p:nvSpPr>
        <p:spPr bwMode="auto">
          <a:xfrm>
            <a:off x="4724400" y="2057400"/>
            <a:ext cx="0" cy="3352800"/>
          </a:xfrm>
          <a:prstGeom prst="line">
            <a:avLst/>
          </a:prstGeom>
          <a:noFill/>
          <a:ln w="9525">
            <a:solidFill>
              <a:srgbClr val="CBD2DA"/>
            </a:solidFill>
            <a:round/>
            <a:headEnd/>
            <a:tailEnd/>
          </a:ln>
          <a:effectLst>
            <a:prstShdw prst="shdw17" dist="17961" dir="2700000">
              <a:srgbClr val="7A7E83"/>
            </a:prstShdw>
          </a:effectLst>
        </p:spPr>
        <p:txBody>
          <a:bodyPr/>
          <a:lstStyle/>
          <a:p>
            <a:endParaRPr lang="en-US"/>
          </a:p>
        </p:txBody>
      </p:sp>
      <p:sp>
        <p:nvSpPr>
          <p:cNvPr id="2059" name="TextBox 11"/>
          <p:cNvSpPr txBox="1">
            <a:spLocks noChangeArrowheads="1"/>
          </p:cNvSpPr>
          <p:nvPr/>
        </p:nvSpPr>
        <p:spPr bwMode="auto">
          <a:xfrm>
            <a:off x="2306638" y="4340225"/>
            <a:ext cx="614362" cy="276225"/>
          </a:xfrm>
          <a:prstGeom prst="rect">
            <a:avLst/>
          </a:prstGeom>
          <a:solidFill>
            <a:schemeClr val="bg1"/>
          </a:solidFill>
          <a:ln w="9525">
            <a:noFill/>
            <a:miter lim="800000"/>
            <a:headEnd/>
            <a:tailEnd/>
          </a:ln>
        </p:spPr>
        <p:txBody>
          <a:bodyPr>
            <a:spAutoFit/>
          </a:bodyPr>
          <a:lstStyle/>
          <a:p>
            <a:endParaRPr lang="en-US" sz="1200"/>
          </a:p>
        </p:txBody>
      </p:sp>
      <p:sp>
        <p:nvSpPr>
          <p:cNvPr id="2060" name="TextBox 12"/>
          <p:cNvSpPr txBox="1">
            <a:spLocks noChangeArrowheads="1"/>
          </p:cNvSpPr>
          <p:nvPr/>
        </p:nvSpPr>
        <p:spPr bwMode="auto">
          <a:xfrm>
            <a:off x="6815138" y="4214813"/>
            <a:ext cx="581025" cy="215900"/>
          </a:xfrm>
          <a:prstGeom prst="rect">
            <a:avLst/>
          </a:prstGeom>
          <a:solidFill>
            <a:schemeClr val="bg1"/>
          </a:solidFill>
          <a:ln w="9525">
            <a:noFill/>
            <a:miter lim="800000"/>
            <a:headEnd/>
            <a:tailEnd/>
          </a:ln>
        </p:spPr>
        <p:txBody>
          <a:bodyPr>
            <a:spAutoFit/>
          </a:bodyPr>
          <a:lstStyle/>
          <a:p>
            <a:endParaRPr lang="en-US" sz="800"/>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idx="4294967295"/>
          </p:nvPr>
        </p:nvSpPr>
        <p:spPr>
          <a:xfrm>
            <a:off x="190500" y="152400"/>
            <a:ext cx="8953500" cy="762000"/>
          </a:xfrm>
        </p:spPr>
        <p:txBody>
          <a:bodyPr/>
          <a:lstStyle/>
          <a:p>
            <a:pPr algn="l"/>
            <a:r>
              <a:rPr lang="en-US" sz="3300" smtClean="0"/>
              <a:t>Embedded ADC Differential Pair Channels</a:t>
            </a:r>
          </a:p>
        </p:txBody>
      </p:sp>
      <p:sp>
        <p:nvSpPr>
          <p:cNvPr id="3076" name="Text Placeholder 4"/>
          <p:cNvSpPr>
            <a:spLocks noGrp="1"/>
          </p:cNvSpPr>
          <p:nvPr>
            <p:ph type="body" sz="quarter" idx="4294967295"/>
          </p:nvPr>
        </p:nvSpPr>
        <p:spPr>
          <a:xfrm>
            <a:off x="2209800" y="2590800"/>
            <a:ext cx="5257800" cy="457200"/>
          </a:xfrm>
        </p:spPr>
        <p:txBody>
          <a:bodyPr/>
          <a:lstStyle/>
          <a:p>
            <a:pPr>
              <a:lnSpc>
                <a:spcPct val="90000"/>
              </a:lnSpc>
              <a:buFontTx/>
              <a:buNone/>
            </a:pPr>
            <a:r>
              <a:rPr lang="en-US" sz="1700" b="1" smtClean="0"/>
              <a:t>4 Differential pairs, 2 PGA Differential pairs</a:t>
            </a:r>
          </a:p>
        </p:txBody>
      </p:sp>
      <p:sp>
        <p:nvSpPr>
          <p:cNvPr id="3077" name="Text Placeholder 4"/>
          <p:cNvSpPr txBox="1">
            <a:spLocks/>
          </p:cNvSpPr>
          <p:nvPr/>
        </p:nvSpPr>
        <p:spPr bwMode="auto">
          <a:xfrm>
            <a:off x="609600" y="1143000"/>
            <a:ext cx="8229600" cy="1066800"/>
          </a:xfrm>
          <a:prstGeom prst="rect">
            <a:avLst/>
          </a:prstGeom>
          <a:noFill/>
          <a:ln w="9525">
            <a:noFill/>
            <a:miter lim="800000"/>
            <a:headEnd/>
            <a:tailEnd/>
          </a:ln>
        </p:spPr>
        <p:txBody>
          <a:bodyPr/>
          <a:lstStyle/>
          <a:p>
            <a:r>
              <a:rPr lang="en-US" sz="2000" b="1">
                <a:solidFill>
                  <a:srgbClr val="000000"/>
                </a:solidFill>
              </a:rPr>
              <a:t>Possible resolutions: </a:t>
            </a:r>
          </a:p>
          <a:p>
            <a:r>
              <a:rPr lang="en-US" sz="2000"/>
              <a:t>Differential 16-bit, 13-bit, 11-bit and 9-bit modes</a:t>
            </a:r>
          </a:p>
          <a:p>
            <a:r>
              <a:rPr lang="en-US" sz="2000"/>
              <a:t>Single-ended 16-bit, 12-bit, 10-bit and 8-bit modes</a:t>
            </a:r>
            <a:endParaRPr lang="en-US" sz="2000">
              <a:solidFill>
                <a:srgbClr val="000000"/>
              </a:solidFill>
            </a:endParaRPr>
          </a:p>
          <a:p>
            <a:pPr>
              <a:lnSpc>
                <a:spcPts val="2300"/>
              </a:lnSpc>
              <a:spcBef>
                <a:spcPts val="800"/>
              </a:spcBef>
              <a:buClr>
                <a:srgbClr val="262626"/>
              </a:buClr>
              <a:buSzPct val="80000"/>
            </a:pPr>
            <a:endParaRPr lang="en-US" sz="2200">
              <a:solidFill>
                <a:srgbClr val="000000"/>
              </a:solidFill>
            </a:endParaRPr>
          </a:p>
        </p:txBody>
      </p:sp>
      <p:graphicFrame>
        <p:nvGraphicFramePr>
          <p:cNvPr id="3074" name="Object 2"/>
          <p:cNvGraphicFramePr>
            <a:graphicFrameLocks noChangeAspect="1"/>
          </p:cNvGraphicFramePr>
          <p:nvPr/>
        </p:nvGraphicFramePr>
        <p:xfrm>
          <a:off x="381000" y="3251200"/>
          <a:ext cx="8458200" cy="2082800"/>
        </p:xfrm>
        <a:graphic>
          <a:graphicData uri="http://schemas.openxmlformats.org/presentationml/2006/ole">
            <p:oleObj spid="_x0000_s3074" name="Visio" r:id="rId4" imgW="5950458" imgH="1465326" progId="">
              <p:embed/>
            </p:oleObj>
          </a:graphicData>
        </a:graphic>
      </p:graphicFrame>
      <p:sp>
        <p:nvSpPr>
          <p:cNvPr id="3078" name="TextBox 11"/>
          <p:cNvSpPr txBox="1">
            <a:spLocks noChangeArrowheads="1"/>
          </p:cNvSpPr>
          <p:nvPr/>
        </p:nvSpPr>
        <p:spPr bwMode="auto">
          <a:xfrm>
            <a:off x="3278188" y="4381500"/>
            <a:ext cx="679450" cy="246063"/>
          </a:xfrm>
          <a:prstGeom prst="rect">
            <a:avLst/>
          </a:prstGeom>
          <a:solidFill>
            <a:schemeClr val="bg1"/>
          </a:solidFill>
          <a:ln w="9525">
            <a:noFill/>
            <a:miter lim="800000"/>
            <a:headEnd/>
            <a:tailEnd/>
          </a:ln>
        </p:spPr>
        <p:txBody>
          <a:bodyPr>
            <a:spAutoFit/>
          </a:bodyPr>
          <a:lstStyle/>
          <a:p>
            <a:endParaRPr lang="en-US" sz="1000"/>
          </a:p>
        </p:txBody>
      </p:sp>
      <p:sp>
        <p:nvSpPr>
          <p:cNvPr id="3079" name="TextBox 11"/>
          <p:cNvSpPr txBox="1">
            <a:spLocks noChangeArrowheads="1"/>
          </p:cNvSpPr>
          <p:nvPr/>
        </p:nvSpPr>
        <p:spPr bwMode="auto">
          <a:xfrm>
            <a:off x="7342188" y="4381500"/>
            <a:ext cx="862012" cy="246063"/>
          </a:xfrm>
          <a:prstGeom prst="rect">
            <a:avLst/>
          </a:prstGeom>
          <a:solidFill>
            <a:schemeClr val="bg1"/>
          </a:solidFill>
          <a:ln w="9525">
            <a:noFill/>
            <a:miter lim="800000"/>
            <a:headEnd/>
            <a:tailEnd/>
          </a:ln>
        </p:spPr>
        <p:txBody>
          <a:bodyPr>
            <a:spAutoFit/>
          </a:bodyPr>
          <a:lstStyle/>
          <a:p>
            <a:endParaRPr lang="en-US" sz="1000"/>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276225" y="71438"/>
            <a:ext cx="8839200" cy="800100"/>
          </a:xfrm>
        </p:spPr>
        <p:txBody>
          <a:bodyPr/>
          <a:lstStyle/>
          <a:p>
            <a:pPr algn="l"/>
            <a:r>
              <a:rPr lang="en-US" sz="3800" smtClean="0"/>
              <a:t>Embedded ADC Interleaved Channels </a:t>
            </a:r>
          </a:p>
        </p:txBody>
      </p:sp>
      <p:sp>
        <p:nvSpPr>
          <p:cNvPr id="4100" name="Rectangle 3"/>
          <p:cNvSpPr>
            <a:spLocks noGrp="1" noChangeArrowheads="1"/>
          </p:cNvSpPr>
          <p:nvPr>
            <p:ph type="body" idx="4294967295"/>
          </p:nvPr>
        </p:nvSpPr>
        <p:spPr>
          <a:xfrm>
            <a:off x="457200" y="1066800"/>
            <a:ext cx="8001000" cy="2217738"/>
          </a:xfrm>
        </p:spPr>
        <p:txBody>
          <a:bodyPr/>
          <a:lstStyle/>
          <a:p>
            <a:pPr>
              <a:buFontTx/>
              <a:buNone/>
            </a:pPr>
            <a:r>
              <a:rPr lang="en-US" sz="2400" smtClean="0"/>
              <a:t>Two ADC’s cover the same external pin</a:t>
            </a:r>
          </a:p>
          <a:p>
            <a:pPr lvl="2"/>
            <a:r>
              <a:rPr lang="en-US" sz="2200" smtClean="0"/>
              <a:t>Higher speed rate</a:t>
            </a:r>
          </a:p>
          <a:p>
            <a:pPr lvl="2"/>
            <a:r>
              <a:rPr lang="en-US" sz="2200" smtClean="0"/>
              <a:t>Better efficiency</a:t>
            </a:r>
          </a:p>
          <a:p>
            <a:pPr lvl="2"/>
            <a:r>
              <a:rPr lang="en-US" sz="2200" smtClean="0"/>
              <a:t>More flexibility </a:t>
            </a:r>
          </a:p>
          <a:p>
            <a:pPr lvl="2"/>
            <a:r>
              <a:rPr lang="en-US" sz="2200" smtClean="0"/>
              <a:t>Frequent calibration without stop measurements </a:t>
            </a:r>
          </a:p>
          <a:p>
            <a:endParaRPr lang="en-US" sz="3000" smtClean="0"/>
          </a:p>
          <a:p>
            <a:pPr>
              <a:buFontTx/>
              <a:buNone/>
            </a:pPr>
            <a:endParaRPr lang="en-US" sz="3000" smtClean="0"/>
          </a:p>
          <a:p>
            <a:endParaRPr lang="en-US" sz="3000" smtClean="0"/>
          </a:p>
        </p:txBody>
      </p:sp>
      <p:graphicFrame>
        <p:nvGraphicFramePr>
          <p:cNvPr id="4098" name="Object 2"/>
          <p:cNvGraphicFramePr>
            <a:graphicFrameLocks noChangeAspect="1"/>
          </p:cNvGraphicFramePr>
          <p:nvPr/>
        </p:nvGraphicFramePr>
        <p:xfrm>
          <a:off x="1676400" y="3352800"/>
          <a:ext cx="5029200" cy="2541588"/>
        </p:xfrm>
        <a:graphic>
          <a:graphicData uri="http://schemas.openxmlformats.org/presentationml/2006/ole">
            <p:oleObj spid="_x0000_s4098" name="Visio" r:id="rId4" imgW="2928747" imgH="1479423" progId="">
              <p:embed/>
            </p:oleObj>
          </a:graphicData>
        </a:graphic>
      </p:graphicFrame>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3"/>
          <p:cNvSpPr>
            <a:spLocks noGrp="1" noChangeArrowheads="1"/>
          </p:cNvSpPr>
          <p:nvPr>
            <p:ph type="title" idx="4294967295"/>
          </p:nvPr>
        </p:nvSpPr>
        <p:spPr>
          <a:xfrm>
            <a:off x="76200" y="76200"/>
            <a:ext cx="9144000" cy="533400"/>
          </a:xfrm>
        </p:spPr>
        <p:txBody>
          <a:bodyPr/>
          <a:lstStyle/>
          <a:p>
            <a:pPr algn="l"/>
            <a:r>
              <a:rPr lang="en-US" sz="3000" smtClean="0"/>
              <a:t>Embedded ADC Automatic Compare</a:t>
            </a:r>
          </a:p>
        </p:txBody>
      </p:sp>
      <p:sp>
        <p:nvSpPr>
          <p:cNvPr id="5127" name="Rectangle 4"/>
          <p:cNvSpPr>
            <a:spLocks noGrp="1" noChangeArrowheads="1"/>
          </p:cNvSpPr>
          <p:nvPr>
            <p:ph type="body" sz="quarter" idx="4294967295"/>
          </p:nvPr>
        </p:nvSpPr>
        <p:spPr>
          <a:xfrm>
            <a:off x="220663" y="668338"/>
            <a:ext cx="7745412" cy="2260600"/>
          </a:xfrm>
        </p:spPr>
        <p:txBody>
          <a:bodyPr/>
          <a:lstStyle/>
          <a:p>
            <a:pPr>
              <a:buFontTx/>
              <a:buNone/>
            </a:pPr>
            <a:r>
              <a:rPr lang="en-US" sz="1800" smtClean="0"/>
              <a:t>Integrated Analog Technique That Compares Conversion</a:t>
            </a:r>
          </a:p>
          <a:p>
            <a:pPr>
              <a:buFontTx/>
              <a:buNone/>
            </a:pPr>
            <a:r>
              <a:rPr lang="en-US" sz="1800" smtClean="0"/>
              <a:t>Results And Sets A Trigger Event</a:t>
            </a:r>
          </a:p>
          <a:p>
            <a:pPr lvl="1"/>
            <a:r>
              <a:rPr lang="en-US" sz="1600" smtClean="0"/>
              <a:t>Less than threshold  - #1</a:t>
            </a:r>
          </a:p>
          <a:p>
            <a:pPr lvl="1"/>
            <a:r>
              <a:rPr lang="en-US" sz="1600" smtClean="0"/>
              <a:t>Greater than or equal to threshold #2</a:t>
            </a:r>
          </a:p>
          <a:p>
            <a:pPr lvl="1"/>
            <a:r>
              <a:rPr lang="en-US" sz="1600" smtClean="0"/>
              <a:t>Outside range (not inclusive #3, and inclusive #6) </a:t>
            </a:r>
          </a:p>
          <a:p>
            <a:pPr lvl="1"/>
            <a:r>
              <a:rPr lang="en-US" sz="1600" smtClean="0"/>
              <a:t> Inside range (not inclusive #4, and inclusive #5)</a:t>
            </a:r>
          </a:p>
          <a:p>
            <a:pPr lvl="4"/>
            <a:endParaRPr lang="en-US" sz="1800" smtClean="0"/>
          </a:p>
        </p:txBody>
      </p:sp>
      <p:grpSp>
        <p:nvGrpSpPr>
          <p:cNvPr id="5128" name="Group 9"/>
          <p:cNvGrpSpPr>
            <a:grpSpLocks/>
          </p:cNvGrpSpPr>
          <p:nvPr/>
        </p:nvGrpSpPr>
        <p:grpSpPr bwMode="auto">
          <a:xfrm>
            <a:off x="303213" y="2465388"/>
            <a:ext cx="8629650" cy="1265237"/>
            <a:chOff x="3226" y="1639"/>
            <a:chExt cx="4176" cy="706"/>
          </a:xfrm>
        </p:grpSpPr>
        <p:graphicFrame>
          <p:nvGraphicFramePr>
            <p:cNvPr id="5123" name="Object 3"/>
            <p:cNvGraphicFramePr>
              <a:graphicFrameLocks noChangeAspect="1"/>
            </p:cNvGraphicFramePr>
            <p:nvPr/>
          </p:nvGraphicFramePr>
          <p:xfrm>
            <a:off x="3226" y="1742"/>
            <a:ext cx="883" cy="494"/>
          </p:xfrm>
          <a:graphic>
            <a:graphicData uri="http://schemas.openxmlformats.org/presentationml/2006/ole">
              <p:oleObj spid="_x0000_s5123" name="Visio" r:id="rId4" imgW="1373124" imgH="659892" progId="">
                <p:embed/>
              </p:oleObj>
            </a:graphicData>
          </a:graphic>
        </p:graphicFrame>
        <p:graphicFrame>
          <p:nvGraphicFramePr>
            <p:cNvPr id="5124" name="Object 4"/>
            <p:cNvGraphicFramePr>
              <a:graphicFrameLocks noChangeAspect="1"/>
            </p:cNvGraphicFramePr>
            <p:nvPr/>
          </p:nvGraphicFramePr>
          <p:xfrm>
            <a:off x="6732" y="1639"/>
            <a:ext cx="670" cy="706"/>
          </p:xfrm>
          <a:graphic>
            <a:graphicData uri="http://schemas.openxmlformats.org/presentationml/2006/ole">
              <p:oleObj spid="_x0000_s5124" name="Visio" r:id="rId5" imgW="1632966" imgH="1419987" progId="">
                <p:embed/>
              </p:oleObj>
            </a:graphicData>
          </a:graphic>
        </p:graphicFrame>
        <p:graphicFrame>
          <p:nvGraphicFramePr>
            <p:cNvPr id="5125" name="Object 5"/>
            <p:cNvGraphicFramePr>
              <a:graphicFrameLocks noChangeAspect="1"/>
            </p:cNvGraphicFramePr>
            <p:nvPr/>
          </p:nvGraphicFramePr>
          <p:xfrm>
            <a:off x="4161" y="1734"/>
            <a:ext cx="1011" cy="495"/>
          </p:xfrm>
          <a:graphic>
            <a:graphicData uri="http://schemas.openxmlformats.org/presentationml/2006/ole">
              <p:oleObj spid="_x0000_s5125" name="Visio" r:id="rId6" imgW="1623060" imgH="616839" progId="">
                <p:embed/>
              </p:oleObj>
            </a:graphicData>
          </a:graphic>
        </p:graphicFrame>
      </p:grpSp>
      <p:graphicFrame>
        <p:nvGraphicFramePr>
          <p:cNvPr id="5122" name="Object 2"/>
          <p:cNvGraphicFramePr>
            <a:graphicFrameLocks noChangeAspect="1"/>
          </p:cNvGraphicFramePr>
          <p:nvPr/>
        </p:nvGraphicFramePr>
        <p:xfrm>
          <a:off x="4622800" y="3657600"/>
          <a:ext cx="4249738" cy="2486025"/>
        </p:xfrm>
        <a:graphic>
          <a:graphicData uri="http://schemas.openxmlformats.org/presentationml/2006/ole">
            <p:oleObj spid="_x0000_s5122" name="Visio" r:id="rId7" imgW="5871972" imgH="1889379" progId="">
              <p:embed/>
            </p:oleObj>
          </a:graphicData>
        </a:graphic>
      </p:graphicFrame>
      <p:pic>
        <p:nvPicPr>
          <p:cNvPr id="5129" name="Picture 10"/>
          <p:cNvPicPr>
            <a:picLocks noChangeAspect="1" noChangeArrowheads="1"/>
          </p:cNvPicPr>
          <p:nvPr/>
        </p:nvPicPr>
        <p:blipFill>
          <a:blip r:embed="rId8" cstate="print"/>
          <a:srcRect/>
          <a:stretch>
            <a:fillRect/>
          </a:stretch>
        </p:blipFill>
        <p:spPr bwMode="auto">
          <a:xfrm>
            <a:off x="395288" y="3800475"/>
            <a:ext cx="4267200" cy="2351088"/>
          </a:xfrm>
          <a:prstGeom prst="rect">
            <a:avLst/>
          </a:prstGeom>
          <a:noFill/>
          <a:ln w="9525">
            <a:noFill/>
            <a:miter lim="800000"/>
            <a:headEnd/>
            <a:tailEnd/>
          </a:ln>
        </p:spPr>
      </p:pic>
      <p:pic>
        <p:nvPicPr>
          <p:cNvPr id="5130" name="Picture 11" descr="image008"/>
          <p:cNvPicPr>
            <a:picLocks noChangeAspect="1" noChangeArrowheads="1"/>
          </p:cNvPicPr>
          <p:nvPr/>
        </p:nvPicPr>
        <p:blipFill>
          <a:blip r:embed="rId9" cstate="print"/>
          <a:srcRect/>
          <a:stretch>
            <a:fillRect/>
          </a:stretch>
        </p:blipFill>
        <p:spPr bwMode="auto">
          <a:xfrm>
            <a:off x="4613275" y="2549525"/>
            <a:ext cx="1284288" cy="1154113"/>
          </a:xfrm>
          <a:prstGeom prst="rect">
            <a:avLst/>
          </a:prstGeom>
          <a:noFill/>
          <a:ln w="9525">
            <a:noFill/>
            <a:miter lim="800000"/>
            <a:headEnd/>
            <a:tailEnd/>
          </a:ln>
        </p:spPr>
      </p:pic>
      <p:sp>
        <p:nvSpPr>
          <p:cNvPr id="5131" name="TextBox 11"/>
          <p:cNvSpPr txBox="1">
            <a:spLocks noChangeArrowheads="1"/>
          </p:cNvSpPr>
          <p:nvPr/>
        </p:nvSpPr>
        <p:spPr bwMode="auto">
          <a:xfrm>
            <a:off x="341313" y="2833688"/>
            <a:ext cx="357187" cy="339725"/>
          </a:xfrm>
          <a:prstGeom prst="rect">
            <a:avLst/>
          </a:prstGeom>
          <a:noFill/>
          <a:ln w="9525">
            <a:noFill/>
            <a:miter lim="800000"/>
            <a:headEnd/>
            <a:tailEnd/>
          </a:ln>
        </p:spPr>
        <p:txBody>
          <a:bodyPr>
            <a:spAutoFit/>
          </a:bodyPr>
          <a:lstStyle/>
          <a:p>
            <a:r>
              <a:rPr lang="en-US" sz="1600"/>
              <a:t>1</a:t>
            </a:r>
          </a:p>
        </p:txBody>
      </p:sp>
      <p:sp>
        <p:nvSpPr>
          <p:cNvPr id="5132" name="TextBox 12"/>
          <p:cNvSpPr txBox="1">
            <a:spLocks noChangeArrowheads="1"/>
          </p:cNvSpPr>
          <p:nvPr/>
        </p:nvSpPr>
        <p:spPr bwMode="auto">
          <a:xfrm>
            <a:off x="4786313" y="3683000"/>
            <a:ext cx="357187" cy="338138"/>
          </a:xfrm>
          <a:prstGeom prst="rect">
            <a:avLst/>
          </a:prstGeom>
          <a:noFill/>
          <a:ln w="9525">
            <a:noFill/>
            <a:miter lim="800000"/>
            <a:headEnd/>
            <a:tailEnd/>
          </a:ln>
        </p:spPr>
        <p:txBody>
          <a:bodyPr>
            <a:spAutoFit/>
          </a:bodyPr>
          <a:lstStyle/>
          <a:p>
            <a:r>
              <a:rPr lang="en-US" sz="1600"/>
              <a:t>3</a:t>
            </a:r>
          </a:p>
        </p:txBody>
      </p:sp>
      <p:sp>
        <p:nvSpPr>
          <p:cNvPr id="5133" name="TextBox 13"/>
          <p:cNvSpPr txBox="1">
            <a:spLocks noChangeArrowheads="1"/>
          </p:cNvSpPr>
          <p:nvPr/>
        </p:nvSpPr>
        <p:spPr bwMode="auto">
          <a:xfrm>
            <a:off x="2374900" y="2878138"/>
            <a:ext cx="357188" cy="338137"/>
          </a:xfrm>
          <a:prstGeom prst="rect">
            <a:avLst/>
          </a:prstGeom>
          <a:noFill/>
          <a:ln w="9525">
            <a:noFill/>
            <a:miter lim="800000"/>
            <a:headEnd/>
            <a:tailEnd/>
          </a:ln>
        </p:spPr>
        <p:txBody>
          <a:bodyPr>
            <a:spAutoFit/>
          </a:bodyPr>
          <a:lstStyle/>
          <a:p>
            <a:r>
              <a:rPr lang="en-US" sz="1600"/>
              <a:t>2</a:t>
            </a:r>
          </a:p>
        </p:txBody>
      </p:sp>
      <p:sp>
        <p:nvSpPr>
          <p:cNvPr id="5134" name="TextBox 14"/>
          <p:cNvSpPr txBox="1">
            <a:spLocks noChangeArrowheads="1"/>
          </p:cNvSpPr>
          <p:nvPr/>
        </p:nvSpPr>
        <p:spPr bwMode="auto">
          <a:xfrm>
            <a:off x="7648575" y="3271838"/>
            <a:ext cx="357188" cy="341312"/>
          </a:xfrm>
          <a:prstGeom prst="rect">
            <a:avLst/>
          </a:prstGeom>
          <a:noFill/>
          <a:ln w="9525">
            <a:noFill/>
            <a:miter lim="800000"/>
            <a:headEnd/>
            <a:tailEnd/>
          </a:ln>
        </p:spPr>
        <p:txBody>
          <a:bodyPr>
            <a:spAutoFit/>
          </a:bodyPr>
          <a:lstStyle/>
          <a:p>
            <a:r>
              <a:rPr lang="en-US" sz="1600"/>
              <a:t>6</a:t>
            </a:r>
          </a:p>
        </p:txBody>
      </p:sp>
      <p:pic>
        <p:nvPicPr>
          <p:cNvPr id="5135" name="Picture 8" descr="image007"/>
          <p:cNvPicPr>
            <a:picLocks noChangeAspect="1" noChangeArrowheads="1"/>
          </p:cNvPicPr>
          <p:nvPr/>
        </p:nvPicPr>
        <p:blipFill>
          <a:blip r:embed="rId10" cstate="print"/>
          <a:srcRect/>
          <a:stretch>
            <a:fillRect/>
          </a:stretch>
        </p:blipFill>
        <p:spPr bwMode="auto">
          <a:xfrm>
            <a:off x="5967413" y="2416175"/>
            <a:ext cx="1612900" cy="571500"/>
          </a:xfrm>
          <a:prstGeom prst="rect">
            <a:avLst/>
          </a:prstGeom>
          <a:noFill/>
          <a:ln w="9525">
            <a:noFill/>
            <a:miter lim="800000"/>
            <a:headEnd/>
            <a:tailEnd/>
          </a:ln>
        </p:spPr>
      </p:pic>
      <p:sp>
        <p:nvSpPr>
          <p:cNvPr id="5136" name="TextBox 17"/>
          <p:cNvSpPr txBox="1">
            <a:spLocks noChangeArrowheads="1"/>
          </p:cNvSpPr>
          <p:nvPr/>
        </p:nvSpPr>
        <p:spPr bwMode="auto">
          <a:xfrm>
            <a:off x="6134100" y="2728913"/>
            <a:ext cx="338138" cy="338137"/>
          </a:xfrm>
          <a:prstGeom prst="rect">
            <a:avLst/>
          </a:prstGeom>
          <a:noFill/>
          <a:ln w="9525">
            <a:noFill/>
            <a:miter lim="800000"/>
            <a:headEnd/>
            <a:tailEnd/>
          </a:ln>
        </p:spPr>
        <p:txBody>
          <a:bodyPr>
            <a:spAutoFit/>
          </a:bodyPr>
          <a:lstStyle/>
          <a:p>
            <a:r>
              <a:rPr lang="en-US" sz="1600"/>
              <a:t>4</a:t>
            </a:r>
          </a:p>
        </p:txBody>
      </p:sp>
      <p:sp>
        <p:nvSpPr>
          <p:cNvPr id="5137" name="TextBox 19"/>
          <p:cNvSpPr txBox="1">
            <a:spLocks noChangeArrowheads="1"/>
          </p:cNvSpPr>
          <p:nvPr/>
        </p:nvSpPr>
        <p:spPr bwMode="auto">
          <a:xfrm>
            <a:off x="114300" y="4197350"/>
            <a:ext cx="250825" cy="1846263"/>
          </a:xfrm>
          <a:prstGeom prst="rect">
            <a:avLst/>
          </a:prstGeom>
          <a:noFill/>
          <a:ln w="9525">
            <a:noFill/>
            <a:miter lim="800000"/>
            <a:headEnd/>
            <a:tailEnd/>
          </a:ln>
        </p:spPr>
        <p:txBody>
          <a:bodyPr>
            <a:spAutoFit/>
          </a:bodyPr>
          <a:lstStyle/>
          <a:p>
            <a:r>
              <a:rPr lang="en-US" sz="1900"/>
              <a:t>1</a:t>
            </a:r>
          </a:p>
          <a:p>
            <a:r>
              <a:rPr lang="en-US" sz="1900"/>
              <a:t>2</a:t>
            </a:r>
          </a:p>
          <a:p>
            <a:r>
              <a:rPr lang="en-US" sz="1900"/>
              <a:t>3</a:t>
            </a:r>
          </a:p>
          <a:p>
            <a:r>
              <a:rPr lang="en-US" sz="1900"/>
              <a:t>4</a:t>
            </a:r>
          </a:p>
          <a:p>
            <a:r>
              <a:rPr lang="en-US" sz="1900"/>
              <a:t>5</a:t>
            </a:r>
          </a:p>
          <a:p>
            <a:r>
              <a:rPr lang="en-US" sz="1900"/>
              <a:t>6</a:t>
            </a:r>
          </a:p>
        </p:txBody>
      </p:sp>
      <p:sp>
        <p:nvSpPr>
          <p:cNvPr id="5138" name="Rectangle 20"/>
          <p:cNvSpPr>
            <a:spLocks noChangeArrowheads="1"/>
          </p:cNvSpPr>
          <p:nvPr/>
        </p:nvSpPr>
        <p:spPr bwMode="auto">
          <a:xfrm>
            <a:off x="6049963" y="3678238"/>
            <a:ext cx="298450" cy="338137"/>
          </a:xfrm>
          <a:prstGeom prst="rect">
            <a:avLst/>
          </a:prstGeom>
          <a:noFill/>
          <a:ln w="9525">
            <a:noFill/>
            <a:miter lim="800000"/>
            <a:headEnd/>
            <a:tailEnd/>
          </a:ln>
        </p:spPr>
        <p:txBody>
          <a:bodyPr wrap="none">
            <a:spAutoFit/>
          </a:bodyPr>
          <a:lstStyle/>
          <a:p>
            <a:r>
              <a:rPr lang="en-US" sz="1600"/>
              <a:t>5</a:t>
            </a:r>
          </a:p>
        </p:txBody>
      </p:sp>
      <p:sp>
        <p:nvSpPr>
          <p:cNvPr id="5139" name="TextBox 21"/>
          <p:cNvSpPr txBox="1">
            <a:spLocks noChangeArrowheads="1"/>
          </p:cNvSpPr>
          <p:nvPr/>
        </p:nvSpPr>
        <p:spPr bwMode="auto">
          <a:xfrm>
            <a:off x="300038" y="2628900"/>
            <a:ext cx="1843087" cy="923925"/>
          </a:xfrm>
          <a:prstGeom prst="rect">
            <a:avLst/>
          </a:prstGeom>
          <a:noFill/>
          <a:ln w="12700">
            <a:solidFill>
              <a:schemeClr val="tx1"/>
            </a:solidFill>
            <a:prstDash val="lgDash"/>
            <a:miter lim="800000"/>
            <a:headEnd/>
            <a:tailEnd/>
          </a:ln>
        </p:spPr>
        <p:txBody>
          <a:bodyPr>
            <a:spAutoFit/>
          </a:bodyPr>
          <a:lstStyle/>
          <a:p>
            <a:endParaRPr lang="en-US" sz="1800"/>
          </a:p>
          <a:p>
            <a:endParaRPr lang="en-US" sz="1800"/>
          </a:p>
          <a:p>
            <a:endParaRPr lang="en-US" sz="1800"/>
          </a:p>
        </p:txBody>
      </p:sp>
      <p:sp>
        <p:nvSpPr>
          <p:cNvPr id="5140" name="TextBox 22"/>
          <p:cNvSpPr txBox="1">
            <a:spLocks noChangeArrowheads="1"/>
          </p:cNvSpPr>
          <p:nvPr/>
        </p:nvSpPr>
        <p:spPr bwMode="auto">
          <a:xfrm>
            <a:off x="2224088" y="2614613"/>
            <a:ext cx="2105025" cy="923925"/>
          </a:xfrm>
          <a:prstGeom prst="rect">
            <a:avLst/>
          </a:prstGeom>
          <a:noFill/>
          <a:ln w="12700">
            <a:solidFill>
              <a:schemeClr val="tx1"/>
            </a:solidFill>
            <a:prstDash val="lgDash"/>
            <a:miter lim="800000"/>
            <a:headEnd/>
            <a:tailEnd/>
          </a:ln>
        </p:spPr>
        <p:txBody>
          <a:bodyPr>
            <a:spAutoFit/>
          </a:bodyPr>
          <a:lstStyle/>
          <a:p>
            <a:endParaRPr lang="en-US" sz="1800"/>
          </a:p>
          <a:p>
            <a:endParaRPr lang="en-US" sz="1800"/>
          </a:p>
          <a:p>
            <a:endParaRPr lang="en-US" sz="1800"/>
          </a:p>
        </p:txBody>
      </p:sp>
      <p:sp>
        <p:nvSpPr>
          <p:cNvPr id="5141" name="TextBox 23"/>
          <p:cNvSpPr txBox="1">
            <a:spLocks noChangeArrowheads="1"/>
          </p:cNvSpPr>
          <p:nvPr/>
        </p:nvSpPr>
        <p:spPr bwMode="auto">
          <a:xfrm>
            <a:off x="4381500" y="2509838"/>
            <a:ext cx="1562100" cy="1200150"/>
          </a:xfrm>
          <a:prstGeom prst="rect">
            <a:avLst/>
          </a:prstGeom>
          <a:noFill/>
          <a:ln w="12700">
            <a:solidFill>
              <a:schemeClr val="tx1"/>
            </a:solidFill>
            <a:prstDash val="lgDash"/>
            <a:miter lim="800000"/>
            <a:headEnd/>
            <a:tailEnd/>
          </a:ln>
        </p:spPr>
        <p:txBody>
          <a:bodyPr>
            <a:spAutoFit/>
          </a:bodyPr>
          <a:lstStyle/>
          <a:p>
            <a:endParaRPr lang="en-US" sz="1800"/>
          </a:p>
          <a:p>
            <a:endParaRPr lang="en-US" sz="1800"/>
          </a:p>
          <a:p>
            <a:endParaRPr lang="en-US" sz="1800"/>
          </a:p>
          <a:p>
            <a:endParaRPr lang="en-US" sz="1800"/>
          </a:p>
        </p:txBody>
      </p:sp>
      <p:sp>
        <p:nvSpPr>
          <p:cNvPr id="5142" name="TextBox 24"/>
          <p:cNvSpPr txBox="1">
            <a:spLocks noChangeArrowheads="1"/>
          </p:cNvSpPr>
          <p:nvPr/>
        </p:nvSpPr>
        <p:spPr bwMode="auto">
          <a:xfrm>
            <a:off x="5981700" y="2352675"/>
            <a:ext cx="1533525" cy="646113"/>
          </a:xfrm>
          <a:prstGeom prst="rect">
            <a:avLst/>
          </a:prstGeom>
          <a:noFill/>
          <a:ln w="12700">
            <a:solidFill>
              <a:schemeClr val="tx1"/>
            </a:solidFill>
            <a:prstDash val="lgDash"/>
            <a:miter lim="800000"/>
            <a:headEnd/>
            <a:tailEnd/>
          </a:ln>
        </p:spPr>
        <p:txBody>
          <a:bodyPr>
            <a:spAutoFit/>
          </a:bodyPr>
          <a:lstStyle/>
          <a:p>
            <a:endParaRPr lang="en-US" sz="1200"/>
          </a:p>
          <a:p>
            <a:endParaRPr lang="en-US" sz="1200"/>
          </a:p>
          <a:p>
            <a:endParaRPr lang="en-US" sz="1200"/>
          </a:p>
        </p:txBody>
      </p:sp>
      <p:sp>
        <p:nvSpPr>
          <p:cNvPr id="5143" name="TextBox 26"/>
          <p:cNvSpPr txBox="1">
            <a:spLocks noChangeArrowheads="1"/>
          </p:cNvSpPr>
          <p:nvPr/>
        </p:nvSpPr>
        <p:spPr bwMode="auto">
          <a:xfrm>
            <a:off x="7567613" y="2357438"/>
            <a:ext cx="1390650" cy="1357312"/>
          </a:xfrm>
          <a:prstGeom prst="rect">
            <a:avLst/>
          </a:prstGeom>
          <a:noFill/>
          <a:ln w="12700">
            <a:solidFill>
              <a:schemeClr val="tx1"/>
            </a:solidFill>
            <a:prstDash val="lgDash"/>
            <a:miter lim="800000"/>
            <a:headEnd/>
            <a:tailEnd/>
          </a:ln>
        </p:spPr>
        <p:txBody>
          <a:bodyPr>
            <a:spAutoFit/>
          </a:bodyPr>
          <a:lstStyle/>
          <a:p>
            <a:endParaRPr lang="en-US" sz="1600"/>
          </a:p>
          <a:p>
            <a:endParaRPr lang="en-US" sz="1600"/>
          </a:p>
          <a:p>
            <a:endParaRPr lang="en-US" sz="1600"/>
          </a:p>
          <a:p>
            <a:endParaRPr lang="en-US" sz="1600"/>
          </a:p>
          <a:p>
            <a:endParaRPr lang="en-US" sz="1600"/>
          </a:p>
        </p:txBody>
      </p:sp>
      <p:sp>
        <p:nvSpPr>
          <p:cNvPr id="5144" name="TextBox 27"/>
          <p:cNvSpPr txBox="1">
            <a:spLocks noChangeArrowheads="1"/>
          </p:cNvSpPr>
          <p:nvPr/>
        </p:nvSpPr>
        <p:spPr bwMode="auto">
          <a:xfrm>
            <a:off x="6005513" y="3062288"/>
            <a:ext cx="1490662" cy="646112"/>
          </a:xfrm>
          <a:prstGeom prst="rect">
            <a:avLst/>
          </a:prstGeom>
          <a:noFill/>
          <a:ln w="12700">
            <a:solidFill>
              <a:schemeClr val="tx1"/>
            </a:solidFill>
            <a:prstDash val="lgDash"/>
            <a:miter lim="800000"/>
            <a:headEnd/>
            <a:tailEnd/>
          </a:ln>
        </p:spPr>
        <p:txBody>
          <a:bodyPr>
            <a:spAutoFit/>
          </a:bodyPr>
          <a:lstStyle/>
          <a:p>
            <a:endParaRPr lang="en-US" sz="1200"/>
          </a:p>
          <a:p>
            <a:endParaRPr lang="en-US" sz="1200"/>
          </a:p>
          <a:p>
            <a:endParaRPr lang="en-US" sz="1200"/>
          </a:p>
        </p:txBody>
      </p:sp>
      <p:pic>
        <p:nvPicPr>
          <p:cNvPr id="5145" name="Picture 6"/>
          <p:cNvPicPr>
            <a:picLocks noChangeAspect="1" noChangeArrowheads="1"/>
          </p:cNvPicPr>
          <p:nvPr/>
        </p:nvPicPr>
        <p:blipFill>
          <a:blip r:embed="rId11" cstate="print"/>
          <a:srcRect/>
          <a:stretch>
            <a:fillRect/>
          </a:stretch>
        </p:blipFill>
        <p:spPr bwMode="auto">
          <a:xfrm>
            <a:off x="6024563" y="3071813"/>
            <a:ext cx="1452562" cy="622300"/>
          </a:xfrm>
          <a:prstGeom prst="rect">
            <a:avLst/>
          </a:prstGeom>
          <a:noFill/>
          <a:ln w="9525">
            <a:noFill/>
            <a:miter lim="800000"/>
            <a:headEnd/>
            <a:tailEnd/>
          </a:ln>
        </p:spPr>
      </p:pic>
      <p:pic>
        <p:nvPicPr>
          <p:cNvPr id="5146" name="Picture 7"/>
          <p:cNvPicPr>
            <a:picLocks noChangeAspect="1" noChangeArrowheads="1"/>
          </p:cNvPicPr>
          <p:nvPr/>
        </p:nvPicPr>
        <p:blipFill>
          <a:blip r:embed="rId12" cstate="print"/>
          <a:srcRect/>
          <a:stretch>
            <a:fillRect/>
          </a:stretch>
        </p:blipFill>
        <p:spPr bwMode="auto">
          <a:xfrm>
            <a:off x="6019800" y="2370138"/>
            <a:ext cx="1466850" cy="612775"/>
          </a:xfrm>
          <a:prstGeom prst="rect">
            <a:avLst/>
          </a:prstGeom>
          <a:noFill/>
          <a:ln w="9525">
            <a:noFill/>
            <a:miter lim="800000"/>
            <a:headEnd/>
            <a:tailEnd/>
          </a:ln>
        </p:spPr>
      </p:pic>
      <p:pic>
        <p:nvPicPr>
          <p:cNvPr id="5147" name="Picture 8"/>
          <p:cNvPicPr>
            <a:picLocks noChangeAspect="1" noChangeArrowheads="1"/>
          </p:cNvPicPr>
          <p:nvPr/>
        </p:nvPicPr>
        <p:blipFill>
          <a:blip r:embed="rId13" cstate="print"/>
          <a:srcRect/>
          <a:stretch>
            <a:fillRect/>
          </a:stretch>
        </p:blipFill>
        <p:spPr bwMode="auto">
          <a:xfrm>
            <a:off x="7581900" y="2376488"/>
            <a:ext cx="1343025" cy="1320800"/>
          </a:xfrm>
          <a:prstGeom prst="rect">
            <a:avLst/>
          </a:prstGeom>
          <a:noFill/>
          <a:ln w="9525">
            <a:noFill/>
            <a:miter lim="800000"/>
            <a:headEnd/>
            <a:tailEnd/>
          </a:ln>
        </p:spPr>
      </p:pic>
      <p:pic>
        <p:nvPicPr>
          <p:cNvPr id="5148" name="Picture 9"/>
          <p:cNvPicPr>
            <a:picLocks noChangeAspect="1" noChangeArrowheads="1"/>
          </p:cNvPicPr>
          <p:nvPr/>
        </p:nvPicPr>
        <p:blipFill>
          <a:blip r:embed="rId14" cstate="print"/>
          <a:srcRect/>
          <a:stretch>
            <a:fillRect/>
          </a:stretch>
        </p:blipFill>
        <p:spPr bwMode="auto">
          <a:xfrm>
            <a:off x="4402138" y="2533650"/>
            <a:ext cx="1522412" cy="1162050"/>
          </a:xfrm>
          <a:prstGeom prst="rect">
            <a:avLst/>
          </a:prstGeom>
          <a:solidFill>
            <a:schemeClr val="accent1">
              <a:alpha val="0"/>
            </a:schemeClr>
          </a:solidFill>
          <a:ln w="9525">
            <a:noFill/>
            <a:miter lim="800000"/>
            <a:headEnd/>
            <a:tailEnd/>
          </a:ln>
        </p:spPr>
      </p:pic>
      <p:sp>
        <p:nvSpPr>
          <p:cNvPr id="5149" name="Rectangle 20"/>
          <p:cNvSpPr>
            <a:spLocks noChangeArrowheads="1"/>
          </p:cNvSpPr>
          <p:nvPr/>
        </p:nvSpPr>
        <p:spPr bwMode="auto">
          <a:xfrm>
            <a:off x="7612063" y="3354388"/>
            <a:ext cx="298450" cy="338137"/>
          </a:xfrm>
          <a:prstGeom prst="rect">
            <a:avLst/>
          </a:prstGeom>
          <a:noFill/>
          <a:ln w="9525">
            <a:noFill/>
            <a:miter lim="800000"/>
            <a:headEnd/>
            <a:tailEnd/>
          </a:ln>
        </p:spPr>
        <p:txBody>
          <a:bodyPr wrap="none">
            <a:spAutoFit/>
          </a:bodyPr>
          <a:lstStyle/>
          <a:p>
            <a:r>
              <a:rPr lang="en-US" sz="1600"/>
              <a:t>6</a:t>
            </a:r>
          </a:p>
        </p:txBody>
      </p:sp>
      <p:sp>
        <p:nvSpPr>
          <p:cNvPr id="5150" name="Rectangle 20"/>
          <p:cNvSpPr>
            <a:spLocks noChangeArrowheads="1"/>
          </p:cNvSpPr>
          <p:nvPr/>
        </p:nvSpPr>
        <p:spPr bwMode="auto">
          <a:xfrm>
            <a:off x="6135688" y="2068513"/>
            <a:ext cx="298450" cy="338137"/>
          </a:xfrm>
          <a:prstGeom prst="rect">
            <a:avLst/>
          </a:prstGeom>
          <a:noFill/>
          <a:ln w="9525">
            <a:noFill/>
            <a:miter lim="800000"/>
            <a:headEnd/>
            <a:tailEnd/>
          </a:ln>
        </p:spPr>
        <p:txBody>
          <a:bodyPr wrap="none">
            <a:spAutoFit/>
          </a:bodyPr>
          <a:lstStyle/>
          <a:p>
            <a:r>
              <a:rPr lang="en-US" sz="1600"/>
              <a:t>4</a:t>
            </a:r>
          </a:p>
        </p:txBody>
      </p:sp>
      <p:sp>
        <p:nvSpPr>
          <p:cNvPr id="5151" name="TextBox 33"/>
          <p:cNvSpPr txBox="1">
            <a:spLocks noChangeArrowheads="1"/>
          </p:cNvSpPr>
          <p:nvPr/>
        </p:nvSpPr>
        <p:spPr bwMode="auto">
          <a:xfrm>
            <a:off x="666750" y="3554413"/>
            <a:ext cx="1057275" cy="215900"/>
          </a:xfrm>
          <a:prstGeom prst="rect">
            <a:avLst/>
          </a:prstGeom>
          <a:noFill/>
          <a:ln w="9525">
            <a:noFill/>
            <a:miter lim="800000"/>
            <a:headEnd/>
            <a:tailEnd/>
          </a:ln>
        </p:spPr>
        <p:txBody>
          <a:bodyPr>
            <a:spAutoFit/>
          </a:bodyPr>
          <a:lstStyle/>
          <a:p>
            <a:r>
              <a:rPr lang="en-US" sz="800"/>
              <a:t>Not Inclusive</a:t>
            </a:r>
          </a:p>
        </p:txBody>
      </p:sp>
      <p:sp>
        <p:nvSpPr>
          <p:cNvPr id="5152" name="TextBox 35"/>
          <p:cNvSpPr txBox="1">
            <a:spLocks noChangeArrowheads="1"/>
          </p:cNvSpPr>
          <p:nvPr/>
        </p:nvSpPr>
        <p:spPr bwMode="auto">
          <a:xfrm>
            <a:off x="2325688" y="2719388"/>
            <a:ext cx="1570037" cy="153987"/>
          </a:xfrm>
          <a:prstGeom prst="rect">
            <a:avLst/>
          </a:prstGeom>
          <a:solidFill>
            <a:srgbClr val="F0F2F4"/>
          </a:solidFill>
          <a:ln w="9525">
            <a:noFill/>
            <a:miter lim="800000"/>
            <a:headEnd/>
            <a:tailEnd/>
          </a:ln>
        </p:spPr>
        <p:txBody>
          <a:bodyPr>
            <a:spAutoFit/>
          </a:bodyPr>
          <a:lstStyle/>
          <a:p>
            <a:endParaRPr lang="en-US" sz="400"/>
          </a:p>
        </p:txBody>
      </p:sp>
      <p:sp>
        <p:nvSpPr>
          <p:cNvPr id="5153" name="TextBox 36"/>
          <p:cNvSpPr txBox="1">
            <a:spLocks noChangeArrowheads="1"/>
          </p:cNvSpPr>
          <p:nvPr/>
        </p:nvSpPr>
        <p:spPr bwMode="auto">
          <a:xfrm>
            <a:off x="336550" y="3324225"/>
            <a:ext cx="1514475" cy="200025"/>
          </a:xfrm>
          <a:prstGeom prst="rect">
            <a:avLst/>
          </a:prstGeom>
          <a:solidFill>
            <a:srgbClr val="F0F2F4"/>
          </a:solidFill>
          <a:ln w="9525">
            <a:noFill/>
            <a:miter lim="800000"/>
            <a:headEnd/>
            <a:tailEnd/>
          </a:ln>
        </p:spPr>
        <p:txBody>
          <a:bodyPr>
            <a:spAutoFit/>
          </a:bodyPr>
          <a:lstStyle/>
          <a:p>
            <a:r>
              <a:rPr lang="en-US" sz="700"/>
              <a:t>Less than Threshold</a:t>
            </a:r>
          </a:p>
        </p:txBody>
      </p:sp>
      <p:sp>
        <p:nvSpPr>
          <p:cNvPr id="5154" name="TextBox 37"/>
          <p:cNvSpPr txBox="1">
            <a:spLocks noChangeArrowheads="1"/>
          </p:cNvSpPr>
          <p:nvPr/>
        </p:nvSpPr>
        <p:spPr bwMode="auto">
          <a:xfrm>
            <a:off x="2370138" y="2668588"/>
            <a:ext cx="1682750" cy="201612"/>
          </a:xfrm>
          <a:prstGeom prst="rect">
            <a:avLst/>
          </a:prstGeom>
          <a:solidFill>
            <a:srgbClr val="F0F2F4"/>
          </a:solidFill>
          <a:ln w="9525">
            <a:noFill/>
            <a:miter lim="800000"/>
            <a:headEnd/>
            <a:tailEnd/>
          </a:ln>
        </p:spPr>
        <p:txBody>
          <a:bodyPr>
            <a:spAutoFit/>
          </a:bodyPr>
          <a:lstStyle/>
          <a:p>
            <a:r>
              <a:rPr lang="en-US" sz="700"/>
              <a:t>Greater than or Equal to Threshold</a:t>
            </a:r>
          </a:p>
        </p:txBody>
      </p:sp>
      <p:pic>
        <p:nvPicPr>
          <p:cNvPr id="5155" name="Picture 9"/>
          <p:cNvPicPr>
            <a:picLocks noChangeAspect="1" noChangeArrowheads="1"/>
          </p:cNvPicPr>
          <p:nvPr/>
        </p:nvPicPr>
        <p:blipFill>
          <a:blip r:embed="rId15" cstate="print"/>
          <a:srcRect/>
          <a:stretch>
            <a:fillRect/>
          </a:stretch>
        </p:blipFill>
        <p:spPr bwMode="auto">
          <a:xfrm>
            <a:off x="661988" y="2727325"/>
            <a:ext cx="531812" cy="65088"/>
          </a:xfrm>
          <a:prstGeom prst="rect">
            <a:avLst/>
          </a:prstGeom>
          <a:noFill/>
          <a:ln w="9525">
            <a:noFill/>
            <a:miter lim="800000"/>
            <a:headEnd/>
            <a:tailEnd/>
          </a:ln>
        </p:spPr>
      </p:pic>
      <p:pic>
        <p:nvPicPr>
          <p:cNvPr id="5156" name="Picture 10"/>
          <p:cNvPicPr>
            <a:picLocks noChangeAspect="1" noChangeArrowheads="1"/>
          </p:cNvPicPr>
          <p:nvPr/>
        </p:nvPicPr>
        <p:blipFill>
          <a:blip r:embed="rId16" cstate="print"/>
          <a:srcRect/>
          <a:stretch>
            <a:fillRect/>
          </a:stretch>
        </p:blipFill>
        <p:spPr bwMode="auto">
          <a:xfrm>
            <a:off x="1011238" y="2714625"/>
            <a:ext cx="385762" cy="71438"/>
          </a:xfrm>
          <a:prstGeom prst="rect">
            <a:avLst/>
          </a:prstGeom>
          <a:noFill/>
          <a:ln w="9525">
            <a:noFill/>
            <a:miter lim="800000"/>
            <a:headEnd/>
            <a:tailEnd/>
          </a:ln>
        </p:spPr>
      </p:pic>
      <p:pic>
        <p:nvPicPr>
          <p:cNvPr id="5157" name="Picture 11"/>
          <p:cNvPicPr>
            <a:picLocks noChangeAspect="1" noChangeArrowheads="1"/>
          </p:cNvPicPr>
          <p:nvPr/>
        </p:nvPicPr>
        <p:blipFill>
          <a:blip r:embed="rId17" cstate="print"/>
          <a:srcRect/>
          <a:stretch>
            <a:fillRect/>
          </a:stretch>
        </p:blipFill>
        <p:spPr bwMode="auto">
          <a:xfrm>
            <a:off x="1176338" y="2714625"/>
            <a:ext cx="401637" cy="71438"/>
          </a:xfrm>
          <a:prstGeom prst="rect">
            <a:avLst/>
          </a:prstGeom>
          <a:noFill/>
          <a:ln w="9525">
            <a:noFill/>
            <a:miter lim="800000"/>
            <a:headEnd/>
            <a:tailEnd/>
          </a:ln>
        </p:spPr>
      </p:pic>
      <p:pic>
        <p:nvPicPr>
          <p:cNvPr id="5158" name="Picture 11"/>
          <p:cNvPicPr>
            <a:picLocks noChangeAspect="1" noChangeArrowheads="1"/>
          </p:cNvPicPr>
          <p:nvPr/>
        </p:nvPicPr>
        <p:blipFill>
          <a:blip r:embed="rId18" cstate="print"/>
          <a:srcRect/>
          <a:stretch>
            <a:fillRect/>
          </a:stretch>
        </p:blipFill>
        <p:spPr bwMode="auto">
          <a:xfrm>
            <a:off x="371475" y="3616325"/>
            <a:ext cx="333375" cy="603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200025" y="192088"/>
            <a:ext cx="8829675" cy="609600"/>
          </a:xfrm>
        </p:spPr>
        <p:txBody>
          <a:bodyPr/>
          <a:lstStyle/>
          <a:p>
            <a:pPr algn="l"/>
            <a:r>
              <a:rPr lang="en-US" sz="3400" smtClean="0"/>
              <a:t>Embedded ADC Conversion Speed Calculator Tool</a:t>
            </a:r>
          </a:p>
        </p:txBody>
      </p:sp>
      <p:sp>
        <p:nvSpPr>
          <p:cNvPr id="50179" name="Rectangle 3"/>
          <p:cNvSpPr>
            <a:spLocks noGrp="1" noChangeArrowheads="1"/>
          </p:cNvSpPr>
          <p:nvPr>
            <p:ph type="body" sz="quarter" idx="4294967295"/>
          </p:nvPr>
        </p:nvSpPr>
        <p:spPr>
          <a:xfrm>
            <a:off x="371475" y="1095375"/>
            <a:ext cx="8277225" cy="471488"/>
          </a:xfrm>
        </p:spPr>
        <p:txBody>
          <a:bodyPr/>
          <a:lstStyle/>
          <a:p>
            <a:pPr>
              <a:buFontTx/>
              <a:buNone/>
            </a:pPr>
            <a:r>
              <a:rPr lang="en-US" sz="2000" b="1" smtClean="0"/>
              <a:t>How do I calculate my conversion speed ?</a:t>
            </a:r>
            <a:endParaRPr lang="en-US" smtClean="0"/>
          </a:p>
        </p:txBody>
      </p:sp>
      <p:sp>
        <p:nvSpPr>
          <p:cNvPr id="50180" name="TextBox 8"/>
          <p:cNvSpPr txBox="1">
            <a:spLocks noChangeArrowheads="1"/>
          </p:cNvSpPr>
          <p:nvPr/>
        </p:nvSpPr>
        <p:spPr bwMode="auto">
          <a:xfrm>
            <a:off x="228600" y="5300663"/>
            <a:ext cx="8915400" cy="336550"/>
          </a:xfrm>
          <a:prstGeom prst="rect">
            <a:avLst/>
          </a:prstGeom>
          <a:noFill/>
          <a:ln w="9525">
            <a:noFill/>
            <a:miter lim="800000"/>
            <a:headEnd/>
            <a:tailEnd/>
          </a:ln>
        </p:spPr>
        <p:txBody>
          <a:bodyPr>
            <a:spAutoFit/>
          </a:bodyPr>
          <a:lstStyle/>
          <a:p>
            <a:r>
              <a:rPr lang="en-US" sz="1600">
                <a:solidFill>
                  <a:srgbClr val="FF0000"/>
                </a:solidFill>
              </a:rPr>
              <a:t>http://www.freescale.com/webapp/sps/site/overview.jsp?code=ADC_CALCULATOR&amp;tid=mKhp</a:t>
            </a:r>
          </a:p>
        </p:txBody>
      </p:sp>
      <p:pic>
        <p:nvPicPr>
          <p:cNvPr id="50181" name="Picture 2"/>
          <p:cNvPicPr>
            <a:picLocks noChangeAspect="1" noChangeArrowheads="1"/>
          </p:cNvPicPr>
          <p:nvPr/>
        </p:nvPicPr>
        <p:blipFill>
          <a:blip r:embed="rId3" cstate="print"/>
          <a:srcRect/>
          <a:stretch>
            <a:fillRect/>
          </a:stretch>
        </p:blipFill>
        <p:spPr bwMode="auto">
          <a:xfrm>
            <a:off x="914400" y="1733550"/>
            <a:ext cx="7683500" cy="3498850"/>
          </a:xfrm>
          <a:prstGeom prst="rect">
            <a:avLst/>
          </a:prstGeom>
          <a:noFill/>
          <a:ln w="9525">
            <a:noFill/>
            <a:miter lim="800000"/>
            <a:headEnd/>
            <a:tailEnd/>
          </a:ln>
        </p:spPr>
      </p:pic>
      <p:sp>
        <p:nvSpPr>
          <p:cNvPr id="50182" name="TextBox 5"/>
          <p:cNvSpPr txBox="1">
            <a:spLocks noChangeArrowheads="1"/>
          </p:cNvSpPr>
          <p:nvPr/>
        </p:nvSpPr>
        <p:spPr bwMode="auto">
          <a:xfrm>
            <a:off x="3167063" y="5622925"/>
            <a:ext cx="2308225" cy="461963"/>
          </a:xfrm>
          <a:prstGeom prst="rect">
            <a:avLst/>
          </a:prstGeom>
          <a:noFill/>
          <a:ln w="9525">
            <a:noFill/>
            <a:miter lim="800000"/>
            <a:headEnd/>
            <a:tailEnd/>
          </a:ln>
        </p:spPr>
        <p:txBody>
          <a:bodyPr wrap="none">
            <a:spAutoFit/>
          </a:bodyPr>
          <a:lstStyle/>
          <a:p>
            <a:r>
              <a:rPr lang="en-US">
                <a:hlinkClick r:id="rId4"/>
              </a:rPr>
              <a:t>ADC Calculator</a:t>
            </a:r>
            <a:endParaRPr lang="en-US"/>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idx="4294967295"/>
          </p:nvPr>
        </p:nvSpPr>
        <p:spPr>
          <a:xfrm>
            <a:off x="273050" y="152400"/>
            <a:ext cx="8232775" cy="762000"/>
          </a:xfrm>
        </p:spPr>
        <p:txBody>
          <a:bodyPr/>
          <a:lstStyle/>
          <a:p>
            <a:pPr algn="l"/>
            <a:r>
              <a:rPr lang="en-US" sz="3800" smtClean="0"/>
              <a:t>Embedded ADC Voltage Reference</a:t>
            </a:r>
          </a:p>
        </p:txBody>
      </p:sp>
      <p:sp>
        <p:nvSpPr>
          <p:cNvPr id="6148" name="Rectangle 4"/>
          <p:cNvSpPr>
            <a:spLocks noGrp="1" noChangeArrowheads="1"/>
          </p:cNvSpPr>
          <p:nvPr>
            <p:ph type="body" sz="quarter" idx="4294967295"/>
          </p:nvPr>
        </p:nvSpPr>
        <p:spPr>
          <a:xfrm>
            <a:off x="614363" y="4502150"/>
            <a:ext cx="7772400" cy="762000"/>
          </a:xfrm>
        </p:spPr>
        <p:txBody>
          <a:bodyPr/>
          <a:lstStyle/>
          <a:p>
            <a:pPr algn="ctr">
              <a:buFontTx/>
              <a:buNone/>
            </a:pPr>
            <a:r>
              <a:rPr lang="en-US" sz="2100" smtClean="0"/>
              <a:t>Each pair is connected to a positive reference (V</a:t>
            </a:r>
            <a:r>
              <a:rPr lang="en-US" sz="2100" baseline="-25000" smtClean="0"/>
              <a:t>DDA</a:t>
            </a:r>
            <a:r>
              <a:rPr lang="en-US" sz="2100" smtClean="0"/>
              <a:t>) and a ground reference (V</a:t>
            </a:r>
            <a:r>
              <a:rPr lang="en-US" sz="2100" baseline="-25000" smtClean="0"/>
              <a:t>SSA</a:t>
            </a:r>
            <a:r>
              <a:rPr lang="en-US" sz="2100" smtClean="0"/>
              <a:t>)  </a:t>
            </a:r>
          </a:p>
        </p:txBody>
      </p:sp>
      <p:graphicFrame>
        <p:nvGraphicFramePr>
          <p:cNvPr id="6146" name="Object 2"/>
          <p:cNvGraphicFramePr>
            <a:graphicFrameLocks noChangeAspect="1"/>
          </p:cNvGraphicFramePr>
          <p:nvPr/>
        </p:nvGraphicFramePr>
        <p:xfrm>
          <a:off x="5986463" y="1741488"/>
          <a:ext cx="2925762" cy="2062162"/>
        </p:xfrm>
        <a:graphic>
          <a:graphicData uri="http://schemas.openxmlformats.org/presentationml/2006/ole">
            <p:oleObj spid="_x0000_s6146" name="Visio" r:id="rId4" imgW="2810256" imgH="1981962" progId="">
              <p:embed/>
            </p:oleObj>
          </a:graphicData>
        </a:graphic>
      </p:graphicFrame>
      <p:graphicFrame>
        <p:nvGraphicFramePr>
          <p:cNvPr id="1231907" name="Group 35"/>
          <p:cNvGraphicFramePr>
            <a:graphicFrameLocks noGrp="1"/>
          </p:cNvGraphicFramePr>
          <p:nvPr/>
        </p:nvGraphicFramePr>
        <p:xfrm>
          <a:off x="304800" y="1600200"/>
          <a:ext cx="5334000" cy="2341880"/>
        </p:xfrm>
        <a:graphic>
          <a:graphicData uri="http://schemas.openxmlformats.org/drawingml/2006/table">
            <a:tbl>
              <a:tblPr/>
              <a:tblGrid>
                <a:gridCol w="2971800"/>
                <a:gridCol w="1181100"/>
                <a:gridCol w="1181100"/>
              </a:tblGrid>
              <a:tr h="265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solid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Supply voltage V</a:t>
                      </a:r>
                      <a:r>
                        <a:rPr kumimoji="0" lang="en-US" sz="1800" b="0" i="0" u="none" strike="noStrike" cap="none" normalizeH="0" baseline="-25000" smtClean="0">
                          <a:ln>
                            <a:noFill/>
                          </a:ln>
                          <a:solidFill>
                            <a:srgbClr val="000000"/>
                          </a:solidFill>
                          <a:effectLst/>
                          <a:latin typeface="Arial" pitchFamily="34" charset="0"/>
                        </a:rPr>
                        <a:t>DDA</a:t>
                      </a:r>
                      <a:endParaRPr kumimoji="0" lang="en-US" sz="1800" b="0" i="0" u="none" strike="noStrike" cap="none" normalizeH="0" baseline="0" smtClean="0">
                        <a:ln>
                          <a:noFill/>
                        </a:ln>
                        <a:solidFill>
                          <a:srgbClr val="000000"/>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1.71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3.6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Delta to V</a:t>
                      </a:r>
                      <a:r>
                        <a:rPr kumimoji="0" lang="en-US" sz="1800" b="0" i="0" u="none" strike="noStrike" cap="none" normalizeH="0" baseline="-25000" smtClean="0">
                          <a:ln>
                            <a:noFill/>
                          </a:ln>
                          <a:solidFill>
                            <a:srgbClr val="000000"/>
                          </a:solidFill>
                          <a:effectLst/>
                          <a:latin typeface="Arial" pitchFamily="34" charset="0"/>
                        </a:rPr>
                        <a:t>DD  </a:t>
                      </a:r>
                      <a:r>
                        <a:rPr kumimoji="0" lang="en-US" sz="1800" b="0" i="0" u="none" strike="noStrike" cap="none" normalizeH="0" baseline="0" smtClean="0">
                          <a:ln>
                            <a:noFill/>
                          </a:ln>
                          <a:solidFill>
                            <a:srgbClr val="000000"/>
                          </a:solidFill>
                          <a:effectLst/>
                          <a:latin typeface="Arial" pitchFamily="34" charset="0"/>
                        </a:rPr>
                        <a:t>(V</a:t>
                      </a:r>
                      <a:r>
                        <a:rPr kumimoji="0" lang="en-US" sz="1800" b="0" i="0" u="none" strike="noStrike" cap="none" normalizeH="0" baseline="-25000" smtClean="0">
                          <a:ln>
                            <a:noFill/>
                          </a:ln>
                          <a:solidFill>
                            <a:srgbClr val="000000"/>
                          </a:solidFill>
                          <a:effectLst/>
                          <a:latin typeface="Arial" pitchFamily="34" charset="0"/>
                        </a:rPr>
                        <a:t>DD  </a:t>
                      </a:r>
                      <a:r>
                        <a:rPr kumimoji="0" lang="en-US" sz="1800" b="0" i="0" u="none" strike="noStrike" cap="none" normalizeH="0" baseline="0" smtClean="0">
                          <a:ln>
                            <a:noFill/>
                          </a:ln>
                          <a:solidFill>
                            <a:srgbClr val="000000"/>
                          </a:solidFill>
                          <a:effectLst/>
                          <a:latin typeface="Arial" pitchFamily="34" charset="0"/>
                        </a:rPr>
                        <a:t>- V</a:t>
                      </a:r>
                      <a:r>
                        <a:rPr kumimoji="0" lang="en-US" sz="1800" b="0" i="0" u="none" strike="noStrike" cap="none" normalizeH="0" baseline="-25000" smtClean="0">
                          <a:ln>
                            <a:noFill/>
                          </a:ln>
                          <a:solidFill>
                            <a:srgbClr val="000000"/>
                          </a:solidFill>
                          <a:effectLst/>
                          <a:latin typeface="Arial" pitchFamily="34" charset="0"/>
                        </a:rPr>
                        <a:t>DDA</a:t>
                      </a:r>
                      <a:r>
                        <a:rPr kumimoji="0" lang="en-US" sz="1800" b="0" i="0" u="none" strike="noStrike" cap="none" normalizeH="0" baseline="0" smtClean="0">
                          <a:ln>
                            <a:noFill/>
                          </a:ln>
                          <a:solidFill>
                            <a:srgbClr val="000000"/>
                          </a:solidFill>
                          <a:effectLst/>
                          <a:latin typeface="Arial"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-100 mV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+100 mV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Delta to V</a:t>
                      </a:r>
                      <a:r>
                        <a:rPr kumimoji="0" lang="en-US" sz="1800" b="0" i="0" u="none" strike="noStrike" cap="none" normalizeH="0" baseline="-25000" smtClean="0">
                          <a:ln>
                            <a:noFill/>
                          </a:ln>
                          <a:solidFill>
                            <a:srgbClr val="000000"/>
                          </a:solidFill>
                          <a:effectLst/>
                          <a:latin typeface="Arial" pitchFamily="34" charset="0"/>
                        </a:rPr>
                        <a:t>SS  </a:t>
                      </a:r>
                      <a:r>
                        <a:rPr kumimoji="0" lang="en-US" sz="1800" b="0" i="0" u="none" strike="noStrike" cap="none" normalizeH="0" baseline="0" smtClean="0">
                          <a:ln>
                            <a:noFill/>
                          </a:ln>
                          <a:solidFill>
                            <a:srgbClr val="000000"/>
                          </a:solidFill>
                          <a:effectLst/>
                          <a:latin typeface="Arial" pitchFamily="34" charset="0"/>
                        </a:rPr>
                        <a:t>(V</a:t>
                      </a:r>
                      <a:r>
                        <a:rPr kumimoji="0" lang="en-US" sz="1800" b="0" i="0" u="none" strike="noStrike" cap="none" normalizeH="0" baseline="-25000" smtClean="0">
                          <a:ln>
                            <a:noFill/>
                          </a:ln>
                          <a:solidFill>
                            <a:srgbClr val="000000"/>
                          </a:solidFill>
                          <a:effectLst/>
                          <a:latin typeface="Arial" pitchFamily="34" charset="0"/>
                        </a:rPr>
                        <a:t>SS  </a:t>
                      </a:r>
                      <a:r>
                        <a:rPr kumimoji="0" lang="en-US" sz="1800" b="0" i="0" u="none" strike="noStrike" cap="none" normalizeH="0" baseline="0" smtClean="0">
                          <a:ln>
                            <a:noFill/>
                          </a:ln>
                          <a:solidFill>
                            <a:srgbClr val="000000"/>
                          </a:solidFill>
                          <a:effectLst/>
                          <a:latin typeface="Arial" pitchFamily="34" charset="0"/>
                        </a:rPr>
                        <a:t>- V</a:t>
                      </a:r>
                      <a:r>
                        <a:rPr kumimoji="0" lang="en-US" sz="1800" b="0" i="0" u="none" strike="noStrike" cap="none" normalizeH="0" baseline="-25000" smtClean="0">
                          <a:ln>
                            <a:noFill/>
                          </a:ln>
                          <a:solidFill>
                            <a:srgbClr val="000000"/>
                          </a:solidFill>
                          <a:effectLst/>
                          <a:latin typeface="Arial" pitchFamily="34" charset="0"/>
                        </a:rPr>
                        <a:t>SSA</a:t>
                      </a:r>
                      <a:r>
                        <a:rPr kumimoji="0" lang="en-US" sz="1800" b="0" i="0" u="none" strike="noStrike" cap="none" normalizeH="0" baseline="0" smtClean="0">
                          <a:ln>
                            <a:noFill/>
                          </a:ln>
                          <a:solidFill>
                            <a:srgbClr val="000000"/>
                          </a:solidFill>
                          <a:effectLst/>
                          <a:latin typeface="Arial"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-100 mV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+100 mV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VREFH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1.13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VDDA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VREFL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VSSA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VSSA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r>
            </a:tbl>
          </a:graphicData>
        </a:graphic>
      </p:graphicFrame>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228600" y="0"/>
            <a:ext cx="8915400" cy="762000"/>
          </a:xfrm>
        </p:spPr>
        <p:txBody>
          <a:bodyPr/>
          <a:lstStyle/>
          <a:p>
            <a:pPr algn="l"/>
            <a:r>
              <a:rPr lang="en-US" sz="3400" smtClean="0"/>
              <a:t>Embedded Digital-to-Analog Converter</a:t>
            </a:r>
          </a:p>
        </p:txBody>
      </p:sp>
      <p:sp>
        <p:nvSpPr>
          <p:cNvPr id="51203" name="Rectangle 3"/>
          <p:cNvSpPr>
            <a:spLocks noGrp="1" noChangeArrowheads="1"/>
          </p:cNvSpPr>
          <p:nvPr>
            <p:ph type="body" sz="quarter" idx="4294967295"/>
          </p:nvPr>
        </p:nvSpPr>
        <p:spPr>
          <a:xfrm>
            <a:off x="381000" y="1382713"/>
            <a:ext cx="4735513" cy="4044950"/>
          </a:xfrm>
        </p:spPr>
        <p:txBody>
          <a:bodyPr/>
          <a:lstStyle/>
          <a:p>
            <a:pPr>
              <a:lnSpc>
                <a:spcPct val="90000"/>
              </a:lnSpc>
            </a:pPr>
            <a:r>
              <a:rPr lang="es-MX" sz="1900" smtClean="0"/>
              <a:t>12-bit digital input </a:t>
            </a:r>
          </a:p>
          <a:p>
            <a:pPr>
              <a:lnSpc>
                <a:spcPct val="90000"/>
              </a:lnSpc>
            </a:pPr>
            <a:r>
              <a:rPr lang="en-US" sz="1900" smtClean="0"/>
              <a:t>On-chip programmable reference generator output </a:t>
            </a:r>
          </a:p>
          <a:p>
            <a:pPr>
              <a:lnSpc>
                <a:spcPct val="90000"/>
              </a:lnSpc>
            </a:pPr>
            <a:r>
              <a:rPr lang="en-US" sz="1900" smtClean="0"/>
              <a:t>Selectable reference voltage</a:t>
            </a:r>
          </a:p>
          <a:p>
            <a:pPr>
              <a:lnSpc>
                <a:spcPct val="90000"/>
              </a:lnSpc>
            </a:pPr>
            <a:r>
              <a:rPr lang="en-US" sz="1900" smtClean="0"/>
              <a:t>Supply an accurate constant (fixed) voltage output as reference for on-chip analog peripherals</a:t>
            </a:r>
          </a:p>
          <a:p>
            <a:pPr>
              <a:lnSpc>
                <a:spcPct val="90000"/>
              </a:lnSpc>
            </a:pPr>
            <a:r>
              <a:rPr lang="en-US" sz="1900" smtClean="0"/>
              <a:t>Configurable trigger source</a:t>
            </a:r>
          </a:p>
          <a:p>
            <a:pPr>
              <a:lnSpc>
                <a:spcPct val="90000"/>
              </a:lnSpc>
            </a:pPr>
            <a:r>
              <a:rPr lang="en-US" sz="1900" smtClean="0"/>
              <a:t>16 word data buffer</a:t>
            </a:r>
          </a:p>
          <a:p>
            <a:pPr>
              <a:lnSpc>
                <a:spcPct val="90000"/>
              </a:lnSpc>
            </a:pPr>
            <a:r>
              <a:rPr lang="en-US" sz="1900" smtClean="0"/>
              <a:t>FIFO for DMA support</a:t>
            </a:r>
          </a:p>
          <a:p>
            <a:pPr>
              <a:lnSpc>
                <a:spcPct val="90000"/>
              </a:lnSpc>
            </a:pPr>
            <a:r>
              <a:rPr lang="en-US" sz="1900" smtClean="0"/>
              <a:t>Configurable watermark</a:t>
            </a:r>
          </a:p>
          <a:p>
            <a:pPr>
              <a:lnSpc>
                <a:spcPct val="90000"/>
              </a:lnSpc>
            </a:pPr>
            <a:r>
              <a:rPr lang="en-US" sz="1900" smtClean="0"/>
              <a:t>Static operation in normal Stop mode</a:t>
            </a:r>
            <a:endParaRPr lang="en-US" sz="3000" smtClean="0"/>
          </a:p>
        </p:txBody>
      </p:sp>
      <p:grpSp>
        <p:nvGrpSpPr>
          <p:cNvPr id="51204" name="Group 38"/>
          <p:cNvGrpSpPr>
            <a:grpSpLocks/>
          </p:cNvGrpSpPr>
          <p:nvPr/>
        </p:nvGrpSpPr>
        <p:grpSpPr bwMode="auto">
          <a:xfrm>
            <a:off x="5208588" y="819150"/>
            <a:ext cx="3535362" cy="4994275"/>
            <a:chOff x="3264" y="456"/>
            <a:chExt cx="2305" cy="3378"/>
          </a:xfrm>
        </p:grpSpPr>
        <p:sp>
          <p:nvSpPr>
            <p:cNvPr id="51205" name="TextBox 18"/>
            <p:cNvSpPr txBox="1">
              <a:spLocks noChangeArrowheads="1"/>
            </p:cNvSpPr>
            <p:nvPr/>
          </p:nvSpPr>
          <p:spPr bwMode="auto">
            <a:xfrm>
              <a:off x="3913" y="3648"/>
              <a:ext cx="768" cy="186"/>
            </a:xfrm>
            <a:prstGeom prst="rect">
              <a:avLst/>
            </a:prstGeom>
            <a:noFill/>
            <a:ln w="9525">
              <a:noFill/>
              <a:miter lim="800000"/>
              <a:headEnd/>
              <a:tailEnd/>
            </a:ln>
          </p:spPr>
          <p:txBody>
            <a:bodyPr>
              <a:spAutoFit/>
            </a:bodyPr>
            <a:lstStyle/>
            <a:p>
              <a:r>
                <a:rPr lang="en-US" sz="1200" b="1"/>
                <a:t>DAC1_OUT</a:t>
              </a:r>
            </a:p>
          </p:txBody>
        </p:sp>
        <p:grpSp>
          <p:nvGrpSpPr>
            <p:cNvPr id="51206" name="Group 59"/>
            <p:cNvGrpSpPr>
              <a:grpSpLocks/>
            </p:cNvGrpSpPr>
            <p:nvPr/>
          </p:nvGrpSpPr>
          <p:grpSpPr bwMode="auto">
            <a:xfrm>
              <a:off x="3769" y="1200"/>
              <a:ext cx="816" cy="1541"/>
              <a:chOff x="6021480" y="1722438"/>
              <a:chExt cx="1482047" cy="2628655"/>
            </a:xfrm>
          </p:grpSpPr>
          <p:cxnSp>
            <p:nvCxnSpPr>
              <p:cNvPr id="19" name="Shape 305"/>
              <p:cNvCxnSpPr/>
              <p:nvPr/>
            </p:nvCxnSpPr>
            <p:spPr>
              <a:xfrm rot="16200000" flipH="1">
                <a:off x="5874179" y="2833094"/>
                <a:ext cx="2505636" cy="530117"/>
              </a:xfrm>
              <a:prstGeom prst="bentConnector3">
                <a:avLst>
                  <a:gd name="adj1" fmla="val 1085"/>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0" name="Shape 152"/>
              <p:cNvCxnSpPr/>
              <p:nvPr/>
            </p:nvCxnSpPr>
            <p:spPr>
              <a:xfrm rot="16200000" flipH="1">
                <a:off x="6821772" y="1933414"/>
                <a:ext cx="804074" cy="558315"/>
              </a:xfrm>
              <a:prstGeom prst="bentConnector3">
                <a:avLst>
                  <a:gd name="adj1" fmla="val 168"/>
                </a:avLst>
              </a:prstGeom>
              <a:ln>
                <a:tailEnd type="arrow"/>
              </a:ln>
            </p:spPr>
            <p:style>
              <a:lnRef idx="2">
                <a:schemeClr val="accent4"/>
              </a:lnRef>
              <a:fillRef idx="0">
                <a:schemeClr val="accent4"/>
              </a:fillRef>
              <a:effectRef idx="1">
                <a:schemeClr val="accent4"/>
              </a:effectRef>
              <a:fontRef idx="minor">
                <a:schemeClr val="tx1"/>
              </a:fontRef>
            </p:style>
          </p:cxnSp>
          <p:sp>
            <p:nvSpPr>
              <p:cNvPr id="21" name="Round Diagonal Corner Rectangle 20"/>
              <p:cNvSpPr/>
              <p:nvPr/>
            </p:nvSpPr>
            <p:spPr>
              <a:xfrm>
                <a:off x="6021647" y="1722618"/>
                <a:ext cx="921125" cy="445079"/>
              </a:xfrm>
              <a:prstGeom prst="round2DiagRect">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PDB</a:t>
                </a:r>
                <a:endParaRPr lang="en-US" sz="1200" b="1">
                  <a:solidFill>
                    <a:srgbClr val="FFFFFF"/>
                  </a:solidFill>
                </a:endParaRPr>
              </a:p>
            </p:txBody>
          </p:sp>
        </p:grpSp>
        <p:grpSp>
          <p:nvGrpSpPr>
            <p:cNvPr id="51207" name="Group 56"/>
            <p:cNvGrpSpPr>
              <a:grpSpLocks/>
            </p:cNvGrpSpPr>
            <p:nvPr/>
          </p:nvGrpSpPr>
          <p:grpSpPr bwMode="auto">
            <a:xfrm>
              <a:off x="4105" y="1265"/>
              <a:ext cx="1392" cy="1445"/>
              <a:chOff x="6705925" y="2008832"/>
              <a:chExt cx="2209475" cy="2294002"/>
            </a:xfrm>
          </p:grpSpPr>
          <p:sp>
            <p:nvSpPr>
              <p:cNvPr id="23" name="Round Diagonal Corner Rectangle 22"/>
              <p:cNvSpPr/>
              <p:nvPr/>
            </p:nvSpPr>
            <p:spPr>
              <a:xfrm>
                <a:off x="6706678" y="2621748"/>
                <a:ext cx="875645" cy="439791"/>
              </a:xfrm>
              <a:prstGeom prst="round2DiagRect">
                <a:avLst/>
              </a:prstGeom>
              <a:solidFill>
                <a:srgbClr val="00B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DAC0</a:t>
                </a:r>
                <a:endParaRPr lang="en-US" sz="1200" b="1">
                  <a:solidFill>
                    <a:srgbClr val="FFFFFF"/>
                  </a:solidFill>
                </a:endParaRPr>
              </a:p>
            </p:txBody>
          </p:sp>
          <p:sp>
            <p:nvSpPr>
              <p:cNvPr id="24" name="Round Diagonal Corner Rectangle 23"/>
              <p:cNvSpPr/>
              <p:nvPr/>
            </p:nvSpPr>
            <p:spPr>
              <a:xfrm>
                <a:off x="7897753" y="3861004"/>
                <a:ext cx="1016930" cy="441496"/>
              </a:xfrm>
              <a:prstGeom prst="round2DiagRect">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OPAMP1</a:t>
                </a:r>
                <a:endParaRPr lang="en-US" sz="1200" b="1">
                  <a:solidFill>
                    <a:srgbClr val="FFFFFF"/>
                  </a:solidFill>
                </a:endParaRPr>
              </a:p>
            </p:txBody>
          </p:sp>
          <p:sp>
            <p:nvSpPr>
              <p:cNvPr id="28" name="Round Diagonal Corner Rectangle 27"/>
              <p:cNvSpPr/>
              <p:nvPr/>
            </p:nvSpPr>
            <p:spPr>
              <a:xfrm>
                <a:off x="7907610" y="2621748"/>
                <a:ext cx="920002" cy="441495"/>
              </a:xfrm>
              <a:prstGeom prst="round2DiagRect">
                <a:avLst/>
              </a:prstGeom>
              <a:solidFill>
                <a:schemeClr val="accent3">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CMP1</a:t>
                </a:r>
                <a:endParaRPr lang="en-US" sz="1200" b="1">
                  <a:solidFill>
                    <a:srgbClr val="FFFFFF"/>
                  </a:solidFill>
                </a:endParaRPr>
              </a:p>
            </p:txBody>
          </p:sp>
          <p:sp>
            <p:nvSpPr>
              <p:cNvPr id="29" name="Round Diagonal Corner Rectangle 28"/>
              <p:cNvSpPr/>
              <p:nvPr/>
            </p:nvSpPr>
            <p:spPr>
              <a:xfrm>
                <a:off x="7915824" y="2008086"/>
                <a:ext cx="920002" cy="446610"/>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ADC0</a:t>
                </a:r>
                <a:endParaRPr lang="en-US" sz="1200" b="1">
                  <a:solidFill>
                    <a:srgbClr val="FFFFFF"/>
                  </a:solidFill>
                </a:endParaRPr>
              </a:p>
            </p:txBody>
          </p:sp>
          <p:grpSp>
            <p:nvGrpSpPr>
              <p:cNvPr id="51230" name="Group 594"/>
              <p:cNvGrpSpPr>
                <a:grpSpLocks/>
              </p:cNvGrpSpPr>
              <p:nvPr/>
            </p:nvGrpSpPr>
            <p:grpSpPr bwMode="auto">
              <a:xfrm>
                <a:off x="7582101" y="2229500"/>
                <a:ext cx="334918" cy="1812976"/>
                <a:chOff x="4255988" y="2112885"/>
                <a:chExt cx="368115" cy="2127208"/>
              </a:xfrm>
            </p:grpSpPr>
            <p:cxnSp>
              <p:nvCxnSpPr>
                <p:cNvPr id="32" name="Elbow Connector 256"/>
                <p:cNvCxnSpPr/>
                <p:nvPr/>
              </p:nvCxnSpPr>
              <p:spPr>
                <a:xfrm rot="16200000" flipH="1">
                  <a:off x="4175573" y="3002961"/>
                  <a:ext cx="638022" cy="238353"/>
                </a:xfrm>
                <a:prstGeom prst="bentConnector2">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23" idx="0"/>
                  <a:endCxn id="28" idx="2"/>
                </p:cNvCxnSpPr>
                <p:nvPr/>
              </p:nvCxnSpPr>
              <p:spPr>
                <a:xfrm>
                  <a:off x="4256233" y="2827127"/>
                  <a:ext cx="357529" cy="0"/>
                </a:xfrm>
                <a:prstGeom prst="straightConnector1">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cxnSp>
              <p:nvCxnSpPr>
                <p:cNvPr id="34" name="Elbow Connector 33"/>
                <p:cNvCxnSpPr/>
                <p:nvPr/>
              </p:nvCxnSpPr>
              <p:spPr>
                <a:xfrm rot="5400000" flipH="1" flipV="1">
                  <a:off x="4051988" y="2430523"/>
                  <a:ext cx="896030" cy="249187"/>
                </a:xfrm>
                <a:prstGeom prst="bentConnector3">
                  <a:avLst>
                    <a:gd name="adj1" fmla="val 100250"/>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cxnSp>
              <p:nvCxnSpPr>
                <p:cNvPr id="36" name="Elbow Connector 35"/>
                <p:cNvCxnSpPr/>
                <p:nvPr/>
              </p:nvCxnSpPr>
              <p:spPr>
                <a:xfrm rot="16200000" flipH="1">
                  <a:off x="3801047" y="3437296"/>
                  <a:ext cx="1378046" cy="225713"/>
                </a:xfrm>
                <a:prstGeom prst="bentConnector3">
                  <a:avLst>
                    <a:gd name="adj1" fmla="val 99925"/>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grpSp>
          <p:sp>
            <p:nvSpPr>
              <p:cNvPr id="31" name="Round Diagonal Corner Rectangle 30"/>
              <p:cNvSpPr/>
              <p:nvPr/>
            </p:nvSpPr>
            <p:spPr>
              <a:xfrm>
                <a:off x="7907610" y="3170634"/>
                <a:ext cx="985716" cy="439791"/>
              </a:xfrm>
              <a:prstGeom prst="round2DiagRect">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OPAMP0</a:t>
                </a:r>
                <a:endParaRPr lang="en-US" sz="1200" b="1">
                  <a:solidFill>
                    <a:srgbClr val="FFFFFF"/>
                  </a:solidFill>
                </a:endParaRPr>
              </a:p>
            </p:txBody>
          </p:sp>
        </p:grpSp>
        <p:grpSp>
          <p:nvGrpSpPr>
            <p:cNvPr id="51208" name="Group 57"/>
            <p:cNvGrpSpPr>
              <a:grpSpLocks/>
            </p:cNvGrpSpPr>
            <p:nvPr/>
          </p:nvGrpSpPr>
          <p:grpSpPr bwMode="auto">
            <a:xfrm>
              <a:off x="4105" y="2615"/>
              <a:ext cx="1348" cy="834"/>
              <a:chOff x="6706177" y="4151236"/>
              <a:chExt cx="2139373" cy="1324052"/>
            </a:xfrm>
          </p:grpSpPr>
          <p:sp>
            <p:nvSpPr>
              <p:cNvPr id="39" name="Round Diagonal Corner Rectangle 38"/>
              <p:cNvSpPr/>
              <p:nvPr/>
            </p:nvSpPr>
            <p:spPr>
              <a:xfrm>
                <a:off x="7925783" y="5029616"/>
                <a:ext cx="919889" cy="444919"/>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ADC1</a:t>
                </a:r>
                <a:endParaRPr lang="en-US" sz="1200" b="1">
                  <a:solidFill>
                    <a:srgbClr val="FFFFFF"/>
                  </a:solidFill>
                </a:endParaRPr>
              </a:p>
            </p:txBody>
          </p:sp>
          <p:sp>
            <p:nvSpPr>
              <p:cNvPr id="40" name="Round Diagonal Corner Rectangle 39"/>
              <p:cNvSpPr/>
              <p:nvPr/>
            </p:nvSpPr>
            <p:spPr>
              <a:xfrm>
                <a:off x="6706930" y="4356273"/>
                <a:ext cx="862396" cy="444918"/>
              </a:xfrm>
              <a:prstGeom prst="round2DiagRect">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DAC1</a:t>
                </a:r>
                <a:endParaRPr lang="en-US" sz="1200" b="1">
                  <a:solidFill>
                    <a:srgbClr val="FFFFFF"/>
                  </a:solidFill>
                </a:endParaRPr>
              </a:p>
            </p:txBody>
          </p:sp>
          <p:sp>
            <p:nvSpPr>
              <p:cNvPr id="41" name="Round Diagonal Corner Rectangle 40"/>
              <p:cNvSpPr/>
              <p:nvPr/>
            </p:nvSpPr>
            <p:spPr>
              <a:xfrm>
                <a:off x="7904429" y="4434688"/>
                <a:ext cx="919889" cy="439804"/>
              </a:xfrm>
              <a:prstGeom prst="round2DiagRect">
                <a:avLst/>
              </a:prstGeom>
              <a:solidFill>
                <a:schemeClr val="accent3">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CMP2</a:t>
                </a:r>
                <a:endParaRPr lang="en-US" sz="1200" b="1">
                  <a:solidFill>
                    <a:srgbClr val="FFFFFF"/>
                  </a:solidFill>
                </a:endParaRPr>
              </a:p>
            </p:txBody>
          </p:sp>
          <p:grpSp>
            <p:nvGrpSpPr>
              <p:cNvPr id="51222" name="Group 595"/>
              <p:cNvGrpSpPr>
                <a:grpSpLocks/>
              </p:cNvGrpSpPr>
              <p:nvPr/>
            </p:nvGrpSpPr>
            <p:grpSpPr bwMode="auto">
              <a:xfrm>
                <a:off x="7569539" y="4151236"/>
                <a:ext cx="355500" cy="1130366"/>
                <a:chOff x="4242212" y="4367701"/>
                <a:chExt cx="390740" cy="1326284"/>
              </a:xfrm>
            </p:grpSpPr>
            <p:cxnSp>
              <p:nvCxnSpPr>
                <p:cNvPr id="43" name="Shape 518"/>
                <p:cNvCxnSpPr/>
                <p:nvPr/>
              </p:nvCxnSpPr>
              <p:spPr>
                <a:xfrm rot="5400000" flipH="1" flipV="1">
                  <a:off x="4216649" y="4482059"/>
                  <a:ext cx="502031" cy="274435"/>
                </a:xfrm>
                <a:prstGeom prst="bentConnector3">
                  <a:avLst>
                    <a:gd name="adj1" fmla="val 99131"/>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cxnSp>
              <p:nvCxnSpPr>
                <p:cNvPr id="44" name="Elbow Connector 43"/>
                <p:cNvCxnSpPr>
                  <a:stCxn id="40" idx="0"/>
                  <a:endCxn id="41" idx="2"/>
                </p:cNvCxnSpPr>
                <p:nvPr/>
              </p:nvCxnSpPr>
              <p:spPr>
                <a:xfrm>
                  <a:off x="4241979" y="4868292"/>
                  <a:ext cx="368320" cy="90005"/>
                </a:xfrm>
                <a:prstGeom prst="bentConnector3">
                  <a:avLst>
                    <a:gd name="adj1" fmla="val 50000"/>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cxnSp>
              <p:nvCxnSpPr>
                <p:cNvPr id="45" name="Elbow Connector 44"/>
                <p:cNvCxnSpPr/>
                <p:nvPr/>
              </p:nvCxnSpPr>
              <p:spPr>
                <a:xfrm rot="16200000" flipH="1">
                  <a:off x="4067277" y="5121850"/>
                  <a:ext cx="826052" cy="306933"/>
                </a:xfrm>
                <a:prstGeom prst="bentConnector3">
                  <a:avLst>
                    <a:gd name="adj1" fmla="val 100068"/>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grpSp>
        </p:grpSp>
        <p:grpSp>
          <p:nvGrpSpPr>
            <p:cNvPr id="51209" name="Group 60"/>
            <p:cNvGrpSpPr>
              <a:grpSpLocks/>
            </p:cNvGrpSpPr>
            <p:nvPr/>
          </p:nvGrpSpPr>
          <p:grpSpPr bwMode="auto">
            <a:xfrm>
              <a:off x="3433" y="1776"/>
              <a:ext cx="692" cy="1632"/>
              <a:chOff x="5403845" y="2527964"/>
              <a:chExt cx="1420755" cy="3208539"/>
            </a:xfrm>
          </p:grpSpPr>
          <p:sp>
            <p:nvSpPr>
              <p:cNvPr id="47" name="Round Diagonal Corner Rectangle 46"/>
              <p:cNvSpPr/>
              <p:nvPr/>
            </p:nvSpPr>
            <p:spPr>
              <a:xfrm>
                <a:off x="5403247" y="5358090"/>
                <a:ext cx="986012" cy="377869"/>
              </a:xfrm>
              <a:prstGeom prst="round2DiagRect">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t>VREF</a:t>
                </a:r>
                <a:endParaRPr lang="en-US" sz="1200" b="1"/>
              </a:p>
            </p:txBody>
          </p:sp>
          <p:cxnSp>
            <p:nvCxnSpPr>
              <p:cNvPr id="48" name="Elbow Connector 47"/>
              <p:cNvCxnSpPr/>
              <p:nvPr/>
            </p:nvCxnSpPr>
            <p:spPr>
              <a:xfrm rot="5400000" flipH="1" flipV="1">
                <a:off x="5172973" y="3841277"/>
                <a:ext cx="2965953" cy="33788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Elbow Connector 48"/>
              <p:cNvCxnSpPr/>
              <p:nvPr/>
            </p:nvCxnSpPr>
            <p:spPr>
              <a:xfrm flipV="1">
                <a:off x="6389258" y="4697348"/>
                <a:ext cx="418631" cy="840178"/>
              </a:xfrm>
              <a:prstGeom prst="bentConnector3">
                <a:avLst>
                  <a:gd name="adj1" fmla="val 2647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0" name="Round Diagonal Corner Rectangle 49"/>
            <p:cNvSpPr/>
            <p:nvPr/>
          </p:nvSpPr>
          <p:spPr>
            <a:xfrm>
              <a:off x="3264" y="516"/>
              <a:ext cx="580" cy="281"/>
            </a:xfrm>
            <a:prstGeom prst="round2DiagRect">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rgbClr val="FFFFFF"/>
                  </a:solidFill>
                </a:rPr>
                <a:t>VDDA</a:t>
              </a:r>
              <a:endParaRPr lang="en-US" sz="1200" b="1">
                <a:solidFill>
                  <a:srgbClr val="FFFFFF"/>
                </a:solidFill>
              </a:endParaRPr>
            </a:p>
          </p:txBody>
        </p:sp>
        <p:sp>
          <p:nvSpPr>
            <p:cNvPr id="51" name="Rectangle 50"/>
            <p:cNvSpPr/>
            <p:nvPr/>
          </p:nvSpPr>
          <p:spPr>
            <a:xfrm>
              <a:off x="3385" y="1056"/>
              <a:ext cx="2184" cy="249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cxnSp>
          <p:nvCxnSpPr>
            <p:cNvPr id="52" name="Elbow Connector 51"/>
            <p:cNvCxnSpPr/>
            <p:nvPr/>
          </p:nvCxnSpPr>
          <p:spPr>
            <a:xfrm rot="16200000" flipH="1">
              <a:off x="3400" y="991"/>
              <a:ext cx="879" cy="528"/>
            </a:xfrm>
            <a:prstGeom prst="bentConnector3">
              <a:avLst>
                <a:gd name="adj1" fmla="val 10005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hape 52"/>
            <p:cNvCxnSpPr>
              <a:stCxn id="23" idx="0"/>
            </p:cNvCxnSpPr>
            <p:nvPr/>
          </p:nvCxnSpPr>
          <p:spPr>
            <a:xfrm flipV="1">
              <a:off x="4665" y="640"/>
              <a:ext cx="61" cy="1150"/>
            </a:xfrm>
            <a:prstGeom prst="bentConnector2">
              <a:avLst/>
            </a:prstGeom>
            <a:ln>
              <a:solidFill>
                <a:srgbClr val="008000"/>
              </a:solidFill>
              <a:tailEnd type="arrow"/>
            </a:ln>
          </p:spPr>
          <p:style>
            <a:lnRef idx="2">
              <a:schemeClr val="accent3"/>
            </a:lnRef>
            <a:fillRef idx="0">
              <a:schemeClr val="accent3"/>
            </a:fillRef>
            <a:effectRef idx="1">
              <a:schemeClr val="accent3"/>
            </a:effectRef>
            <a:fontRef idx="minor">
              <a:schemeClr val="tx1"/>
            </a:fontRef>
          </p:style>
        </p:cxnSp>
        <p:sp>
          <p:nvSpPr>
            <p:cNvPr id="51214" name="TextBox 53"/>
            <p:cNvSpPr txBox="1">
              <a:spLocks noChangeArrowheads="1"/>
            </p:cNvSpPr>
            <p:nvPr/>
          </p:nvSpPr>
          <p:spPr bwMode="auto">
            <a:xfrm>
              <a:off x="4341" y="456"/>
              <a:ext cx="736" cy="186"/>
            </a:xfrm>
            <a:prstGeom prst="rect">
              <a:avLst/>
            </a:prstGeom>
            <a:noFill/>
            <a:ln w="9525">
              <a:noFill/>
              <a:miter lim="800000"/>
              <a:headEnd/>
              <a:tailEnd/>
            </a:ln>
          </p:spPr>
          <p:txBody>
            <a:bodyPr>
              <a:spAutoFit/>
            </a:bodyPr>
            <a:lstStyle/>
            <a:p>
              <a:r>
                <a:rPr lang="en-US" sz="1200" b="1"/>
                <a:t>DAC0_OUT</a:t>
              </a:r>
            </a:p>
          </p:txBody>
        </p:sp>
        <p:cxnSp>
          <p:nvCxnSpPr>
            <p:cNvPr id="72" name="Straight Arrow Connector 71"/>
            <p:cNvCxnSpPr/>
            <p:nvPr/>
          </p:nvCxnSpPr>
          <p:spPr>
            <a:xfrm rot="5400000">
              <a:off x="4511" y="3527"/>
              <a:ext cx="432" cy="1"/>
            </a:xfrm>
            <a:prstGeom prst="straightConnector1">
              <a:avLst/>
            </a:prstGeom>
            <a:ln>
              <a:solidFill>
                <a:srgbClr val="008000"/>
              </a:solidFill>
              <a:tailEnd type="arrow"/>
            </a:ln>
          </p:spPr>
          <p:style>
            <a:lnRef idx="2">
              <a:schemeClr val="accent4"/>
            </a:lnRef>
            <a:fillRef idx="0">
              <a:schemeClr val="accent4"/>
            </a:fillRef>
            <a:effectRef idx="1">
              <a:schemeClr val="accent4"/>
            </a:effectRef>
            <a:fontRef idx="minor">
              <a:schemeClr val="tx1"/>
            </a:fontRef>
          </p:style>
        </p:cxnSp>
      </p:gr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idx="4294967295"/>
          </p:nvPr>
        </p:nvSpPr>
        <p:spPr>
          <a:xfrm>
            <a:off x="254000" y="228600"/>
            <a:ext cx="8890000" cy="457200"/>
          </a:xfrm>
        </p:spPr>
        <p:txBody>
          <a:bodyPr/>
          <a:lstStyle/>
          <a:p>
            <a:pPr algn="l"/>
            <a:r>
              <a:rPr lang="en-US" sz="3000" smtClean="0"/>
              <a:t>Embedded Programmable Delay Block (PDB)</a:t>
            </a:r>
          </a:p>
        </p:txBody>
      </p:sp>
      <p:sp>
        <p:nvSpPr>
          <p:cNvPr id="52227" name="Text Placeholder 4"/>
          <p:cNvSpPr>
            <a:spLocks noGrp="1"/>
          </p:cNvSpPr>
          <p:nvPr>
            <p:ph type="body" sz="quarter" idx="4294967295"/>
          </p:nvPr>
        </p:nvSpPr>
        <p:spPr>
          <a:xfrm>
            <a:off x="398463" y="1247775"/>
            <a:ext cx="4586287" cy="4137025"/>
          </a:xfrm>
        </p:spPr>
        <p:txBody>
          <a:bodyPr/>
          <a:lstStyle/>
          <a:p>
            <a:pPr>
              <a:lnSpc>
                <a:spcPct val="90000"/>
              </a:lnSpc>
              <a:spcBef>
                <a:spcPts val="400"/>
              </a:spcBef>
            </a:pPr>
            <a:r>
              <a:rPr lang="en-US" sz="2400" smtClean="0"/>
              <a:t>Provide controllable delays</a:t>
            </a:r>
          </a:p>
          <a:p>
            <a:pPr lvl="1">
              <a:lnSpc>
                <a:spcPct val="90000"/>
              </a:lnSpc>
              <a:spcBef>
                <a:spcPts val="400"/>
              </a:spcBef>
            </a:pPr>
            <a:r>
              <a:rPr lang="en-US" sz="1800" smtClean="0"/>
              <a:t>One Shot</a:t>
            </a:r>
          </a:p>
          <a:p>
            <a:pPr lvl="1">
              <a:lnSpc>
                <a:spcPct val="90000"/>
              </a:lnSpc>
              <a:spcBef>
                <a:spcPts val="400"/>
              </a:spcBef>
            </a:pPr>
            <a:r>
              <a:rPr lang="en-US" sz="1800" smtClean="0"/>
              <a:t>Continuous</a:t>
            </a:r>
          </a:p>
          <a:p>
            <a:pPr lvl="1">
              <a:lnSpc>
                <a:spcPct val="90000"/>
              </a:lnSpc>
              <a:spcBef>
                <a:spcPts val="400"/>
              </a:spcBef>
            </a:pPr>
            <a:r>
              <a:rPr lang="en-US" sz="1800" smtClean="0"/>
              <a:t>Back-to-Back</a:t>
            </a:r>
          </a:p>
          <a:p>
            <a:pPr lvl="1">
              <a:lnSpc>
                <a:spcPct val="90000"/>
              </a:lnSpc>
              <a:spcBef>
                <a:spcPts val="400"/>
              </a:spcBef>
            </a:pPr>
            <a:r>
              <a:rPr lang="en-US" sz="1800" smtClean="0"/>
              <a:t>Synchronize multiple ADC’s</a:t>
            </a:r>
          </a:p>
          <a:p>
            <a:pPr>
              <a:lnSpc>
                <a:spcPct val="90000"/>
              </a:lnSpc>
              <a:spcBef>
                <a:spcPts val="400"/>
              </a:spcBef>
            </a:pPr>
            <a:r>
              <a:rPr lang="en-US" sz="2400" smtClean="0"/>
              <a:t>Hardware trigger to the DAC</a:t>
            </a:r>
          </a:p>
          <a:p>
            <a:pPr>
              <a:lnSpc>
                <a:spcPct val="90000"/>
              </a:lnSpc>
              <a:spcBef>
                <a:spcPts val="400"/>
              </a:spcBef>
            </a:pPr>
            <a:r>
              <a:rPr lang="en-US" sz="2400" smtClean="0"/>
              <a:t>External trigger inputs </a:t>
            </a:r>
          </a:p>
          <a:p>
            <a:pPr lvl="1">
              <a:lnSpc>
                <a:spcPct val="90000"/>
              </a:lnSpc>
              <a:spcBef>
                <a:spcPts val="400"/>
              </a:spcBef>
            </a:pPr>
            <a:r>
              <a:rPr lang="en-US" sz="1800" smtClean="0"/>
              <a:t>Analog comparator</a:t>
            </a:r>
          </a:p>
          <a:p>
            <a:pPr lvl="1">
              <a:lnSpc>
                <a:spcPct val="90000"/>
              </a:lnSpc>
              <a:spcBef>
                <a:spcPts val="400"/>
              </a:spcBef>
            </a:pPr>
            <a:r>
              <a:rPr lang="en-US" sz="1800" smtClean="0"/>
              <a:t>ADC conversion complete</a:t>
            </a:r>
          </a:p>
          <a:p>
            <a:pPr lvl="1">
              <a:lnSpc>
                <a:spcPct val="90000"/>
              </a:lnSpc>
              <a:spcBef>
                <a:spcPts val="400"/>
              </a:spcBef>
            </a:pPr>
            <a:r>
              <a:rPr lang="en-US" sz="1800" smtClean="0"/>
              <a:t>Software</a:t>
            </a:r>
          </a:p>
          <a:p>
            <a:pPr lvl="1">
              <a:lnSpc>
                <a:spcPct val="90000"/>
              </a:lnSpc>
              <a:spcBef>
                <a:spcPts val="400"/>
              </a:spcBef>
            </a:pPr>
            <a:r>
              <a:rPr lang="es-MX" sz="1800" smtClean="0"/>
              <a:t>Previous channel acknowledge</a:t>
            </a:r>
          </a:p>
          <a:p>
            <a:pPr lvl="1">
              <a:lnSpc>
                <a:spcPct val="90000"/>
              </a:lnSpc>
              <a:spcBef>
                <a:spcPts val="400"/>
              </a:spcBef>
            </a:pPr>
            <a:r>
              <a:rPr lang="es-MX" sz="1800" smtClean="0"/>
              <a:t>Timers</a:t>
            </a:r>
            <a:endParaRPr lang="en-US" sz="1800" smtClean="0"/>
          </a:p>
        </p:txBody>
      </p:sp>
      <p:grpSp>
        <p:nvGrpSpPr>
          <p:cNvPr id="52228" name="Group 25"/>
          <p:cNvGrpSpPr>
            <a:grpSpLocks/>
          </p:cNvGrpSpPr>
          <p:nvPr/>
        </p:nvGrpSpPr>
        <p:grpSpPr bwMode="auto">
          <a:xfrm>
            <a:off x="5257800" y="1371600"/>
            <a:ext cx="3581400" cy="3048000"/>
            <a:chOff x="3408" y="1344"/>
            <a:chExt cx="2256" cy="1920"/>
          </a:xfrm>
        </p:grpSpPr>
        <p:grpSp>
          <p:nvGrpSpPr>
            <p:cNvPr id="52229" name="Group 22"/>
            <p:cNvGrpSpPr>
              <a:grpSpLocks/>
            </p:cNvGrpSpPr>
            <p:nvPr/>
          </p:nvGrpSpPr>
          <p:grpSpPr bwMode="auto">
            <a:xfrm>
              <a:off x="3456" y="1488"/>
              <a:ext cx="2141" cy="1627"/>
              <a:chOff x="1821052" y="1989097"/>
              <a:chExt cx="4465914" cy="3226996"/>
            </a:xfrm>
          </p:grpSpPr>
          <p:cxnSp>
            <p:nvCxnSpPr>
              <p:cNvPr id="30" name="Straight Connector 29"/>
              <p:cNvCxnSpPr/>
              <p:nvPr/>
            </p:nvCxnSpPr>
            <p:spPr>
              <a:xfrm rot="16200000" flipV="1">
                <a:off x="2636277" y="2551341"/>
                <a:ext cx="107104" cy="2087"/>
              </a:xfrm>
              <a:prstGeom prst="line">
                <a:avLst/>
              </a:prstGeom>
              <a:ln>
                <a:solidFill>
                  <a:schemeClr val="accent3">
                    <a:lumMod val="5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rot="16200000" flipH="1">
                <a:off x="3985710" y="2625616"/>
                <a:ext cx="545435" cy="6257"/>
              </a:xfrm>
              <a:prstGeom prst="straightConnector1">
                <a:avLst/>
              </a:prstGeom>
              <a:ln>
                <a:solidFill>
                  <a:srgbClr val="3333CC"/>
                </a:solidFill>
                <a:tailEnd type="arrow"/>
              </a:ln>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rot="16200000" flipH="1">
                <a:off x="3622763" y="2621649"/>
                <a:ext cx="545435" cy="6257"/>
              </a:xfrm>
              <a:prstGeom prst="straightConnector1">
                <a:avLst/>
              </a:prstGeom>
              <a:ln>
                <a:solidFill>
                  <a:srgbClr val="333300"/>
                </a:solidFill>
                <a:tailEnd type="arrow"/>
              </a:ln>
            </p:spPr>
            <p:style>
              <a:lnRef idx="2">
                <a:schemeClr val="accent6"/>
              </a:lnRef>
              <a:fillRef idx="0">
                <a:schemeClr val="accent6"/>
              </a:fillRef>
              <a:effectRef idx="1">
                <a:schemeClr val="accent6"/>
              </a:effectRef>
              <a:fontRef idx="minor">
                <a:schemeClr val="tx1"/>
              </a:fontRef>
            </p:style>
          </p:cxnSp>
          <p:cxnSp>
            <p:nvCxnSpPr>
              <p:cNvPr id="33" name="Shape 253"/>
              <p:cNvCxnSpPr/>
              <p:nvPr/>
            </p:nvCxnSpPr>
            <p:spPr>
              <a:xfrm>
                <a:off x="4322048" y="2947081"/>
                <a:ext cx="1574854" cy="170573"/>
              </a:xfrm>
              <a:prstGeom prst="bentConnector3">
                <a:avLst>
                  <a:gd name="adj1" fmla="val 100000"/>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4" name="Shape 33"/>
              <p:cNvCxnSpPr/>
              <p:nvPr/>
            </p:nvCxnSpPr>
            <p:spPr>
              <a:xfrm>
                <a:off x="4347078" y="3044267"/>
                <a:ext cx="1395467" cy="884597"/>
              </a:xfrm>
              <a:prstGeom prst="bentConnector2">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5" name="Shape 275"/>
              <p:cNvCxnSpPr/>
              <p:nvPr/>
            </p:nvCxnSpPr>
            <p:spPr>
              <a:xfrm>
                <a:off x="2684615" y="2592051"/>
                <a:ext cx="972030" cy="293544"/>
              </a:xfrm>
              <a:prstGeom prst="bentConnector3">
                <a:avLst>
                  <a:gd name="adj1" fmla="val 100057"/>
                </a:avLst>
              </a:prstGeom>
              <a:ln>
                <a:solidFill>
                  <a:srgbClr val="333300"/>
                </a:solidFill>
                <a:tailEnd type="arrow"/>
              </a:ln>
            </p:spPr>
            <p:style>
              <a:lnRef idx="2">
                <a:schemeClr val="accent6"/>
              </a:lnRef>
              <a:fillRef idx="0">
                <a:schemeClr val="accent6"/>
              </a:fillRef>
              <a:effectRef idx="1">
                <a:schemeClr val="accent6"/>
              </a:effectRef>
              <a:fontRef idx="minor">
                <a:schemeClr val="tx1"/>
              </a:fontRef>
            </p:style>
          </p:cxnSp>
          <p:cxnSp>
            <p:nvCxnSpPr>
              <p:cNvPr id="36" name="Shape 245"/>
              <p:cNvCxnSpPr>
                <a:stCxn id="59" idx="0"/>
                <a:endCxn id="43" idx="0"/>
              </p:cNvCxnSpPr>
              <p:nvPr/>
            </p:nvCxnSpPr>
            <p:spPr>
              <a:xfrm>
                <a:off x="4349164" y="3169222"/>
                <a:ext cx="91780" cy="1785062"/>
              </a:xfrm>
              <a:prstGeom prst="bentConnector3">
                <a:avLst>
                  <a:gd name="adj1" fmla="val 457960"/>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7" name="Elbow Connector 241"/>
              <p:cNvCxnSpPr/>
              <p:nvPr/>
            </p:nvCxnSpPr>
            <p:spPr>
              <a:xfrm rot="16200000" flipH="1">
                <a:off x="3970829" y="3648541"/>
                <a:ext cx="817162" cy="148098"/>
              </a:xfrm>
              <a:prstGeom prst="bentConnector4">
                <a:avLst>
                  <a:gd name="adj1" fmla="val -3398"/>
                  <a:gd name="adj2" fmla="val 254254"/>
                </a:avLst>
              </a:prstGeom>
              <a:ln>
                <a:tailEnd type="arrow"/>
              </a:ln>
            </p:spPr>
            <p:style>
              <a:lnRef idx="2">
                <a:schemeClr val="accent4"/>
              </a:lnRef>
              <a:fillRef idx="0">
                <a:schemeClr val="accent4"/>
              </a:fillRef>
              <a:effectRef idx="1">
                <a:schemeClr val="accent4"/>
              </a:effectRef>
              <a:fontRef idx="minor">
                <a:schemeClr val="tx1"/>
              </a:fontRef>
            </p:style>
          </p:cxnSp>
          <p:sp>
            <p:nvSpPr>
              <p:cNvPr id="38" name="Round Diagonal Corner Rectangle 37"/>
              <p:cNvSpPr/>
              <p:nvPr/>
            </p:nvSpPr>
            <p:spPr>
              <a:xfrm>
                <a:off x="3454313" y="3869362"/>
                <a:ext cx="1011661" cy="523618"/>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ADC0</a:t>
                </a:r>
                <a:endParaRPr lang="en-US" sz="1400" b="1"/>
              </a:p>
            </p:txBody>
          </p:sp>
          <p:sp>
            <p:nvSpPr>
              <p:cNvPr id="39" name="Round Diagonal Corner Rectangle 38"/>
              <p:cNvSpPr/>
              <p:nvPr/>
            </p:nvSpPr>
            <p:spPr>
              <a:xfrm>
                <a:off x="4188550" y="1993064"/>
                <a:ext cx="1011661" cy="523618"/>
              </a:xfrm>
              <a:prstGeom prst="round2DiagRect">
                <a:avLst>
                  <a:gd name="adj1" fmla="val 16667"/>
                  <a:gd name="adj2" fmla="val 0"/>
                </a:avLst>
              </a:prstGeom>
              <a:solidFill>
                <a:srgbClr val="3333CC"/>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CMP0</a:t>
                </a:r>
                <a:endParaRPr lang="en-US" sz="1400" b="1"/>
              </a:p>
            </p:txBody>
          </p:sp>
          <p:sp>
            <p:nvSpPr>
              <p:cNvPr id="40" name="Round Diagonal Corner Rectangle 39"/>
              <p:cNvSpPr/>
              <p:nvPr/>
            </p:nvSpPr>
            <p:spPr>
              <a:xfrm>
                <a:off x="5254445" y="3125587"/>
                <a:ext cx="1011662" cy="523618"/>
              </a:xfrm>
              <a:prstGeom prst="round2DiagRect">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DAC0</a:t>
                </a:r>
                <a:endParaRPr lang="en-US" sz="1400" b="1"/>
              </a:p>
            </p:txBody>
          </p:sp>
          <p:sp>
            <p:nvSpPr>
              <p:cNvPr id="41" name="Round Diagonal Corner Rectangle 40"/>
              <p:cNvSpPr/>
              <p:nvPr/>
            </p:nvSpPr>
            <p:spPr>
              <a:xfrm>
                <a:off x="3062164" y="1989097"/>
                <a:ext cx="1011661" cy="517669"/>
              </a:xfrm>
              <a:prstGeom prst="round2DiagRect">
                <a:avLst/>
              </a:prstGeom>
              <a:solidFill>
                <a:srgbClr val="0033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CMP1</a:t>
                </a:r>
                <a:endParaRPr lang="en-US" sz="1400" b="1"/>
              </a:p>
            </p:txBody>
          </p:sp>
          <p:sp>
            <p:nvSpPr>
              <p:cNvPr id="42" name="Round Diagonal Corner Rectangle 41"/>
              <p:cNvSpPr/>
              <p:nvPr/>
            </p:nvSpPr>
            <p:spPr>
              <a:xfrm>
                <a:off x="1821052" y="2008931"/>
                <a:ext cx="1011662" cy="517669"/>
              </a:xfrm>
              <a:prstGeom prst="round2DiagRect">
                <a:avLst/>
              </a:prstGeom>
              <a:solidFill>
                <a:srgbClr val="0033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CMP2</a:t>
                </a:r>
                <a:endParaRPr lang="en-US" sz="1400" b="1"/>
              </a:p>
            </p:txBody>
          </p:sp>
          <p:sp>
            <p:nvSpPr>
              <p:cNvPr id="43" name="Round Diagonal Corner Rectangle 42"/>
              <p:cNvSpPr/>
              <p:nvPr/>
            </p:nvSpPr>
            <p:spPr>
              <a:xfrm>
                <a:off x="3429282" y="4692475"/>
                <a:ext cx="1011661" cy="523618"/>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ADC1</a:t>
                </a:r>
                <a:endParaRPr lang="en-US" sz="1400" b="1"/>
              </a:p>
            </p:txBody>
          </p:sp>
          <p:sp>
            <p:nvSpPr>
              <p:cNvPr id="59" name="Round Diagonal Corner Rectangle 58"/>
              <p:cNvSpPr/>
              <p:nvPr/>
            </p:nvSpPr>
            <p:spPr>
              <a:xfrm>
                <a:off x="3337502" y="2909396"/>
                <a:ext cx="1011661" cy="521635"/>
              </a:xfrm>
              <a:prstGeom prst="round2DiagRect">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PDB</a:t>
                </a:r>
                <a:endParaRPr lang="en-US" sz="1400" b="1"/>
              </a:p>
            </p:txBody>
          </p:sp>
          <p:sp>
            <p:nvSpPr>
              <p:cNvPr id="60" name="Round Diagonal Corner Rectangle 59"/>
              <p:cNvSpPr/>
              <p:nvPr/>
            </p:nvSpPr>
            <p:spPr>
              <a:xfrm>
                <a:off x="5275304" y="3928864"/>
                <a:ext cx="1011662" cy="523618"/>
              </a:xfrm>
              <a:prstGeom prst="round2DiagRect">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DAC1</a:t>
                </a:r>
                <a:endParaRPr lang="en-US" sz="1400" b="1"/>
              </a:p>
            </p:txBody>
          </p:sp>
          <p:cxnSp>
            <p:nvCxnSpPr>
              <p:cNvPr id="61" name="Elbow Connector 60"/>
              <p:cNvCxnSpPr/>
              <p:nvPr/>
            </p:nvCxnSpPr>
            <p:spPr>
              <a:xfrm rot="10800000">
                <a:off x="3337502" y="3321943"/>
                <a:ext cx="116810" cy="959967"/>
              </a:xfrm>
              <a:prstGeom prst="bentConnector3">
                <a:avLst>
                  <a:gd name="adj1" fmla="val 295110"/>
                </a:avLst>
              </a:prstGeom>
              <a:ln>
                <a:solidFill>
                  <a:srgbClr val="C00000"/>
                </a:solidFill>
                <a:tailEnd type="arrow"/>
              </a:ln>
            </p:spPr>
            <p:style>
              <a:lnRef idx="2">
                <a:schemeClr val="accent5"/>
              </a:lnRef>
              <a:fillRef idx="0">
                <a:schemeClr val="accent5"/>
              </a:fillRef>
              <a:effectRef idx="1">
                <a:schemeClr val="accent5"/>
              </a:effectRef>
              <a:fontRef idx="minor">
                <a:schemeClr val="tx1"/>
              </a:fontRef>
            </p:style>
          </p:cxnSp>
          <p:cxnSp>
            <p:nvCxnSpPr>
              <p:cNvPr id="62" name="Shape 230"/>
              <p:cNvCxnSpPr>
                <a:stCxn id="43" idx="2"/>
                <a:endCxn id="59" idx="2"/>
              </p:cNvCxnSpPr>
              <p:nvPr/>
            </p:nvCxnSpPr>
            <p:spPr>
              <a:xfrm rot="10800000">
                <a:off x="3337502" y="3169222"/>
                <a:ext cx="91780" cy="1785062"/>
              </a:xfrm>
              <a:prstGeom prst="bentConnector3">
                <a:avLst>
                  <a:gd name="adj1" fmla="val 484100"/>
                </a:avLst>
              </a:prstGeom>
              <a:ln>
                <a:solidFill>
                  <a:srgbClr val="C00000"/>
                </a:solidFill>
                <a:tailEnd type="arrow"/>
              </a:ln>
            </p:spPr>
            <p:style>
              <a:lnRef idx="2">
                <a:schemeClr val="accent5"/>
              </a:lnRef>
              <a:fillRef idx="0">
                <a:schemeClr val="accent5"/>
              </a:fillRef>
              <a:effectRef idx="1">
                <a:schemeClr val="accent5"/>
              </a:effectRef>
              <a:fontRef idx="minor">
                <a:schemeClr val="tx1"/>
              </a:fontRef>
            </p:style>
          </p:cxnSp>
        </p:grpSp>
        <p:sp>
          <p:nvSpPr>
            <p:cNvPr id="63" name="Rectangle 62"/>
            <p:cNvSpPr/>
            <p:nvPr/>
          </p:nvSpPr>
          <p:spPr>
            <a:xfrm>
              <a:off x="3408" y="1344"/>
              <a:ext cx="2256" cy="1920"/>
            </a:xfrm>
            <a:prstGeom prst="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2"/>
          <p:cNvSpPr>
            <a:spLocks noGrp="1"/>
          </p:cNvSpPr>
          <p:nvPr>
            <p:ph type="title" idx="4294967295"/>
          </p:nvPr>
        </p:nvSpPr>
        <p:spPr>
          <a:xfrm>
            <a:off x="381000" y="228600"/>
            <a:ext cx="8415338" cy="457200"/>
          </a:xfrm>
        </p:spPr>
        <p:txBody>
          <a:bodyPr/>
          <a:lstStyle/>
          <a:p>
            <a:pPr algn="l"/>
            <a:r>
              <a:rPr lang="en-US" sz="3000" smtClean="0"/>
              <a:t>Embedded Voltage Reference Module (VREF)</a:t>
            </a:r>
          </a:p>
        </p:txBody>
      </p:sp>
      <p:sp>
        <p:nvSpPr>
          <p:cNvPr id="34" name="Text Placeholder 33"/>
          <p:cNvSpPr>
            <a:spLocks noGrp="1"/>
          </p:cNvSpPr>
          <p:nvPr>
            <p:ph type="body" sz="quarter" idx="4294967295"/>
          </p:nvPr>
        </p:nvSpPr>
        <p:spPr>
          <a:xfrm>
            <a:off x="228600" y="1143000"/>
            <a:ext cx="5638800" cy="4648200"/>
          </a:xfrm>
        </p:spPr>
        <p:txBody>
          <a:bodyPr>
            <a:normAutofit lnSpcReduction="10000"/>
          </a:bodyPr>
          <a:lstStyle/>
          <a:p>
            <a:pPr>
              <a:lnSpc>
                <a:spcPct val="90000"/>
              </a:lnSpc>
              <a:defRPr/>
            </a:pPr>
            <a:r>
              <a:rPr lang="en-US" sz="1900" dirty="0" smtClean="0"/>
              <a:t>1.2 V output @ 25° C</a:t>
            </a:r>
          </a:p>
          <a:p>
            <a:pPr>
              <a:lnSpc>
                <a:spcPct val="90000"/>
              </a:lnSpc>
              <a:defRPr/>
            </a:pPr>
            <a:r>
              <a:rPr lang="en-US" sz="1900" dirty="0" smtClean="0"/>
              <a:t>Dedicated output pin for off-chip peripherals (VREFO) </a:t>
            </a:r>
          </a:p>
          <a:p>
            <a:pPr lvl="1">
              <a:lnSpc>
                <a:spcPct val="90000"/>
              </a:lnSpc>
              <a:defRPr/>
            </a:pPr>
            <a:r>
              <a:rPr lang="en-US" sz="1600" dirty="0" smtClean="0"/>
              <a:t>Maximum load of 1.1 </a:t>
            </a:r>
            <a:r>
              <a:rPr lang="en-US" sz="1600" dirty="0" err="1" smtClean="0"/>
              <a:t>mA</a:t>
            </a:r>
            <a:endParaRPr lang="en-US" sz="1600" dirty="0" smtClean="0"/>
          </a:p>
          <a:p>
            <a:pPr lvl="1">
              <a:lnSpc>
                <a:spcPct val="90000"/>
              </a:lnSpc>
              <a:defRPr/>
            </a:pPr>
            <a:r>
              <a:rPr lang="en-US" sz="1600" dirty="0" smtClean="0"/>
              <a:t>If high current is demanded a 100 </a:t>
            </a:r>
            <a:r>
              <a:rPr lang="en-US" sz="1600" dirty="0" err="1" smtClean="0"/>
              <a:t>ηF</a:t>
            </a:r>
            <a:r>
              <a:rPr lang="en-US" sz="1600" dirty="0" smtClean="0"/>
              <a:t> capacitor needs to be connected to V</a:t>
            </a:r>
            <a:r>
              <a:rPr lang="en-US" sz="1600" baseline="-25000" dirty="0" smtClean="0"/>
              <a:t>REFO</a:t>
            </a:r>
          </a:p>
          <a:p>
            <a:pPr lvl="1">
              <a:lnSpc>
                <a:spcPct val="90000"/>
              </a:lnSpc>
              <a:defRPr/>
            </a:pPr>
            <a:r>
              <a:rPr lang="en-US" sz="1600" dirty="0" smtClean="0"/>
              <a:t>Provides an accurate reference voltage to off chip modules</a:t>
            </a:r>
            <a:endParaRPr lang="en-US" sz="1700" dirty="0" smtClean="0"/>
          </a:p>
          <a:p>
            <a:pPr>
              <a:lnSpc>
                <a:spcPct val="90000"/>
              </a:lnSpc>
              <a:defRPr/>
            </a:pPr>
            <a:r>
              <a:rPr lang="en-US" sz="1900" dirty="0" smtClean="0"/>
              <a:t>Internal Voltage Reference for On-chip peripherals</a:t>
            </a:r>
          </a:p>
          <a:p>
            <a:pPr lvl="1">
              <a:lnSpc>
                <a:spcPct val="90000"/>
              </a:lnSpc>
              <a:spcBef>
                <a:spcPct val="0"/>
              </a:spcBef>
              <a:defRPr/>
            </a:pPr>
            <a:r>
              <a:rPr lang="en-US" sz="1600" dirty="0" smtClean="0"/>
              <a:t>For both DAC’s (0 and 1)</a:t>
            </a:r>
          </a:p>
          <a:p>
            <a:pPr lvl="1">
              <a:lnSpc>
                <a:spcPct val="90000"/>
              </a:lnSpc>
              <a:spcBef>
                <a:spcPct val="0"/>
              </a:spcBef>
              <a:defRPr/>
            </a:pPr>
            <a:r>
              <a:rPr lang="en-US" sz="1600" dirty="0" smtClean="0"/>
              <a:t>ADC1 single ended channel</a:t>
            </a:r>
          </a:p>
          <a:p>
            <a:pPr lvl="1">
              <a:lnSpc>
                <a:spcPct val="90000"/>
              </a:lnSpc>
              <a:spcBef>
                <a:spcPct val="0"/>
              </a:spcBef>
              <a:defRPr/>
            </a:pPr>
            <a:r>
              <a:rPr lang="en-US" sz="1600" dirty="0" smtClean="0"/>
              <a:t>Analog comparator 0 and 1 (CMP)</a:t>
            </a:r>
          </a:p>
          <a:p>
            <a:pPr>
              <a:lnSpc>
                <a:spcPct val="90000"/>
              </a:lnSpc>
              <a:defRPr/>
            </a:pPr>
            <a:r>
              <a:rPr lang="en-US" sz="1900" dirty="0" smtClean="0"/>
              <a:t>Programmable trim register to correct for process and temperature variation</a:t>
            </a:r>
          </a:p>
          <a:p>
            <a:pPr lvl="1">
              <a:lnSpc>
                <a:spcPct val="90000"/>
              </a:lnSpc>
              <a:defRPr/>
            </a:pPr>
            <a:r>
              <a:rPr lang="en-US" sz="1500" dirty="0" smtClean="0"/>
              <a:t> 0.5mV steps</a:t>
            </a:r>
            <a:endParaRPr lang="en-US" sz="1900" dirty="0" smtClean="0"/>
          </a:p>
          <a:p>
            <a:pPr>
              <a:lnSpc>
                <a:spcPct val="90000"/>
              </a:lnSpc>
              <a:defRPr/>
            </a:pPr>
            <a:r>
              <a:rPr lang="en-US" sz="1900" dirty="0" smtClean="0"/>
              <a:t>Internal </a:t>
            </a:r>
            <a:r>
              <a:rPr lang="en-US" sz="1900" dirty="0" err="1" smtClean="0"/>
              <a:t>Vref</a:t>
            </a:r>
            <a:r>
              <a:rPr lang="en-US" sz="1900" dirty="0" smtClean="0"/>
              <a:t> improves ADC and DAC resolution by 3X</a:t>
            </a:r>
            <a:endParaRPr lang="en-US" sz="2800" dirty="0" smtClean="0"/>
          </a:p>
        </p:txBody>
      </p:sp>
      <p:sp>
        <p:nvSpPr>
          <p:cNvPr id="21" name="Rectangle 3"/>
          <p:cNvSpPr txBox="1">
            <a:spLocks noChangeArrowheads="1"/>
          </p:cNvSpPr>
          <p:nvPr/>
        </p:nvSpPr>
        <p:spPr bwMode="auto">
          <a:xfrm>
            <a:off x="477838" y="3740150"/>
            <a:ext cx="6851650" cy="2141538"/>
          </a:xfrm>
          <a:prstGeom prst="rect">
            <a:avLst/>
          </a:prstGeom>
          <a:noFill/>
          <a:ln>
            <a:noFill/>
          </a:ln>
          <a:extLst>
            <a:ext uri="{909E8E84-426E-40DD-AFC4-6F175D3DCCD1}"/>
            <a:ext uri="{91240B29-F687-4F45-9708-019B960494DF}"/>
          </a:extLst>
        </p:spPr>
        <p:txBody>
          <a:bodyPr/>
          <a:lstStyle/>
          <a:p>
            <a:pPr marL="227013" indent="-227013" eaLnBrk="0" hangingPunct="0">
              <a:spcBef>
                <a:spcPct val="20000"/>
              </a:spcBef>
              <a:spcAft>
                <a:spcPct val="3000"/>
              </a:spcAft>
              <a:buClr>
                <a:srgbClr val="000000"/>
              </a:buClr>
              <a:buSzPct val="80000"/>
              <a:buFont typeface="Arial" pitchFamily="34" charset="0"/>
              <a:buChar char="•"/>
              <a:defRPr/>
            </a:pPr>
            <a:endParaRPr lang="en-US" sz="1600" kern="0">
              <a:solidFill>
                <a:srgbClr val="000000"/>
              </a:solidFill>
              <a:latin typeface="+mn-lt"/>
            </a:endParaRPr>
          </a:p>
        </p:txBody>
      </p:sp>
      <p:grpSp>
        <p:nvGrpSpPr>
          <p:cNvPr id="53253" name="Group 15"/>
          <p:cNvGrpSpPr>
            <a:grpSpLocks/>
          </p:cNvGrpSpPr>
          <p:nvPr/>
        </p:nvGrpSpPr>
        <p:grpSpPr bwMode="auto">
          <a:xfrm>
            <a:off x="6096000" y="1066800"/>
            <a:ext cx="2644775" cy="3810000"/>
            <a:chOff x="5926489" y="1673524"/>
            <a:chExt cx="2872454" cy="4175185"/>
          </a:xfrm>
        </p:grpSpPr>
        <p:sp>
          <p:nvSpPr>
            <p:cNvPr id="37" name="Rectangle 36"/>
            <p:cNvSpPr/>
            <p:nvPr/>
          </p:nvSpPr>
          <p:spPr>
            <a:xfrm>
              <a:off x="5926489" y="2303281"/>
              <a:ext cx="2872454" cy="3545428"/>
            </a:xfrm>
            <a:prstGeom prst="rect">
              <a:avLst/>
            </a:prstGeom>
            <a:solidFill>
              <a:schemeClr val="bg1">
                <a:alpha val="0"/>
              </a:schemeClr>
            </a:solid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9" name="Shape 16"/>
            <p:cNvCxnSpPr>
              <a:stCxn id="41" idx="0"/>
              <a:endCxn id="47" idx="2"/>
            </p:cNvCxnSpPr>
            <p:nvPr/>
          </p:nvCxnSpPr>
          <p:spPr>
            <a:xfrm>
              <a:off x="7098919" y="3461895"/>
              <a:ext cx="448282" cy="2023226"/>
            </a:xfrm>
            <a:prstGeom prst="bentConnector3">
              <a:avLst>
                <a:gd name="adj1" fmla="val 4431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41" idx="0"/>
              <a:endCxn id="43" idx="2"/>
            </p:cNvCxnSpPr>
            <p:nvPr/>
          </p:nvCxnSpPr>
          <p:spPr>
            <a:xfrm flipV="1">
              <a:off x="7098919" y="2713841"/>
              <a:ext cx="472420" cy="748054"/>
            </a:xfrm>
            <a:prstGeom prst="bentConnector3">
              <a:avLst>
                <a:gd name="adj1" fmla="val 42988"/>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Round Diagonal Corner Rectangle 40"/>
            <p:cNvSpPr/>
            <p:nvPr/>
          </p:nvSpPr>
          <p:spPr>
            <a:xfrm>
              <a:off x="6088560" y="3200946"/>
              <a:ext cx="1010359" cy="521898"/>
            </a:xfrm>
            <a:prstGeom prst="round2DiagRect">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VREF</a:t>
              </a:r>
              <a:endParaRPr lang="en-US" sz="1400" b="1"/>
            </a:p>
          </p:txBody>
        </p:sp>
        <p:sp>
          <p:nvSpPr>
            <p:cNvPr id="42" name="Round Diagonal Corner Rectangle 41"/>
            <p:cNvSpPr/>
            <p:nvPr/>
          </p:nvSpPr>
          <p:spPr>
            <a:xfrm>
              <a:off x="7573064" y="3893331"/>
              <a:ext cx="1013807" cy="523638"/>
            </a:xfrm>
            <a:prstGeom prst="round2DiagRect">
              <a:avLst/>
            </a:prstGeom>
            <a:solidFill>
              <a:srgbClr val="B6111A"/>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ADC1</a:t>
              </a:r>
              <a:endParaRPr lang="en-US" sz="1400" b="1"/>
            </a:p>
          </p:txBody>
        </p:sp>
        <p:sp>
          <p:nvSpPr>
            <p:cNvPr id="43" name="Round Diagonal Corner Rectangle 42"/>
            <p:cNvSpPr/>
            <p:nvPr/>
          </p:nvSpPr>
          <p:spPr>
            <a:xfrm>
              <a:off x="7571340" y="2454632"/>
              <a:ext cx="1012084" cy="516679"/>
            </a:xfrm>
            <a:prstGeom prst="round2DiagRect">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DAC0</a:t>
              </a:r>
              <a:endParaRPr lang="en-US" sz="1400" b="1"/>
            </a:p>
          </p:txBody>
        </p:sp>
        <p:sp>
          <p:nvSpPr>
            <p:cNvPr id="44" name="Round Diagonal Corner Rectangle 43"/>
            <p:cNvSpPr/>
            <p:nvPr/>
          </p:nvSpPr>
          <p:spPr>
            <a:xfrm>
              <a:off x="7586858" y="3197467"/>
              <a:ext cx="1010359" cy="523638"/>
            </a:xfrm>
            <a:prstGeom prst="round2DiagRect">
              <a:avLst/>
            </a:prstGeom>
            <a:solidFill>
              <a:srgbClr val="008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DAC1</a:t>
              </a:r>
              <a:endParaRPr lang="en-US" sz="1400" b="1"/>
            </a:p>
          </p:txBody>
        </p:sp>
        <p:cxnSp>
          <p:nvCxnSpPr>
            <p:cNvPr id="45" name="Straight Arrow Connector 44"/>
            <p:cNvCxnSpPr/>
            <p:nvPr/>
          </p:nvCxnSpPr>
          <p:spPr>
            <a:xfrm flipV="1">
              <a:off x="7102368" y="3458416"/>
              <a:ext cx="486214" cy="1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ound Diagonal Corner Rectangle 45"/>
            <p:cNvSpPr/>
            <p:nvPr/>
          </p:nvSpPr>
          <p:spPr>
            <a:xfrm>
              <a:off x="7552374" y="4573538"/>
              <a:ext cx="1013807" cy="521898"/>
            </a:xfrm>
            <a:prstGeom prst="round2DiagRect">
              <a:avLst/>
            </a:prstGeom>
            <a:solidFill>
              <a:srgbClr val="1A4B5C"/>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CMP0</a:t>
              </a:r>
              <a:endParaRPr lang="en-US" sz="1400" b="1"/>
            </a:p>
          </p:txBody>
        </p:sp>
        <p:sp>
          <p:nvSpPr>
            <p:cNvPr id="47" name="Round Diagonal Corner Rectangle 46"/>
            <p:cNvSpPr/>
            <p:nvPr/>
          </p:nvSpPr>
          <p:spPr>
            <a:xfrm>
              <a:off x="7547201" y="5225911"/>
              <a:ext cx="1012084" cy="518419"/>
            </a:xfrm>
            <a:prstGeom prst="round2DiagRect">
              <a:avLst/>
            </a:prstGeom>
            <a:solidFill>
              <a:srgbClr val="3333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a:t>CMP1</a:t>
              </a:r>
              <a:endParaRPr lang="en-US" sz="1400" b="1"/>
            </a:p>
          </p:txBody>
        </p:sp>
        <p:cxnSp>
          <p:nvCxnSpPr>
            <p:cNvPr id="48" name="Elbow Connector 47"/>
            <p:cNvCxnSpPr/>
            <p:nvPr/>
          </p:nvCxnSpPr>
          <p:spPr>
            <a:xfrm rot="16200000" flipH="1">
              <a:off x="6720324" y="4045712"/>
              <a:ext cx="1386509" cy="229314"/>
            </a:xfrm>
            <a:prstGeom prst="bentConnector3">
              <a:avLst>
                <a:gd name="adj1" fmla="val 9996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41" idx="0"/>
              <a:endCxn id="42" idx="2"/>
            </p:cNvCxnSpPr>
            <p:nvPr/>
          </p:nvCxnSpPr>
          <p:spPr>
            <a:xfrm>
              <a:off x="7098919" y="3461895"/>
              <a:ext cx="474145" cy="692385"/>
            </a:xfrm>
            <a:prstGeom prst="bentConnector3">
              <a:avLst>
                <a:gd name="adj1" fmla="val 4171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rot="16200000" flipV="1">
              <a:off x="6011669" y="2666032"/>
              <a:ext cx="1198627" cy="689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3267" name="TextBox 51"/>
            <p:cNvSpPr txBox="1">
              <a:spLocks noChangeArrowheads="1"/>
            </p:cNvSpPr>
            <p:nvPr/>
          </p:nvSpPr>
          <p:spPr bwMode="auto">
            <a:xfrm>
              <a:off x="6019594" y="1673524"/>
              <a:ext cx="1596574" cy="434915"/>
            </a:xfrm>
            <a:prstGeom prst="rect">
              <a:avLst/>
            </a:prstGeom>
            <a:noFill/>
            <a:ln w="9525">
              <a:noFill/>
              <a:miter lim="800000"/>
              <a:headEnd/>
              <a:tailEnd/>
            </a:ln>
          </p:spPr>
          <p:txBody>
            <a:bodyPr wrap="none">
              <a:spAutoFit/>
            </a:bodyPr>
            <a:lstStyle/>
            <a:p>
              <a:r>
                <a:rPr lang="en-US" sz="2000"/>
                <a:t>VREFO pin</a:t>
              </a:r>
            </a:p>
          </p:txBody>
        </p:sp>
      </p:gr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238125" y="1031875"/>
            <a:ext cx="4325938" cy="455295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r>
              <a:rPr lang="en-US" sz="1900"/>
              <a:t>High-speed comparators </a:t>
            </a:r>
          </a:p>
          <a:p>
            <a:pPr marL="742950" lvl="1" indent="-285750" eaLnBrk="0" hangingPunct="0">
              <a:lnSpc>
                <a:spcPct val="80000"/>
              </a:lnSpc>
              <a:spcBef>
                <a:spcPct val="20000"/>
              </a:spcBef>
              <a:buFontTx/>
              <a:buChar char="–"/>
            </a:pPr>
            <a:r>
              <a:rPr lang="en-US" sz="1600"/>
              <a:t>Continuous, sampled, windowed modes</a:t>
            </a:r>
          </a:p>
          <a:p>
            <a:pPr marL="742950" lvl="1" indent="-285750" eaLnBrk="0" hangingPunct="0">
              <a:lnSpc>
                <a:spcPct val="80000"/>
              </a:lnSpc>
              <a:spcBef>
                <a:spcPct val="20000"/>
              </a:spcBef>
              <a:buFontTx/>
              <a:buChar char="–"/>
            </a:pPr>
            <a:r>
              <a:rPr lang="en-US" sz="1600"/>
              <a:t>Selectable inversion on comparator output</a:t>
            </a:r>
          </a:p>
          <a:p>
            <a:pPr marL="742950" lvl="1" indent="-285750" eaLnBrk="0" hangingPunct="0">
              <a:lnSpc>
                <a:spcPct val="80000"/>
              </a:lnSpc>
              <a:spcBef>
                <a:spcPct val="20000"/>
              </a:spcBef>
              <a:buFontTx/>
              <a:buChar char="–"/>
            </a:pPr>
            <a:r>
              <a:rPr lang="en-US" sz="1600"/>
              <a:t>Programmable filter and hysteresis</a:t>
            </a:r>
          </a:p>
          <a:p>
            <a:pPr marL="342900" indent="-342900" eaLnBrk="0" hangingPunct="0">
              <a:lnSpc>
                <a:spcPct val="80000"/>
              </a:lnSpc>
              <a:spcBef>
                <a:spcPct val="20000"/>
              </a:spcBef>
              <a:buFontTx/>
              <a:buChar char="•"/>
            </a:pPr>
            <a:r>
              <a:rPr lang="en-US" sz="1900"/>
              <a:t>Two 8 input analog muxes </a:t>
            </a:r>
          </a:p>
          <a:p>
            <a:pPr marL="742950" lvl="1" indent="-285750" eaLnBrk="0" hangingPunct="0">
              <a:lnSpc>
                <a:spcPct val="80000"/>
              </a:lnSpc>
              <a:spcBef>
                <a:spcPct val="20000"/>
              </a:spcBef>
              <a:buFontTx/>
              <a:buChar char="–"/>
            </a:pPr>
            <a:r>
              <a:rPr lang="en-US" sz="1600"/>
              <a:t>Positive/negative input selection</a:t>
            </a:r>
          </a:p>
          <a:p>
            <a:pPr marL="342900" indent="-342900" eaLnBrk="0" hangingPunct="0">
              <a:lnSpc>
                <a:spcPct val="80000"/>
              </a:lnSpc>
              <a:spcBef>
                <a:spcPct val="20000"/>
              </a:spcBef>
              <a:buFontTx/>
              <a:buChar char="•"/>
            </a:pPr>
            <a:r>
              <a:rPr lang="en-US" sz="1900"/>
              <a:t>External pin inputs and several internal reference options including 6bDAC, 12bDAC, bandgap, VREF, OpAmp, TRIAMP</a:t>
            </a:r>
          </a:p>
          <a:p>
            <a:pPr marL="342900" indent="-342900" eaLnBrk="0" hangingPunct="0">
              <a:lnSpc>
                <a:spcPct val="80000"/>
              </a:lnSpc>
              <a:spcBef>
                <a:spcPct val="20000"/>
              </a:spcBef>
              <a:buFontTx/>
              <a:buChar char="•"/>
            </a:pPr>
            <a:r>
              <a:rPr lang="en-US" sz="1900"/>
              <a:t>6-bit DAC for programmable reference</a:t>
            </a:r>
          </a:p>
          <a:p>
            <a:pPr marL="742950" lvl="1" indent="-285750" eaLnBrk="0" hangingPunct="0">
              <a:lnSpc>
                <a:spcPct val="80000"/>
              </a:lnSpc>
              <a:spcBef>
                <a:spcPct val="20000"/>
              </a:spcBef>
              <a:buFontTx/>
              <a:buChar char="–"/>
            </a:pPr>
            <a:r>
              <a:rPr lang="en-US" sz="1600"/>
              <a:t>Output range (Vin/64) to Vin</a:t>
            </a:r>
          </a:p>
          <a:p>
            <a:pPr marL="742950" lvl="1" indent="-285750" eaLnBrk="0" hangingPunct="0">
              <a:lnSpc>
                <a:spcPct val="80000"/>
              </a:lnSpc>
              <a:spcBef>
                <a:spcPct val="20000"/>
              </a:spcBef>
              <a:buFontTx/>
              <a:buChar char="–"/>
            </a:pPr>
            <a:r>
              <a:rPr lang="en-US" sz="1600"/>
              <a:t>VREF or VDD selectable as DAC reference</a:t>
            </a:r>
          </a:p>
          <a:p>
            <a:pPr marL="342900" indent="-342900" eaLnBrk="0" hangingPunct="0">
              <a:lnSpc>
                <a:spcPct val="80000"/>
              </a:lnSpc>
              <a:spcBef>
                <a:spcPct val="20000"/>
              </a:spcBef>
              <a:buFontTx/>
              <a:buChar char="•"/>
            </a:pPr>
            <a:endParaRPr lang="en-US" sz="1900"/>
          </a:p>
        </p:txBody>
      </p:sp>
      <p:sp>
        <p:nvSpPr>
          <p:cNvPr id="54275" name="Rectangle 2"/>
          <p:cNvSpPr>
            <a:spLocks noChangeArrowheads="1"/>
          </p:cNvSpPr>
          <p:nvPr/>
        </p:nvSpPr>
        <p:spPr bwMode="auto">
          <a:xfrm>
            <a:off x="180975" y="127000"/>
            <a:ext cx="8556625" cy="671513"/>
          </a:xfrm>
          <a:prstGeom prst="rect">
            <a:avLst/>
          </a:prstGeom>
          <a:noFill/>
          <a:ln w="9525">
            <a:noFill/>
            <a:miter lim="800000"/>
            <a:headEnd/>
            <a:tailEnd/>
          </a:ln>
        </p:spPr>
        <p:txBody>
          <a:bodyPr anchor="ctr"/>
          <a:lstStyle/>
          <a:p>
            <a:pPr eaLnBrk="0" hangingPunct="0"/>
            <a:r>
              <a:rPr lang="en-US" sz="3400">
                <a:solidFill>
                  <a:schemeClr val="tx2"/>
                </a:solidFill>
              </a:rPr>
              <a:t>Embedded Analog Comparators</a:t>
            </a:r>
          </a:p>
        </p:txBody>
      </p:sp>
      <p:pic>
        <p:nvPicPr>
          <p:cNvPr id="54276" name="Picture 7" descr="HSCMP_block_diagram"/>
          <p:cNvPicPr>
            <a:picLocks noChangeAspect="1" noChangeArrowheads="1"/>
          </p:cNvPicPr>
          <p:nvPr/>
        </p:nvPicPr>
        <p:blipFill>
          <a:blip r:embed="rId3" cstate="print"/>
          <a:srcRect/>
          <a:stretch>
            <a:fillRect/>
          </a:stretch>
        </p:blipFill>
        <p:spPr bwMode="auto">
          <a:xfrm>
            <a:off x="4783138" y="1101725"/>
            <a:ext cx="4060825" cy="4581525"/>
          </a:xfrm>
          <a:prstGeom prst="rect">
            <a:avLst/>
          </a:prstGeom>
          <a:noFill/>
          <a:ln w="9525">
            <a:noFill/>
            <a:miter lim="800000"/>
            <a:headEnd/>
            <a:tailEnd/>
          </a:ln>
        </p:spPr>
      </p:pic>
      <p:sp>
        <p:nvSpPr>
          <p:cNvPr id="54277" name="TextBox 4"/>
          <p:cNvSpPr txBox="1">
            <a:spLocks noChangeArrowheads="1"/>
          </p:cNvSpPr>
          <p:nvPr/>
        </p:nvSpPr>
        <p:spPr bwMode="auto">
          <a:xfrm>
            <a:off x="5438775" y="5657850"/>
            <a:ext cx="3143250" cy="366713"/>
          </a:xfrm>
          <a:prstGeom prst="rect">
            <a:avLst/>
          </a:prstGeom>
          <a:noFill/>
          <a:ln w="9525">
            <a:noFill/>
            <a:miter lim="800000"/>
            <a:headEnd/>
            <a:tailEnd/>
          </a:ln>
        </p:spPr>
        <p:txBody>
          <a:bodyPr wrap="none">
            <a:spAutoFit/>
          </a:bodyPr>
          <a:lstStyle/>
          <a:p>
            <a:r>
              <a:rPr lang="en-US" sz="1800" b="1"/>
              <a:t>Comparator Block Diagram</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txBox="1">
            <a:spLocks noGrp="1"/>
          </p:cNvSpPr>
          <p:nvPr/>
        </p:nvSpPr>
        <p:spPr bwMode="auto">
          <a:xfrm>
            <a:off x="273050" y="6489700"/>
            <a:ext cx="631825" cy="293688"/>
          </a:xfrm>
          <a:prstGeom prst="rect">
            <a:avLst/>
          </a:prstGeom>
          <a:noFill/>
          <a:ln w="9525">
            <a:noFill/>
            <a:miter lim="800000"/>
            <a:headEnd/>
            <a:tailEnd/>
          </a:ln>
        </p:spPr>
        <p:txBody>
          <a:bodyPr wrap="none" lIns="0" anchor="ctr"/>
          <a:lstStyle/>
          <a:p>
            <a:pPr eaLnBrk="0" hangingPunct="0"/>
            <a:fld id="{D88D73D3-A1F2-4A90-8984-F80A0BA07114}" type="slidenum">
              <a:rPr lang="en-US" sz="1400" b="1"/>
              <a:pPr eaLnBrk="0" hangingPunct="0"/>
              <a:t>5</a:t>
            </a:fld>
            <a:endParaRPr lang="en-US" sz="1400" b="1"/>
          </a:p>
        </p:txBody>
      </p:sp>
      <p:sp>
        <p:nvSpPr>
          <p:cNvPr id="14339" name="Rectangle 3"/>
          <p:cNvSpPr>
            <a:spLocks noGrp="1" noChangeArrowheads="1"/>
          </p:cNvSpPr>
          <p:nvPr>
            <p:ph type="title" idx="4294967295"/>
          </p:nvPr>
        </p:nvSpPr>
        <p:spPr>
          <a:xfrm>
            <a:off x="0" y="0"/>
            <a:ext cx="9144000" cy="785813"/>
          </a:xfrm>
        </p:spPr>
        <p:txBody>
          <a:bodyPr lIns="45720" tIns="91440" rIns="45720" anchor="t"/>
          <a:lstStyle/>
          <a:p>
            <a:r>
              <a:rPr lang="en-US" sz="3600" smtClean="0"/>
              <a:t>Signal Chain for Data Acquisition Systems</a:t>
            </a:r>
            <a:endParaRPr lang="en-US" sz="1800" smtClean="0"/>
          </a:p>
        </p:txBody>
      </p:sp>
      <p:pic>
        <p:nvPicPr>
          <p:cNvPr id="14340" name="Picture 4"/>
          <p:cNvPicPr>
            <a:picLocks noChangeAspect="1" noChangeArrowheads="1"/>
          </p:cNvPicPr>
          <p:nvPr/>
        </p:nvPicPr>
        <p:blipFill>
          <a:blip r:embed="rId3" cstate="print"/>
          <a:srcRect/>
          <a:stretch>
            <a:fillRect/>
          </a:stretch>
        </p:blipFill>
        <p:spPr bwMode="auto">
          <a:xfrm>
            <a:off x="642938" y="987425"/>
            <a:ext cx="7789862" cy="45767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a:xfrm>
            <a:off x="1143000" y="1143000"/>
            <a:ext cx="7278688" cy="2176463"/>
          </a:xfrm>
        </p:spPr>
        <p:txBody>
          <a:bodyPr/>
          <a:lstStyle/>
          <a:p>
            <a:pPr>
              <a:lnSpc>
                <a:spcPct val="80000"/>
              </a:lnSpc>
            </a:pPr>
            <a:r>
              <a:rPr lang="en-US" sz="2100" smtClean="0"/>
              <a:t>2 trans-impedance amplifiers </a:t>
            </a:r>
          </a:p>
          <a:p>
            <a:pPr>
              <a:lnSpc>
                <a:spcPct val="80000"/>
              </a:lnSpc>
            </a:pPr>
            <a:r>
              <a:rPr lang="en-US" sz="2100" smtClean="0"/>
              <a:t>Can be used as general purpose op-amps.  </a:t>
            </a:r>
          </a:p>
          <a:p>
            <a:pPr>
              <a:lnSpc>
                <a:spcPct val="80000"/>
              </a:lnSpc>
            </a:pPr>
            <a:r>
              <a:rPr lang="en-US" sz="2100" smtClean="0"/>
              <a:t>Low-input bias current (Typical at +/- 300</a:t>
            </a:r>
            <a:r>
              <a:rPr lang="el-GR" sz="2100" smtClean="0"/>
              <a:t>ρ</a:t>
            </a:r>
            <a:r>
              <a:rPr lang="es-MX" sz="2100" smtClean="0"/>
              <a:t>A</a:t>
            </a:r>
            <a:r>
              <a:rPr lang="en-US" sz="2100" smtClean="0"/>
              <a:t>)</a:t>
            </a:r>
          </a:p>
          <a:p>
            <a:pPr>
              <a:lnSpc>
                <a:spcPct val="80000"/>
              </a:lnSpc>
            </a:pPr>
            <a:r>
              <a:rPr lang="en-US" sz="2100" smtClean="0"/>
              <a:t>Input voltage range: -0.2 V to VDD-1.4 V</a:t>
            </a:r>
          </a:p>
          <a:p>
            <a:pPr>
              <a:lnSpc>
                <a:spcPct val="80000"/>
              </a:lnSpc>
            </a:pPr>
            <a:r>
              <a:rPr lang="en-US" sz="2100" smtClean="0"/>
              <a:t>Output voltage range:0.15 to VDD-0.15V</a:t>
            </a:r>
          </a:p>
          <a:p>
            <a:pPr>
              <a:lnSpc>
                <a:spcPct val="80000"/>
              </a:lnSpc>
            </a:pPr>
            <a:r>
              <a:rPr lang="en-US" sz="2100" smtClean="0"/>
              <a:t>Output connected other on-chip analog modules</a:t>
            </a:r>
          </a:p>
        </p:txBody>
      </p:sp>
      <p:sp>
        <p:nvSpPr>
          <p:cNvPr id="43" name="Rectangle 42"/>
          <p:cNvSpPr/>
          <p:nvPr/>
        </p:nvSpPr>
        <p:spPr>
          <a:xfrm>
            <a:off x="900113" y="3411538"/>
            <a:ext cx="3559175" cy="2149475"/>
          </a:xfrm>
          <a:prstGeom prst="rect">
            <a:avLst/>
          </a:prstGeom>
          <a:solidFill>
            <a:schemeClr val="bg1">
              <a:alpha val="0"/>
            </a:schemeClr>
          </a:solid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54" name="Rectangle 53"/>
          <p:cNvSpPr/>
          <p:nvPr/>
        </p:nvSpPr>
        <p:spPr>
          <a:xfrm>
            <a:off x="4781550" y="3409950"/>
            <a:ext cx="3559175" cy="2149475"/>
          </a:xfrm>
          <a:prstGeom prst="rect">
            <a:avLst/>
          </a:prstGeom>
          <a:solidFill>
            <a:schemeClr val="bg1">
              <a:alpha val="0"/>
            </a:schemeClr>
          </a:solid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301" name="Rectangle 2"/>
          <p:cNvSpPr>
            <a:spLocks noGrp="1" noChangeArrowheads="1"/>
          </p:cNvSpPr>
          <p:nvPr>
            <p:ph type="title" idx="4294967295"/>
          </p:nvPr>
        </p:nvSpPr>
        <p:spPr>
          <a:xfrm>
            <a:off x="381000" y="304800"/>
            <a:ext cx="8763000" cy="381000"/>
          </a:xfrm>
        </p:spPr>
        <p:txBody>
          <a:bodyPr/>
          <a:lstStyle/>
          <a:p>
            <a:pPr algn="l"/>
            <a:r>
              <a:rPr lang="en-US" sz="3000" smtClean="0"/>
              <a:t>Embedded Trans-Impedance Amplifier (TRIAMP)</a:t>
            </a:r>
          </a:p>
        </p:txBody>
      </p:sp>
      <p:grpSp>
        <p:nvGrpSpPr>
          <p:cNvPr id="55302" name="Group 21"/>
          <p:cNvGrpSpPr>
            <a:grpSpLocks/>
          </p:cNvGrpSpPr>
          <p:nvPr/>
        </p:nvGrpSpPr>
        <p:grpSpPr bwMode="auto">
          <a:xfrm>
            <a:off x="5535613" y="3889375"/>
            <a:ext cx="2101850" cy="1090613"/>
            <a:chOff x="4923452" y="3566233"/>
            <a:chExt cx="2104071" cy="1091445"/>
          </a:xfrm>
        </p:grpSpPr>
        <p:cxnSp>
          <p:nvCxnSpPr>
            <p:cNvPr id="55317" name="Straight Arrow Connector 15"/>
            <p:cNvCxnSpPr>
              <a:cxnSpLocks noChangeShapeType="1"/>
            </p:cNvCxnSpPr>
            <p:nvPr/>
          </p:nvCxnSpPr>
          <p:spPr bwMode="auto">
            <a:xfrm>
              <a:off x="5757864" y="4111838"/>
              <a:ext cx="422599" cy="8470"/>
            </a:xfrm>
            <a:prstGeom prst="straightConnector1">
              <a:avLst/>
            </a:prstGeom>
            <a:noFill/>
            <a:ln w="9525">
              <a:solidFill>
                <a:srgbClr val="99A2A5"/>
              </a:solidFill>
              <a:round/>
              <a:headEnd/>
              <a:tailEnd type="triangle" w="med" len="med"/>
            </a:ln>
          </p:spPr>
        </p:cxnSp>
        <p:grpSp>
          <p:nvGrpSpPr>
            <p:cNvPr id="55318" name="Group 60"/>
            <p:cNvGrpSpPr>
              <a:grpSpLocks/>
            </p:cNvGrpSpPr>
            <p:nvPr/>
          </p:nvGrpSpPr>
          <p:grpSpPr bwMode="auto">
            <a:xfrm>
              <a:off x="4923452" y="3566233"/>
              <a:ext cx="945307" cy="1091445"/>
              <a:chOff x="838132" y="3466368"/>
              <a:chExt cx="945307" cy="1091445"/>
            </a:xfrm>
          </p:grpSpPr>
          <p:grpSp>
            <p:nvGrpSpPr>
              <p:cNvPr id="55322" name="Isosceles Triangle 61"/>
              <p:cNvGrpSpPr>
                <a:grpSpLocks/>
              </p:cNvGrpSpPr>
              <p:nvPr/>
            </p:nvGrpSpPr>
            <p:grpSpPr bwMode="auto">
              <a:xfrm>
                <a:off x="838132" y="3466368"/>
                <a:ext cx="945307" cy="1091445"/>
                <a:chOff x="5846064" y="4492752"/>
                <a:chExt cx="944880" cy="1091184"/>
              </a:xfrm>
            </p:grpSpPr>
            <p:pic>
              <p:nvPicPr>
                <p:cNvPr id="55324" name="Isosceles Triangle 61"/>
                <p:cNvPicPr>
                  <a:picLocks noChangeArrowheads="1"/>
                </p:cNvPicPr>
                <p:nvPr/>
              </p:nvPicPr>
              <p:blipFill>
                <a:blip r:embed="rId3" cstate="print"/>
                <a:srcRect/>
                <a:stretch>
                  <a:fillRect/>
                </a:stretch>
              </p:blipFill>
              <p:spPr bwMode="auto">
                <a:xfrm>
                  <a:off x="5846064" y="4492752"/>
                  <a:ext cx="944880" cy="1091184"/>
                </a:xfrm>
                <a:prstGeom prst="rect">
                  <a:avLst/>
                </a:prstGeom>
                <a:noFill/>
                <a:ln w="9525">
                  <a:noFill/>
                  <a:miter lim="800000"/>
                  <a:headEnd/>
                  <a:tailEnd/>
                </a:ln>
              </p:spPr>
            </p:pic>
            <p:sp>
              <p:nvSpPr>
                <p:cNvPr id="55325" name="Text Box 11"/>
                <p:cNvSpPr txBox="1">
                  <a:spLocks noChangeArrowheads="1"/>
                </p:cNvSpPr>
                <p:nvPr/>
              </p:nvSpPr>
              <p:spPr bwMode="auto">
                <a:xfrm rot="5400000">
                  <a:off x="5826658" y="4813405"/>
                  <a:ext cx="530225" cy="456993"/>
                </a:xfrm>
                <a:prstGeom prst="rect">
                  <a:avLst/>
                </a:prstGeom>
                <a:noFill/>
                <a:ln w="9525">
                  <a:noFill/>
                  <a:miter lim="800000"/>
                  <a:headEnd/>
                  <a:tailEnd/>
                </a:ln>
              </p:spPr>
              <p:txBody>
                <a:bodyPr wrap="none" anchor="ctr"/>
                <a:lstStyle/>
                <a:p>
                  <a:pPr algn="ctr"/>
                  <a:endParaRPr lang="en-US" sz="1000" b="1"/>
                </a:p>
              </p:txBody>
            </p:sp>
          </p:grpSp>
          <p:sp>
            <p:nvSpPr>
              <p:cNvPr id="55323" name="TextBox 62"/>
              <p:cNvSpPr txBox="1">
                <a:spLocks noChangeArrowheads="1"/>
              </p:cNvSpPr>
              <p:nvPr/>
            </p:nvSpPr>
            <p:spPr bwMode="auto">
              <a:xfrm>
                <a:off x="848360" y="3899733"/>
                <a:ext cx="741698" cy="244533"/>
              </a:xfrm>
              <a:prstGeom prst="rect">
                <a:avLst/>
              </a:prstGeom>
              <a:noFill/>
              <a:ln w="9525">
                <a:noFill/>
                <a:miter lim="800000"/>
                <a:headEnd/>
                <a:tailEnd/>
              </a:ln>
            </p:spPr>
            <p:txBody>
              <a:bodyPr wrap="none">
                <a:spAutoFit/>
              </a:bodyPr>
              <a:lstStyle/>
              <a:p>
                <a:pPr algn="ctr"/>
                <a:r>
                  <a:rPr lang="en-US" sz="1000" b="1"/>
                  <a:t>TRIAMP0</a:t>
                </a:r>
              </a:p>
            </p:txBody>
          </p:sp>
        </p:grpSp>
        <p:sp>
          <p:nvSpPr>
            <p:cNvPr id="78" name="AutoShape 26"/>
            <p:cNvSpPr>
              <a:spLocks noChangeArrowheads="1"/>
            </p:cNvSpPr>
            <p:nvPr/>
          </p:nvSpPr>
          <p:spPr bwMode="ltGray">
            <a:xfrm>
              <a:off x="6209383" y="3820557"/>
              <a:ext cx="804863" cy="762000"/>
            </a:xfrm>
            <a:prstGeom prst="roundRect">
              <a:avLst>
                <a:gd name="adj" fmla="val 0"/>
              </a:avLst>
            </a:prstGeom>
            <a:solidFill>
              <a:srgbClr val="D00C33"/>
            </a:solidFill>
            <a:ln w="9525" algn="ctr">
              <a:noFill/>
              <a:round/>
              <a:headEnd/>
              <a:tailEnd/>
            </a:ln>
            <a:scene3d>
              <a:camera prst="orthographicFront"/>
              <a:lightRig rig="threePt" dir="t"/>
            </a:scene3d>
            <a:sp3d>
              <a:bevelT/>
            </a:sp3d>
          </p:spPr>
          <p:txBody>
            <a:bodyPr wrap="none" anchor="ctr"/>
            <a:lstStyle/>
            <a:p>
              <a:pPr algn="ctr">
                <a:defRPr/>
              </a:pPr>
              <a:r>
                <a:rPr lang="en-US" sz="1000" b="1">
                  <a:solidFill>
                    <a:schemeClr val="bg1"/>
                  </a:solidFill>
                </a:rPr>
                <a:t>OPAMP1</a:t>
              </a:r>
            </a:p>
          </p:txBody>
        </p:sp>
      </p:grpSp>
      <p:grpSp>
        <p:nvGrpSpPr>
          <p:cNvPr id="55303" name="Group 20"/>
          <p:cNvGrpSpPr>
            <a:grpSpLocks/>
          </p:cNvGrpSpPr>
          <p:nvPr/>
        </p:nvGrpSpPr>
        <p:grpSpPr bwMode="auto">
          <a:xfrm>
            <a:off x="1627188" y="3565525"/>
            <a:ext cx="1806575" cy="1897063"/>
            <a:chOff x="839027" y="3122417"/>
            <a:chExt cx="1805495" cy="1896690"/>
          </a:xfrm>
        </p:grpSpPr>
        <p:sp>
          <p:nvSpPr>
            <p:cNvPr id="19" name="AutoShape 26"/>
            <p:cNvSpPr>
              <a:spLocks noChangeArrowheads="1"/>
            </p:cNvSpPr>
            <p:nvPr/>
          </p:nvSpPr>
          <p:spPr bwMode="ltGray">
            <a:xfrm>
              <a:off x="1847827" y="3122417"/>
              <a:ext cx="796695" cy="672463"/>
            </a:xfrm>
            <a:prstGeom prst="roundRect">
              <a:avLst>
                <a:gd name="adj" fmla="val 0"/>
              </a:avLst>
            </a:prstGeom>
            <a:solidFill>
              <a:srgbClr val="D00C33"/>
            </a:solidFill>
            <a:ln w="9525" algn="ctr">
              <a:noFill/>
              <a:round/>
              <a:headEnd/>
              <a:tailEnd/>
            </a:ln>
            <a:scene3d>
              <a:camera prst="orthographicFront"/>
              <a:lightRig rig="threePt" dir="t"/>
            </a:scene3d>
            <a:sp3d>
              <a:bevelT/>
            </a:sp3d>
          </p:spPr>
          <p:txBody>
            <a:bodyPr wrap="none" anchor="ctr"/>
            <a:lstStyle/>
            <a:p>
              <a:pPr algn="ctr">
                <a:defRPr/>
              </a:pPr>
              <a:r>
                <a:rPr lang="en-US" sz="1000" b="1">
                  <a:solidFill>
                    <a:schemeClr val="bg1"/>
                  </a:solidFill>
                </a:rPr>
                <a:t>ADC1 </a:t>
              </a:r>
            </a:p>
          </p:txBody>
        </p:sp>
        <p:grpSp>
          <p:nvGrpSpPr>
            <p:cNvPr id="55307" name="Isosceles Triangle 55"/>
            <p:cNvGrpSpPr>
              <a:grpSpLocks/>
            </p:cNvGrpSpPr>
            <p:nvPr/>
          </p:nvGrpSpPr>
          <p:grpSpPr bwMode="auto">
            <a:xfrm>
              <a:off x="839027" y="3466199"/>
              <a:ext cx="944665" cy="1090963"/>
              <a:chOff x="1938528" y="4511040"/>
              <a:chExt cx="944880" cy="1091184"/>
            </a:xfrm>
          </p:grpSpPr>
          <p:pic>
            <p:nvPicPr>
              <p:cNvPr id="55315" name="Isosceles Triangle 55"/>
              <p:cNvPicPr>
                <a:picLocks noChangeArrowheads="1"/>
              </p:cNvPicPr>
              <p:nvPr/>
            </p:nvPicPr>
            <p:blipFill>
              <a:blip r:embed="rId4" cstate="print"/>
              <a:srcRect/>
              <a:stretch>
                <a:fillRect/>
              </a:stretch>
            </p:blipFill>
            <p:spPr bwMode="auto">
              <a:xfrm>
                <a:off x="1938528" y="4511040"/>
                <a:ext cx="944880" cy="1091184"/>
              </a:xfrm>
              <a:prstGeom prst="rect">
                <a:avLst/>
              </a:prstGeom>
              <a:noFill/>
              <a:ln w="9525">
                <a:noFill/>
                <a:miter lim="800000"/>
                <a:headEnd/>
                <a:tailEnd/>
              </a:ln>
            </p:spPr>
          </p:pic>
          <p:sp>
            <p:nvSpPr>
              <p:cNvPr id="55316" name="Text Box 22"/>
              <p:cNvSpPr txBox="1">
                <a:spLocks noChangeArrowheads="1"/>
              </p:cNvSpPr>
              <p:nvPr/>
            </p:nvSpPr>
            <p:spPr bwMode="auto">
              <a:xfrm rot="5400000">
                <a:off x="1918276" y="4831948"/>
                <a:ext cx="530459" cy="457304"/>
              </a:xfrm>
              <a:prstGeom prst="rect">
                <a:avLst/>
              </a:prstGeom>
              <a:noFill/>
              <a:ln w="9525">
                <a:noFill/>
                <a:miter lim="800000"/>
                <a:headEnd/>
                <a:tailEnd/>
              </a:ln>
            </p:spPr>
            <p:txBody>
              <a:bodyPr wrap="none" anchor="ctr"/>
              <a:lstStyle/>
              <a:p>
                <a:pPr algn="ctr"/>
                <a:endParaRPr lang="en-US" sz="1000" b="1"/>
              </a:p>
            </p:txBody>
          </p:sp>
        </p:grpSp>
        <p:sp>
          <p:nvSpPr>
            <p:cNvPr id="55308" name="TextBox 57"/>
            <p:cNvSpPr txBox="1">
              <a:spLocks noChangeArrowheads="1"/>
            </p:cNvSpPr>
            <p:nvPr/>
          </p:nvSpPr>
          <p:spPr bwMode="auto">
            <a:xfrm>
              <a:off x="849946" y="3900134"/>
              <a:ext cx="741195" cy="244425"/>
            </a:xfrm>
            <a:prstGeom prst="rect">
              <a:avLst/>
            </a:prstGeom>
            <a:noFill/>
            <a:ln w="9525">
              <a:noFill/>
              <a:miter lim="800000"/>
              <a:headEnd/>
              <a:tailEnd/>
            </a:ln>
          </p:spPr>
          <p:txBody>
            <a:bodyPr wrap="none">
              <a:spAutoFit/>
            </a:bodyPr>
            <a:lstStyle/>
            <a:p>
              <a:pPr algn="ctr"/>
              <a:r>
                <a:rPr lang="en-US" sz="1000" b="1"/>
                <a:t>TRIAMP1</a:t>
              </a:r>
            </a:p>
          </p:txBody>
        </p:sp>
        <p:sp>
          <p:nvSpPr>
            <p:cNvPr id="64" name="AutoShape 26"/>
            <p:cNvSpPr>
              <a:spLocks noChangeArrowheads="1"/>
            </p:cNvSpPr>
            <p:nvPr/>
          </p:nvSpPr>
          <p:spPr bwMode="ltGray">
            <a:xfrm>
              <a:off x="1884585" y="4254522"/>
              <a:ext cx="733758" cy="764585"/>
            </a:xfrm>
            <a:prstGeom prst="roundRect">
              <a:avLst>
                <a:gd name="adj" fmla="val 0"/>
              </a:avLst>
            </a:prstGeom>
            <a:solidFill>
              <a:srgbClr val="D00C33"/>
            </a:solidFill>
            <a:ln w="9525" algn="ctr">
              <a:noFill/>
              <a:round/>
              <a:headEnd/>
              <a:tailEnd/>
            </a:ln>
            <a:scene3d>
              <a:camera prst="orthographicFront"/>
              <a:lightRig rig="threePt" dir="t"/>
            </a:scene3d>
            <a:sp3d>
              <a:bevelT/>
            </a:sp3d>
          </p:spPr>
          <p:txBody>
            <a:bodyPr wrap="none" anchor="ctr"/>
            <a:lstStyle/>
            <a:p>
              <a:pPr algn="ctr">
                <a:defRPr/>
              </a:pPr>
              <a:r>
                <a:rPr lang="en-US" sz="1000" b="1">
                  <a:solidFill>
                    <a:schemeClr val="bg1"/>
                  </a:solidFill>
                </a:rPr>
                <a:t>CMP2</a:t>
              </a:r>
            </a:p>
          </p:txBody>
        </p:sp>
        <p:cxnSp>
          <p:nvCxnSpPr>
            <p:cNvPr id="68" name="Straight Connector 67"/>
            <p:cNvCxnSpPr/>
            <p:nvPr/>
          </p:nvCxnSpPr>
          <p:spPr>
            <a:xfrm flipV="1">
              <a:off x="1773505" y="4006481"/>
              <a:ext cx="414090" cy="3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16200000" flipV="1">
              <a:off x="2078081" y="3895378"/>
              <a:ext cx="207922" cy="1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2053481" y="4104093"/>
              <a:ext cx="25395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6"/>
          <p:cNvSpPr>
            <a:spLocks noGrp="1"/>
          </p:cNvSpPr>
          <p:nvPr>
            <p:ph type="title" idx="4294967295"/>
          </p:nvPr>
        </p:nvSpPr>
        <p:spPr>
          <a:xfrm>
            <a:off x="381000" y="228600"/>
            <a:ext cx="8763000" cy="533400"/>
          </a:xfrm>
        </p:spPr>
        <p:txBody>
          <a:bodyPr/>
          <a:lstStyle/>
          <a:p>
            <a:pPr algn="l"/>
            <a:r>
              <a:rPr lang="en-US" sz="3400" smtClean="0"/>
              <a:t>Embedded Operational Amplifier (OPAMP)</a:t>
            </a:r>
          </a:p>
        </p:txBody>
      </p:sp>
      <p:sp>
        <p:nvSpPr>
          <p:cNvPr id="56323" name="Text Placeholder 28"/>
          <p:cNvSpPr>
            <a:spLocks noGrp="1"/>
          </p:cNvSpPr>
          <p:nvPr>
            <p:ph type="body" sz="quarter" idx="4294967295"/>
          </p:nvPr>
        </p:nvSpPr>
        <p:spPr>
          <a:xfrm>
            <a:off x="533400" y="1292225"/>
            <a:ext cx="5029200" cy="4337050"/>
          </a:xfrm>
        </p:spPr>
        <p:txBody>
          <a:bodyPr/>
          <a:lstStyle/>
          <a:p>
            <a:r>
              <a:rPr lang="en-US" sz="2400" smtClean="0"/>
              <a:t>Configurable inputs </a:t>
            </a:r>
          </a:p>
          <a:p>
            <a:r>
              <a:rPr lang="en-US" sz="2400" smtClean="0"/>
              <a:t>2 operational amplifiers </a:t>
            </a:r>
          </a:p>
          <a:p>
            <a:r>
              <a:rPr lang="en-US" sz="2400" smtClean="0"/>
              <a:t>Programmable voltage gain </a:t>
            </a:r>
          </a:p>
          <a:p>
            <a:r>
              <a:rPr lang="en-US" sz="2400" smtClean="0"/>
              <a:t>Selectable configuration modes</a:t>
            </a:r>
          </a:p>
          <a:p>
            <a:pPr lvl="1"/>
            <a:r>
              <a:rPr lang="en-US" sz="1800" smtClean="0"/>
              <a:t>Non-inverting</a:t>
            </a:r>
          </a:p>
          <a:p>
            <a:pPr lvl="1"/>
            <a:r>
              <a:rPr lang="en-US" sz="1800" smtClean="0"/>
              <a:t>Inverting </a:t>
            </a:r>
          </a:p>
          <a:p>
            <a:pPr lvl="1"/>
            <a:r>
              <a:rPr lang="en-US" sz="1800" smtClean="0"/>
              <a:t>Buffer</a:t>
            </a:r>
          </a:p>
          <a:p>
            <a:pPr lvl="1"/>
            <a:r>
              <a:rPr lang="en-US" sz="1800" smtClean="0"/>
              <a:t>General purpose</a:t>
            </a:r>
          </a:p>
          <a:p>
            <a:r>
              <a:rPr lang="en-US" sz="2400" smtClean="0"/>
              <a:t>Input offset voltage(+-3mV)</a:t>
            </a:r>
          </a:p>
          <a:p>
            <a:r>
              <a:rPr lang="en-US" sz="2400" smtClean="0"/>
              <a:t>Low-input bias current (</a:t>
            </a:r>
            <a:r>
              <a:rPr lang="es-MX" sz="2400" smtClean="0"/>
              <a:t>+-300 pA</a:t>
            </a:r>
            <a:r>
              <a:rPr lang="en-US" sz="2400" smtClean="0"/>
              <a:t>)</a:t>
            </a:r>
            <a:endParaRPr lang="en-US" sz="3600" smtClean="0"/>
          </a:p>
        </p:txBody>
      </p:sp>
      <p:grpSp>
        <p:nvGrpSpPr>
          <p:cNvPr id="56324" name="Group 20"/>
          <p:cNvGrpSpPr>
            <a:grpSpLocks/>
          </p:cNvGrpSpPr>
          <p:nvPr/>
        </p:nvGrpSpPr>
        <p:grpSpPr bwMode="auto">
          <a:xfrm>
            <a:off x="5503863" y="1905000"/>
            <a:ext cx="2836862" cy="2203450"/>
            <a:chOff x="3696" y="1140"/>
            <a:chExt cx="1787" cy="1388"/>
          </a:xfrm>
        </p:grpSpPr>
        <p:sp>
          <p:nvSpPr>
            <p:cNvPr id="18" name="Rectangle 17"/>
            <p:cNvSpPr/>
            <p:nvPr/>
          </p:nvSpPr>
          <p:spPr>
            <a:xfrm>
              <a:off x="3851" y="1140"/>
              <a:ext cx="1632" cy="1368"/>
            </a:xfrm>
            <a:prstGeom prst="rect">
              <a:avLst/>
            </a:prstGeom>
            <a:solidFill>
              <a:schemeClr val="bg1">
                <a:alpha val="0"/>
              </a:schemeClr>
            </a:solid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27" name="Rectangle 18"/>
            <p:cNvSpPr>
              <a:spLocks noChangeArrowheads="1"/>
            </p:cNvSpPr>
            <p:nvPr/>
          </p:nvSpPr>
          <p:spPr bwMode="auto">
            <a:xfrm>
              <a:off x="3840" y="1152"/>
              <a:ext cx="1633" cy="1376"/>
            </a:xfrm>
            <a:prstGeom prst="rect">
              <a:avLst/>
            </a:prstGeom>
            <a:solidFill>
              <a:srgbClr val="DFE7ED">
                <a:alpha val="36078"/>
              </a:srgbClr>
            </a:solidFill>
            <a:ln w="9525" algn="ctr">
              <a:solidFill>
                <a:srgbClr val="008000"/>
              </a:solidFill>
              <a:round/>
              <a:headEnd/>
              <a:tailEnd/>
            </a:ln>
          </p:spPr>
          <p:txBody>
            <a:bodyPr/>
            <a:lstStyle/>
            <a:p>
              <a:endParaRPr lang="en-GB" sz="1000" b="1">
                <a:cs typeface="Arial" pitchFamily="34" charset="0"/>
              </a:endParaRPr>
            </a:p>
          </p:txBody>
        </p:sp>
        <p:sp>
          <p:nvSpPr>
            <p:cNvPr id="12" name="AutoShape 26"/>
            <p:cNvSpPr>
              <a:spLocks noChangeArrowheads="1"/>
            </p:cNvSpPr>
            <p:nvPr/>
          </p:nvSpPr>
          <p:spPr bwMode="ltGray">
            <a:xfrm>
              <a:off x="4152" y="1264"/>
              <a:ext cx="507" cy="480"/>
            </a:xfrm>
            <a:prstGeom prst="roundRect">
              <a:avLst>
                <a:gd name="adj" fmla="val 0"/>
              </a:avLst>
            </a:prstGeom>
            <a:solidFill>
              <a:srgbClr val="3597B8"/>
            </a:solidFill>
            <a:ln w="9525" algn="ctr">
              <a:noFill/>
              <a:round/>
              <a:headEnd/>
              <a:tailEnd/>
            </a:ln>
            <a:scene3d>
              <a:camera prst="orthographicFront"/>
              <a:lightRig rig="threePt" dir="t"/>
            </a:scene3d>
            <a:sp3d>
              <a:bevelT/>
            </a:sp3d>
          </p:spPr>
          <p:txBody>
            <a:bodyPr wrap="none" anchor="ctr"/>
            <a:lstStyle/>
            <a:p>
              <a:pPr algn="ctr">
                <a:defRPr/>
              </a:pPr>
              <a:r>
                <a:rPr lang="es-MX" b="1">
                  <a:solidFill>
                    <a:schemeClr val="bg1"/>
                  </a:solidFill>
                  <a:latin typeface="Arial" charset="0"/>
                  <a:cs typeface="Arial" charset="0"/>
                </a:rPr>
                <a:t>DAC</a:t>
              </a:r>
              <a:endParaRPr lang="en-US" b="1">
                <a:solidFill>
                  <a:schemeClr val="bg1"/>
                </a:solidFill>
                <a:latin typeface="Arial" charset="0"/>
                <a:cs typeface="Arial" charset="0"/>
              </a:endParaRPr>
            </a:p>
          </p:txBody>
        </p:sp>
        <p:sp>
          <p:nvSpPr>
            <p:cNvPr id="13" name="AutoShape 26"/>
            <p:cNvSpPr>
              <a:spLocks noChangeArrowheads="1"/>
            </p:cNvSpPr>
            <p:nvPr/>
          </p:nvSpPr>
          <p:spPr bwMode="ltGray">
            <a:xfrm>
              <a:off x="4152" y="1864"/>
              <a:ext cx="507" cy="480"/>
            </a:xfrm>
            <a:prstGeom prst="roundRect">
              <a:avLst>
                <a:gd name="adj" fmla="val 0"/>
              </a:avLst>
            </a:prstGeom>
            <a:solidFill>
              <a:srgbClr val="C6BB8F"/>
            </a:solidFill>
            <a:ln w="9525" algn="ctr">
              <a:noFill/>
              <a:round/>
              <a:headEnd/>
              <a:tailEnd/>
            </a:ln>
            <a:scene3d>
              <a:camera prst="orthographicFront"/>
              <a:lightRig rig="threePt" dir="t"/>
            </a:scene3d>
            <a:sp3d>
              <a:bevelT/>
            </a:sp3d>
          </p:spPr>
          <p:txBody>
            <a:bodyPr wrap="none" anchor="ctr"/>
            <a:lstStyle/>
            <a:p>
              <a:pPr algn="ctr">
                <a:defRPr/>
              </a:pPr>
              <a:r>
                <a:rPr lang="es-MX" sz="1700" b="1">
                  <a:latin typeface="Arial" charset="0"/>
                  <a:cs typeface="Arial" charset="0"/>
                </a:rPr>
                <a:t>OPAMP</a:t>
              </a:r>
              <a:endParaRPr lang="en-US" sz="1700" b="1">
                <a:latin typeface="Arial" charset="0"/>
                <a:cs typeface="Arial" charset="0"/>
              </a:endParaRPr>
            </a:p>
          </p:txBody>
        </p:sp>
        <p:sp>
          <p:nvSpPr>
            <p:cNvPr id="17" name="AutoShape 26"/>
            <p:cNvSpPr>
              <a:spLocks noChangeArrowheads="1"/>
            </p:cNvSpPr>
            <p:nvPr/>
          </p:nvSpPr>
          <p:spPr bwMode="ltGray">
            <a:xfrm>
              <a:off x="4896" y="1864"/>
              <a:ext cx="507" cy="480"/>
            </a:xfrm>
            <a:prstGeom prst="roundRect">
              <a:avLst>
                <a:gd name="adj" fmla="val 0"/>
              </a:avLst>
            </a:prstGeom>
            <a:solidFill>
              <a:srgbClr val="D00C33"/>
            </a:solidFill>
            <a:ln w="9525" algn="ctr">
              <a:noFill/>
              <a:round/>
              <a:headEnd/>
              <a:tailEnd/>
            </a:ln>
            <a:scene3d>
              <a:camera prst="orthographicFront"/>
              <a:lightRig rig="threePt" dir="t"/>
            </a:scene3d>
            <a:sp3d>
              <a:bevelT/>
            </a:sp3d>
          </p:spPr>
          <p:txBody>
            <a:bodyPr wrap="none" anchor="ctr"/>
            <a:lstStyle/>
            <a:p>
              <a:pPr algn="ctr">
                <a:defRPr/>
              </a:pPr>
              <a:r>
                <a:rPr lang="en-US" b="1">
                  <a:solidFill>
                    <a:schemeClr val="bg1"/>
                  </a:solidFill>
                  <a:latin typeface="Arial" charset="0"/>
                  <a:cs typeface="Arial" charset="0"/>
                </a:rPr>
                <a:t>ADC</a:t>
              </a:r>
            </a:p>
          </p:txBody>
        </p:sp>
        <p:cxnSp>
          <p:nvCxnSpPr>
            <p:cNvPr id="56337" name="Elbow Connector 13"/>
            <p:cNvCxnSpPr>
              <a:cxnSpLocks noChangeShapeType="1"/>
            </p:cNvCxnSpPr>
            <p:nvPr/>
          </p:nvCxnSpPr>
          <p:spPr bwMode="auto">
            <a:xfrm flipH="1">
              <a:off x="4152" y="1504"/>
              <a:ext cx="507" cy="600"/>
            </a:xfrm>
            <a:prstGeom prst="bentConnector5">
              <a:avLst>
                <a:gd name="adj1" fmla="val -28426"/>
                <a:gd name="adj2" fmla="val 50000"/>
                <a:gd name="adj3" fmla="val 128426"/>
              </a:avLst>
            </a:prstGeom>
            <a:noFill/>
            <a:ln w="9525">
              <a:solidFill>
                <a:srgbClr val="3597B8"/>
              </a:solidFill>
              <a:round/>
              <a:headEnd/>
              <a:tailEnd type="triangle" w="med" len="med"/>
            </a:ln>
          </p:spPr>
        </p:cxnSp>
        <p:cxnSp>
          <p:nvCxnSpPr>
            <p:cNvPr id="56338" name="Shape 496"/>
            <p:cNvCxnSpPr>
              <a:cxnSpLocks noChangeShapeType="1"/>
            </p:cNvCxnSpPr>
            <p:nvPr/>
          </p:nvCxnSpPr>
          <p:spPr bwMode="auto">
            <a:xfrm>
              <a:off x="4659" y="2104"/>
              <a:ext cx="237" cy="1"/>
            </a:xfrm>
            <a:prstGeom prst="bentConnector3">
              <a:avLst>
                <a:gd name="adj1" fmla="val 50000"/>
              </a:avLst>
            </a:prstGeom>
            <a:noFill/>
            <a:ln w="9525">
              <a:solidFill>
                <a:srgbClr val="C6BB8F"/>
              </a:solidFill>
              <a:round/>
              <a:headEnd/>
              <a:tailEnd type="triangle" w="med" len="med"/>
            </a:ln>
          </p:spPr>
        </p:cxnSp>
        <p:cxnSp>
          <p:nvCxnSpPr>
            <p:cNvPr id="56339" name="Straight Arrow Connector 18"/>
            <p:cNvCxnSpPr>
              <a:cxnSpLocks noChangeShapeType="1"/>
            </p:cNvCxnSpPr>
            <p:nvPr/>
          </p:nvCxnSpPr>
          <p:spPr bwMode="auto">
            <a:xfrm>
              <a:off x="3696" y="2296"/>
              <a:ext cx="452" cy="1"/>
            </a:xfrm>
            <a:prstGeom prst="straightConnector1">
              <a:avLst/>
            </a:prstGeom>
            <a:noFill/>
            <a:ln w="9525">
              <a:solidFill>
                <a:srgbClr val="C6BB8F"/>
              </a:solidFill>
              <a:round/>
              <a:headEnd/>
              <a:tailEnd type="triangle" w="med" len="med"/>
            </a:ln>
          </p:spPr>
        </p:cxnSp>
      </p:grpSp>
      <p:sp>
        <p:nvSpPr>
          <p:cNvPr id="31" name="Rectangle 3"/>
          <p:cNvSpPr txBox="1">
            <a:spLocks noChangeArrowheads="1"/>
          </p:cNvSpPr>
          <p:nvPr/>
        </p:nvSpPr>
        <p:spPr bwMode="auto">
          <a:xfrm>
            <a:off x="28575" y="4194175"/>
            <a:ext cx="4775200" cy="2549525"/>
          </a:xfrm>
          <a:prstGeom prst="rect">
            <a:avLst/>
          </a:prstGeom>
          <a:noFill/>
          <a:ln>
            <a:noFill/>
          </a:ln>
          <a:extLst>
            <a:ext uri="{909E8E84-426E-40DD-AFC4-6F175D3DCCD1}"/>
            <a:ext uri="{91240B29-F687-4F45-9708-019B960494DF}"/>
          </a:extLst>
        </p:spPr>
        <p:txBody>
          <a:bodyPr/>
          <a:lstStyle/>
          <a:p>
            <a:pPr marL="227013" indent="-227013" eaLnBrk="0" hangingPunct="0">
              <a:spcBef>
                <a:spcPct val="20000"/>
              </a:spcBef>
              <a:spcAft>
                <a:spcPct val="3000"/>
              </a:spcAft>
              <a:buClr>
                <a:schemeClr val="tx2"/>
              </a:buClr>
              <a:buSzPct val="80000"/>
              <a:buFont typeface="Arial" pitchFamily="34" charset="0"/>
              <a:buChar char="►"/>
              <a:defRPr/>
            </a:pPr>
            <a:endParaRPr lang="en-US" sz="2200" kern="0">
              <a:solidFill>
                <a:srgbClr val="000000"/>
              </a:solidFill>
              <a:latin typeface="+mn-lt"/>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8"/>
          <p:cNvSpPr>
            <a:spLocks noChangeArrowheads="1"/>
          </p:cNvSpPr>
          <p:nvPr/>
        </p:nvSpPr>
        <p:spPr bwMode="auto">
          <a:xfrm>
            <a:off x="823913" y="2990850"/>
            <a:ext cx="1066800" cy="366713"/>
          </a:xfrm>
          <a:prstGeom prst="rect">
            <a:avLst/>
          </a:prstGeom>
          <a:solidFill>
            <a:srgbClr val="D3DFED"/>
          </a:solidFill>
          <a:ln w="9525">
            <a:noFill/>
            <a:miter lim="800000"/>
            <a:headEnd/>
            <a:tailEnd/>
          </a:ln>
        </p:spPr>
        <p:txBody>
          <a:bodyPr wrap="none" anchor="ctr"/>
          <a:lstStyle/>
          <a:p>
            <a:pPr algn="ctr"/>
            <a:r>
              <a:rPr lang="en-US" sz="1100">
                <a:solidFill>
                  <a:srgbClr val="000000"/>
                </a:solidFill>
                <a:cs typeface="Arial" pitchFamily="34" charset="0"/>
              </a:rPr>
              <a:t>Flash</a:t>
            </a:r>
          </a:p>
          <a:p>
            <a:pPr algn="ctr"/>
            <a:r>
              <a:rPr lang="en-US" sz="1100">
                <a:solidFill>
                  <a:srgbClr val="000000"/>
                </a:solidFill>
                <a:cs typeface="Arial" pitchFamily="34" charset="0"/>
              </a:rPr>
              <a:t>Memory</a:t>
            </a:r>
          </a:p>
        </p:txBody>
      </p:sp>
      <p:sp>
        <p:nvSpPr>
          <p:cNvPr id="57347" name="Rectangle 39"/>
          <p:cNvSpPr>
            <a:spLocks noChangeArrowheads="1"/>
          </p:cNvSpPr>
          <p:nvPr/>
        </p:nvSpPr>
        <p:spPr bwMode="auto">
          <a:xfrm>
            <a:off x="792163" y="2039938"/>
            <a:ext cx="8199437" cy="288925"/>
          </a:xfrm>
          <a:prstGeom prst="rect">
            <a:avLst/>
          </a:prstGeom>
          <a:solidFill>
            <a:srgbClr val="A3B8D1"/>
          </a:solidFill>
          <a:ln w="9525">
            <a:noFill/>
            <a:miter lim="800000"/>
            <a:headEnd/>
            <a:tailEnd/>
          </a:ln>
        </p:spPr>
        <p:txBody>
          <a:bodyPr wrap="none" anchor="ctr"/>
          <a:lstStyle/>
          <a:p>
            <a:pPr algn="ctr"/>
            <a:r>
              <a:rPr lang="en-US" sz="1100">
                <a:solidFill>
                  <a:srgbClr val="000000"/>
                </a:solidFill>
                <a:cs typeface="Arial" pitchFamily="34" charset="0"/>
              </a:rPr>
              <a:t>CrossBar Switch (XBS)</a:t>
            </a:r>
          </a:p>
        </p:txBody>
      </p:sp>
      <p:sp>
        <p:nvSpPr>
          <p:cNvPr id="57348" name="Rectangle 40"/>
          <p:cNvSpPr>
            <a:spLocks noChangeArrowheads="1"/>
          </p:cNvSpPr>
          <p:nvPr/>
        </p:nvSpPr>
        <p:spPr bwMode="auto">
          <a:xfrm>
            <a:off x="495300" y="1133475"/>
            <a:ext cx="1543050" cy="561975"/>
          </a:xfrm>
          <a:prstGeom prst="rect">
            <a:avLst/>
          </a:prstGeom>
          <a:solidFill>
            <a:srgbClr val="D3DFED"/>
          </a:solidFill>
          <a:ln w="9525">
            <a:noFill/>
            <a:miter lim="800000"/>
            <a:headEnd/>
            <a:tailEnd/>
          </a:ln>
        </p:spPr>
        <p:txBody>
          <a:bodyPr wrap="none" anchor="ctr"/>
          <a:lstStyle/>
          <a:p>
            <a:pPr>
              <a:lnSpc>
                <a:spcPct val="80000"/>
              </a:lnSpc>
              <a:spcBef>
                <a:spcPct val="3000"/>
              </a:spcBef>
              <a:spcAft>
                <a:spcPct val="3000"/>
              </a:spcAft>
              <a:buClr>
                <a:srgbClr val="000000"/>
              </a:buClr>
              <a:buSzPct val="80000"/>
            </a:pPr>
            <a:r>
              <a:rPr lang="en-US" sz="1100">
                <a:solidFill>
                  <a:srgbClr val="000000"/>
                </a:solidFill>
                <a:cs typeface="Arial" pitchFamily="34" charset="0"/>
              </a:rPr>
              <a:t>ARM Cortex-M4 Core </a:t>
            </a:r>
          </a:p>
          <a:p>
            <a:pPr>
              <a:lnSpc>
                <a:spcPct val="80000"/>
              </a:lnSpc>
              <a:spcBef>
                <a:spcPct val="3000"/>
              </a:spcBef>
              <a:spcAft>
                <a:spcPct val="3000"/>
              </a:spcAft>
              <a:buClr>
                <a:srgbClr val="000000"/>
              </a:buClr>
              <a:buSzPct val="80000"/>
            </a:pPr>
            <a:r>
              <a:rPr lang="en-US" sz="1100">
                <a:solidFill>
                  <a:srgbClr val="000000"/>
                </a:solidFill>
                <a:cs typeface="Arial" pitchFamily="34" charset="0"/>
              </a:rPr>
              <a:t> and DSP @ </a:t>
            </a:r>
          </a:p>
          <a:p>
            <a:pPr>
              <a:lnSpc>
                <a:spcPct val="80000"/>
              </a:lnSpc>
              <a:spcBef>
                <a:spcPct val="3000"/>
              </a:spcBef>
              <a:spcAft>
                <a:spcPct val="3000"/>
              </a:spcAft>
              <a:buClr>
                <a:srgbClr val="000000"/>
              </a:buClr>
              <a:buSzPct val="80000"/>
            </a:pPr>
            <a:r>
              <a:rPr lang="en-US" sz="1100">
                <a:solidFill>
                  <a:srgbClr val="000000"/>
                </a:solidFill>
                <a:cs typeface="Arial" pitchFamily="34" charset="0"/>
              </a:rPr>
              <a:t>1.25DMIPs/MHz</a:t>
            </a:r>
            <a:endParaRPr lang="en-GB" sz="2800" b="1">
              <a:solidFill>
                <a:srgbClr val="000000"/>
              </a:solidFill>
              <a:cs typeface="Arial" pitchFamily="34" charset="0"/>
            </a:endParaRPr>
          </a:p>
        </p:txBody>
      </p:sp>
      <p:sp>
        <p:nvSpPr>
          <p:cNvPr id="57349" name="Rectangle 41"/>
          <p:cNvSpPr>
            <a:spLocks noChangeArrowheads="1"/>
          </p:cNvSpPr>
          <p:nvPr/>
        </p:nvSpPr>
        <p:spPr bwMode="auto">
          <a:xfrm>
            <a:off x="2139950" y="963613"/>
            <a:ext cx="674688" cy="731837"/>
          </a:xfrm>
          <a:prstGeom prst="rect">
            <a:avLst/>
          </a:prstGeom>
          <a:solidFill>
            <a:srgbClr val="C6CC53"/>
          </a:solidFill>
          <a:ln w="9525">
            <a:noFill/>
            <a:miter lim="800000"/>
            <a:headEnd/>
            <a:tailEnd/>
          </a:ln>
        </p:spPr>
        <p:txBody>
          <a:bodyPr wrap="none"/>
          <a:lstStyle/>
          <a:p>
            <a:pPr algn="ctr"/>
            <a:r>
              <a:rPr lang="en-US" sz="1000">
                <a:solidFill>
                  <a:srgbClr val="000000"/>
                </a:solidFill>
                <a:cs typeface="Arial" pitchFamily="34" charset="0"/>
              </a:rPr>
              <a:t>16-ch</a:t>
            </a:r>
            <a:br>
              <a:rPr lang="en-US" sz="1000">
                <a:solidFill>
                  <a:srgbClr val="000000"/>
                </a:solidFill>
                <a:cs typeface="Arial" pitchFamily="34" charset="0"/>
              </a:rPr>
            </a:br>
            <a:r>
              <a:rPr lang="en-US" sz="1000">
                <a:solidFill>
                  <a:srgbClr val="000000"/>
                </a:solidFill>
                <a:cs typeface="Arial" pitchFamily="34" charset="0"/>
              </a:rPr>
              <a:t>DMA</a:t>
            </a:r>
          </a:p>
          <a:p>
            <a:pPr algn="ctr"/>
            <a:endParaRPr lang="en-US" sz="1000">
              <a:solidFill>
                <a:srgbClr val="000000"/>
              </a:solidFill>
              <a:cs typeface="Arial" pitchFamily="34" charset="0"/>
            </a:endParaRPr>
          </a:p>
        </p:txBody>
      </p:sp>
      <p:sp>
        <p:nvSpPr>
          <p:cNvPr id="57350" name="Rectangle 42"/>
          <p:cNvSpPr>
            <a:spLocks noChangeArrowheads="1"/>
          </p:cNvSpPr>
          <p:nvPr/>
        </p:nvSpPr>
        <p:spPr bwMode="auto">
          <a:xfrm>
            <a:off x="2266950" y="3281363"/>
            <a:ext cx="6724650" cy="271462"/>
          </a:xfrm>
          <a:prstGeom prst="rect">
            <a:avLst/>
          </a:prstGeom>
          <a:solidFill>
            <a:srgbClr val="A3B8D1"/>
          </a:solidFill>
          <a:ln w="9525">
            <a:noFill/>
            <a:miter lim="800000"/>
            <a:headEnd/>
            <a:tailEnd/>
          </a:ln>
        </p:spPr>
        <p:txBody>
          <a:bodyPr wrap="none" anchor="ctr"/>
          <a:lstStyle/>
          <a:p>
            <a:pPr algn="ctr"/>
            <a:r>
              <a:rPr lang="en-US" sz="1100">
                <a:solidFill>
                  <a:srgbClr val="000000"/>
                </a:solidFill>
                <a:cs typeface="Arial" pitchFamily="34" charset="0"/>
              </a:rPr>
              <a:t>Peripheral Bus Controllers (x2)</a:t>
            </a:r>
          </a:p>
        </p:txBody>
      </p:sp>
      <p:sp>
        <p:nvSpPr>
          <p:cNvPr id="57351" name="Rectangle 43"/>
          <p:cNvSpPr>
            <a:spLocks noChangeArrowheads="1"/>
          </p:cNvSpPr>
          <p:nvPr/>
        </p:nvSpPr>
        <p:spPr bwMode="auto">
          <a:xfrm>
            <a:off x="695325" y="1268413"/>
            <a:ext cx="0" cy="123825"/>
          </a:xfrm>
          <a:prstGeom prst="rect">
            <a:avLst/>
          </a:prstGeom>
          <a:noFill/>
          <a:ln w="9525">
            <a:noFill/>
            <a:miter lim="800000"/>
            <a:headEnd/>
            <a:tailEnd/>
          </a:ln>
        </p:spPr>
        <p:txBody>
          <a:bodyPr wrap="none" lIns="0" tIns="0" rIns="0" bIns="0">
            <a:spAutoFit/>
          </a:bodyPr>
          <a:lstStyle/>
          <a:p>
            <a:pPr>
              <a:lnSpc>
                <a:spcPct val="80000"/>
              </a:lnSpc>
              <a:spcBef>
                <a:spcPct val="3000"/>
              </a:spcBef>
              <a:spcAft>
                <a:spcPct val="3000"/>
              </a:spcAft>
              <a:buClr>
                <a:srgbClr val="000000"/>
              </a:buClr>
              <a:buSzPct val="80000"/>
            </a:pPr>
            <a:endParaRPr lang="en-US" sz="1000">
              <a:solidFill>
                <a:srgbClr val="000000"/>
              </a:solidFill>
              <a:cs typeface="Arial" pitchFamily="34" charset="0"/>
            </a:endParaRPr>
          </a:p>
        </p:txBody>
      </p:sp>
      <p:grpSp>
        <p:nvGrpSpPr>
          <p:cNvPr id="57352" name="Group 169"/>
          <p:cNvGrpSpPr>
            <a:grpSpLocks/>
          </p:cNvGrpSpPr>
          <p:nvPr/>
        </p:nvGrpSpPr>
        <p:grpSpPr bwMode="auto">
          <a:xfrm>
            <a:off x="6391275" y="787400"/>
            <a:ext cx="1387475" cy="1127125"/>
            <a:chOff x="4874" y="550"/>
            <a:chExt cx="527" cy="418"/>
          </a:xfrm>
        </p:grpSpPr>
        <p:sp>
          <p:nvSpPr>
            <p:cNvPr id="57406" name="Rectangle 187"/>
            <p:cNvSpPr>
              <a:spLocks noChangeArrowheads="1"/>
            </p:cNvSpPr>
            <p:nvPr/>
          </p:nvSpPr>
          <p:spPr bwMode="auto">
            <a:xfrm>
              <a:off x="4874" y="550"/>
              <a:ext cx="527" cy="331"/>
            </a:xfrm>
            <a:prstGeom prst="rect">
              <a:avLst/>
            </a:prstGeom>
            <a:solidFill>
              <a:srgbClr val="C6CC53"/>
            </a:solidFill>
            <a:ln w="9525">
              <a:noFill/>
              <a:miter lim="800000"/>
              <a:headEnd/>
              <a:tailEnd/>
            </a:ln>
          </p:spPr>
          <p:txBody>
            <a:bodyPr wrap="none"/>
            <a:lstStyle/>
            <a:p>
              <a:pPr algn="ctr"/>
              <a:r>
                <a:rPr lang="en-US" sz="1000">
                  <a:solidFill>
                    <a:srgbClr val="000000"/>
                  </a:solidFill>
                  <a:cs typeface="Arial" pitchFamily="34" charset="0"/>
                </a:rPr>
                <a:t>Clock Module:</a:t>
              </a:r>
            </a:p>
            <a:p>
              <a:pPr algn="ctr"/>
              <a:r>
                <a:rPr lang="en-US" sz="1000">
                  <a:solidFill>
                    <a:srgbClr val="000000"/>
                  </a:solidFill>
                  <a:cs typeface="Arial" pitchFamily="34" charset="0"/>
                </a:rPr>
                <a:t>2 Crystal inputs </a:t>
              </a:r>
            </a:p>
            <a:p>
              <a:pPr algn="ctr"/>
              <a:r>
                <a:rPr lang="en-US" sz="1000">
                  <a:solidFill>
                    <a:srgbClr val="000000"/>
                  </a:solidFill>
                  <a:cs typeface="Arial" pitchFamily="34" charset="0"/>
                </a:rPr>
                <a:t>2 internal </a:t>
              </a:r>
            </a:p>
            <a:p>
              <a:pPr algn="ctr"/>
              <a:r>
                <a:rPr lang="en-US" sz="1000">
                  <a:solidFill>
                    <a:srgbClr val="000000"/>
                  </a:solidFill>
                  <a:cs typeface="Arial" pitchFamily="34" charset="0"/>
                </a:rPr>
                <a:t>oscillators</a:t>
              </a:r>
            </a:p>
            <a:p>
              <a:pPr algn="ctr"/>
              <a:r>
                <a:rPr lang="en-US" sz="1000">
                  <a:solidFill>
                    <a:srgbClr val="000000"/>
                  </a:solidFill>
                  <a:cs typeface="Arial" pitchFamily="34" charset="0"/>
                </a:rPr>
                <a:t>PLL and FLL</a:t>
              </a:r>
              <a:endParaRPr lang="en-GB" sz="1000">
                <a:solidFill>
                  <a:srgbClr val="000000"/>
                </a:solidFill>
                <a:cs typeface="Arial" pitchFamily="34" charset="0"/>
              </a:endParaRPr>
            </a:p>
          </p:txBody>
        </p:sp>
        <p:sp>
          <p:nvSpPr>
            <p:cNvPr id="57407" name="Rectangle 188"/>
            <p:cNvSpPr>
              <a:spLocks noChangeArrowheads="1"/>
            </p:cNvSpPr>
            <p:nvPr/>
          </p:nvSpPr>
          <p:spPr bwMode="auto">
            <a:xfrm>
              <a:off x="5119" y="823"/>
              <a:ext cx="0" cy="145"/>
            </a:xfrm>
            <a:prstGeom prst="rect">
              <a:avLst/>
            </a:prstGeom>
            <a:noFill/>
            <a:ln w="9525">
              <a:noFill/>
              <a:miter lim="800000"/>
              <a:headEnd/>
              <a:tailEnd/>
            </a:ln>
          </p:spPr>
          <p:txBody>
            <a:bodyPr wrap="none" lIns="0" tIns="0" rIns="0" bIns="0">
              <a:spAutoFit/>
            </a:bodyPr>
            <a:lstStyle/>
            <a:p>
              <a:pPr>
                <a:lnSpc>
                  <a:spcPct val="80000"/>
                </a:lnSpc>
                <a:spcBef>
                  <a:spcPct val="3000"/>
                </a:spcBef>
                <a:spcAft>
                  <a:spcPct val="3000"/>
                </a:spcAft>
                <a:buClr>
                  <a:srgbClr val="000000"/>
                </a:buClr>
                <a:buSzPct val="80000"/>
              </a:pPr>
              <a:endParaRPr lang="en-GB" sz="3200">
                <a:solidFill>
                  <a:srgbClr val="000000"/>
                </a:solidFill>
                <a:cs typeface="Arial" pitchFamily="34" charset="0"/>
              </a:endParaRPr>
            </a:p>
          </p:txBody>
        </p:sp>
      </p:grpSp>
      <p:sp>
        <p:nvSpPr>
          <p:cNvPr id="57353" name="Line 47"/>
          <p:cNvSpPr>
            <a:spLocks noChangeShapeType="1"/>
          </p:cNvSpPr>
          <p:nvPr/>
        </p:nvSpPr>
        <p:spPr bwMode="auto">
          <a:xfrm>
            <a:off x="5149850" y="2343150"/>
            <a:ext cx="7938" cy="938213"/>
          </a:xfrm>
          <a:prstGeom prst="line">
            <a:avLst/>
          </a:prstGeom>
          <a:noFill/>
          <a:ln w="9525">
            <a:solidFill>
              <a:schemeClr val="tx1"/>
            </a:solidFill>
            <a:round/>
            <a:headEnd type="triangle" w="med" len="med"/>
            <a:tailEnd type="triangle" w="med" len="med"/>
          </a:ln>
        </p:spPr>
        <p:txBody>
          <a:bodyPr/>
          <a:lstStyle/>
          <a:p>
            <a:endParaRPr lang="en-US"/>
          </a:p>
        </p:txBody>
      </p:sp>
      <p:sp>
        <p:nvSpPr>
          <p:cNvPr id="57354" name="Line 48"/>
          <p:cNvSpPr>
            <a:spLocks noChangeShapeType="1"/>
          </p:cNvSpPr>
          <p:nvPr/>
        </p:nvSpPr>
        <p:spPr bwMode="auto">
          <a:xfrm flipH="1">
            <a:off x="1662113" y="2713038"/>
            <a:ext cx="6350" cy="263525"/>
          </a:xfrm>
          <a:prstGeom prst="line">
            <a:avLst/>
          </a:prstGeom>
          <a:noFill/>
          <a:ln w="9525">
            <a:solidFill>
              <a:schemeClr val="tx1"/>
            </a:solidFill>
            <a:round/>
            <a:headEnd type="triangle" w="med" len="med"/>
            <a:tailEnd type="triangle" w="med" len="med"/>
          </a:ln>
        </p:spPr>
        <p:txBody>
          <a:bodyPr/>
          <a:lstStyle/>
          <a:p>
            <a:endParaRPr lang="en-US"/>
          </a:p>
        </p:txBody>
      </p:sp>
      <p:sp>
        <p:nvSpPr>
          <p:cNvPr id="57355" name="Line 49"/>
          <p:cNvSpPr>
            <a:spLocks noChangeShapeType="1"/>
          </p:cNvSpPr>
          <p:nvPr/>
        </p:nvSpPr>
        <p:spPr bwMode="auto">
          <a:xfrm>
            <a:off x="1279525" y="1700213"/>
            <a:ext cx="0" cy="325437"/>
          </a:xfrm>
          <a:prstGeom prst="line">
            <a:avLst/>
          </a:prstGeom>
          <a:noFill/>
          <a:ln w="9525">
            <a:solidFill>
              <a:schemeClr val="tx1"/>
            </a:solidFill>
            <a:round/>
            <a:headEnd type="triangle" w="med" len="med"/>
            <a:tailEnd type="triangle" w="med" len="med"/>
          </a:ln>
        </p:spPr>
        <p:txBody>
          <a:bodyPr/>
          <a:lstStyle/>
          <a:p>
            <a:endParaRPr lang="en-US"/>
          </a:p>
        </p:txBody>
      </p:sp>
      <p:sp>
        <p:nvSpPr>
          <p:cNvPr id="57356" name="Line 50"/>
          <p:cNvSpPr>
            <a:spLocks noChangeShapeType="1"/>
          </p:cNvSpPr>
          <p:nvPr/>
        </p:nvSpPr>
        <p:spPr bwMode="auto">
          <a:xfrm>
            <a:off x="2495550" y="1704975"/>
            <a:ext cx="0" cy="325438"/>
          </a:xfrm>
          <a:prstGeom prst="line">
            <a:avLst/>
          </a:prstGeom>
          <a:noFill/>
          <a:ln w="9525">
            <a:solidFill>
              <a:schemeClr val="tx1"/>
            </a:solidFill>
            <a:round/>
            <a:headEnd type="triangle" w="med" len="med"/>
            <a:tailEnd type="triangle" w="med" len="med"/>
          </a:ln>
        </p:spPr>
        <p:txBody>
          <a:bodyPr/>
          <a:lstStyle/>
          <a:p>
            <a:endParaRPr lang="en-US"/>
          </a:p>
        </p:txBody>
      </p:sp>
      <p:sp>
        <p:nvSpPr>
          <p:cNvPr id="57357" name="Rectangle 49"/>
          <p:cNvSpPr>
            <a:spLocks noChangeArrowheads="1"/>
          </p:cNvSpPr>
          <p:nvPr/>
        </p:nvSpPr>
        <p:spPr bwMode="auto">
          <a:xfrm>
            <a:off x="2901950" y="974725"/>
            <a:ext cx="798513" cy="706438"/>
          </a:xfrm>
          <a:prstGeom prst="rect">
            <a:avLst/>
          </a:prstGeom>
          <a:noFill/>
          <a:ln w="9525">
            <a:noFill/>
            <a:miter lim="800000"/>
            <a:headEnd/>
            <a:tailEnd/>
          </a:ln>
        </p:spPr>
        <p:txBody>
          <a:bodyPr wrap="none"/>
          <a:lstStyle/>
          <a:p>
            <a:pPr>
              <a:lnSpc>
                <a:spcPct val="85000"/>
              </a:lnSpc>
            </a:pPr>
            <a:r>
              <a:rPr lang="es-MX" sz="1000" b="1">
                <a:cs typeface="Arial" pitchFamily="34" charset="0"/>
              </a:rPr>
              <a:t>Segment</a:t>
            </a:r>
          </a:p>
          <a:p>
            <a:pPr>
              <a:lnSpc>
                <a:spcPct val="85000"/>
              </a:lnSpc>
            </a:pPr>
            <a:r>
              <a:rPr lang="es-MX" sz="1000" b="1">
                <a:cs typeface="Arial" pitchFamily="34" charset="0"/>
              </a:rPr>
              <a:t>LCD cntrl</a:t>
            </a:r>
            <a:r>
              <a:rPr lang="es-MX" sz="1000">
                <a:solidFill>
                  <a:srgbClr val="000000"/>
                </a:solidFill>
                <a:cs typeface="Arial" pitchFamily="34" charset="0"/>
              </a:rPr>
              <a:t>.</a:t>
            </a:r>
            <a:endParaRPr lang="en-US" sz="1000">
              <a:solidFill>
                <a:srgbClr val="000000"/>
              </a:solidFill>
              <a:cs typeface="Arial" pitchFamily="34" charset="0"/>
            </a:endParaRPr>
          </a:p>
        </p:txBody>
      </p:sp>
      <p:sp>
        <p:nvSpPr>
          <p:cNvPr id="57358" name="Line 58"/>
          <p:cNvSpPr>
            <a:spLocks noChangeShapeType="1"/>
          </p:cNvSpPr>
          <p:nvPr/>
        </p:nvSpPr>
        <p:spPr bwMode="auto">
          <a:xfrm>
            <a:off x="4264025" y="1681163"/>
            <a:ext cx="0" cy="325437"/>
          </a:xfrm>
          <a:prstGeom prst="line">
            <a:avLst/>
          </a:prstGeom>
          <a:noFill/>
          <a:ln w="9525">
            <a:solidFill>
              <a:schemeClr val="tx1"/>
            </a:solidFill>
            <a:round/>
            <a:headEnd type="triangle" w="med" len="med"/>
            <a:tailEnd type="triangle" w="med" len="med"/>
          </a:ln>
        </p:spPr>
        <p:txBody>
          <a:bodyPr/>
          <a:lstStyle/>
          <a:p>
            <a:endParaRPr lang="en-US"/>
          </a:p>
        </p:txBody>
      </p:sp>
      <p:sp>
        <p:nvSpPr>
          <p:cNvPr id="57359" name="Rectangle 51"/>
          <p:cNvSpPr>
            <a:spLocks noChangeArrowheads="1"/>
          </p:cNvSpPr>
          <p:nvPr/>
        </p:nvSpPr>
        <p:spPr bwMode="auto">
          <a:xfrm>
            <a:off x="8074025" y="823913"/>
            <a:ext cx="798513" cy="846137"/>
          </a:xfrm>
          <a:prstGeom prst="rect">
            <a:avLst/>
          </a:prstGeom>
          <a:solidFill>
            <a:srgbClr val="C6CC53"/>
          </a:solidFill>
          <a:ln w="9525">
            <a:noFill/>
            <a:miter lim="800000"/>
            <a:headEnd/>
            <a:tailEnd/>
          </a:ln>
        </p:spPr>
        <p:txBody>
          <a:bodyPr wrap="none"/>
          <a:lstStyle/>
          <a:p>
            <a:pPr algn="ctr">
              <a:lnSpc>
                <a:spcPct val="85000"/>
              </a:lnSpc>
            </a:pPr>
            <a:r>
              <a:rPr lang="en-US" sz="1000">
                <a:solidFill>
                  <a:srgbClr val="000000"/>
                </a:solidFill>
                <a:cs typeface="Arial" pitchFamily="34" charset="0"/>
              </a:rPr>
              <a:t>Secure </a:t>
            </a:r>
            <a:br>
              <a:rPr lang="en-US" sz="1000">
                <a:solidFill>
                  <a:srgbClr val="000000"/>
                </a:solidFill>
                <a:cs typeface="Arial" pitchFamily="34" charset="0"/>
              </a:rPr>
            </a:br>
            <a:r>
              <a:rPr lang="en-US" sz="1000">
                <a:solidFill>
                  <a:srgbClr val="000000"/>
                </a:solidFill>
                <a:cs typeface="Arial" pitchFamily="34" charset="0"/>
              </a:rPr>
              <a:t>Digital</a:t>
            </a:r>
            <a:br>
              <a:rPr lang="en-US" sz="1000">
                <a:solidFill>
                  <a:srgbClr val="000000"/>
                </a:solidFill>
                <a:cs typeface="Arial" pitchFamily="34" charset="0"/>
              </a:rPr>
            </a:br>
            <a:r>
              <a:rPr lang="en-US" sz="1000">
                <a:solidFill>
                  <a:srgbClr val="000000"/>
                </a:solidFill>
                <a:cs typeface="Arial" pitchFamily="34" charset="0"/>
              </a:rPr>
              <a:t>Host </a:t>
            </a:r>
            <a:br>
              <a:rPr lang="en-US" sz="1000">
                <a:solidFill>
                  <a:srgbClr val="000000"/>
                </a:solidFill>
                <a:cs typeface="Arial" pitchFamily="34" charset="0"/>
              </a:rPr>
            </a:br>
            <a:r>
              <a:rPr lang="en-US" sz="1000">
                <a:solidFill>
                  <a:srgbClr val="000000"/>
                </a:solidFill>
                <a:cs typeface="Arial" pitchFamily="34" charset="0"/>
              </a:rPr>
              <a:t>Controller</a:t>
            </a:r>
          </a:p>
        </p:txBody>
      </p:sp>
      <p:sp>
        <p:nvSpPr>
          <p:cNvPr id="57360" name="Line 60"/>
          <p:cNvSpPr>
            <a:spLocks noChangeShapeType="1"/>
          </p:cNvSpPr>
          <p:nvPr/>
        </p:nvSpPr>
        <p:spPr bwMode="auto">
          <a:xfrm>
            <a:off x="3284538" y="1685925"/>
            <a:ext cx="0" cy="325438"/>
          </a:xfrm>
          <a:prstGeom prst="line">
            <a:avLst/>
          </a:prstGeom>
          <a:noFill/>
          <a:ln w="9525">
            <a:solidFill>
              <a:schemeClr val="tx1"/>
            </a:solidFill>
            <a:round/>
            <a:headEnd type="triangle" w="med" len="med"/>
            <a:tailEnd type="triangle" w="med" len="med"/>
          </a:ln>
        </p:spPr>
        <p:txBody>
          <a:bodyPr/>
          <a:lstStyle/>
          <a:p>
            <a:endParaRPr lang="en-US"/>
          </a:p>
        </p:txBody>
      </p:sp>
      <p:sp>
        <p:nvSpPr>
          <p:cNvPr id="57361" name="Rectangle 53"/>
          <p:cNvSpPr>
            <a:spLocks noChangeArrowheads="1"/>
          </p:cNvSpPr>
          <p:nvPr/>
        </p:nvSpPr>
        <p:spPr bwMode="auto">
          <a:xfrm>
            <a:off x="781050" y="2411413"/>
            <a:ext cx="3044825" cy="298450"/>
          </a:xfrm>
          <a:prstGeom prst="rect">
            <a:avLst/>
          </a:prstGeom>
          <a:solidFill>
            <a:srgbClr val="A3B8D1"/>
          </a:solidFill>
          <a:ln w="9525">
            <a:noFill/>
            <a:miter lim="800000"/>
            <a:headEnd/>
            <a:tailEnd/>
          </a:ln>
        </p:spPr>
        <p:txBody>
          <a:bodyPr wrap="none" anchor="ctr"/>
          <a:lstStyle/>
          <a:p>
            <a:pPr algn="ctr"/>
            <a:r>
              <a:rPr lang="en-US" sz="1100">
                <a:solidFill>
                  <a:srgbClr val="000000"/>
                </a:solidFill>
                <a:cs typeface="Arial" pitchFamily="34" charset="0"/>
              </a:rPr>
              <a:t>Memory Protection Unit</a:t>
            </a:r>
          </a:p>
        </p:txBody>
      </p:sp>
      <p:sp>
        <p:nvSpPr>
          <p:cNvPr id="57362" name="Line 62"/>
          <p:cNvSpPr>
            <a:spLocks noChangeShapeType="1"/>
          </p:cNvSpPr>
          <p:nvPr/>
        </p:nvSpPr>
        <p:spPr bwMode="auto">
          <a:xfrm flipH="1">
            <a:off x="3633788" y="2714625"/>
            <a:ext cx="4762" cy="242888"/>
          </a:xfrm>
          <a:prstGeom prst="line">
            <a:avLst/>
          </a:prstGeom>
          <a:noFill/>
          <a:ln w="9525">
            <a:solidFill>
              <a:schemeClr val="tx1"/>
            </a:solidFill>
            <a:round/>
            <a:headEnd type="triangle" w="med" len="med"/>
            <a:tailEnd type="triangle" w="med" len="med"/>
          </a:ln>
        </p:spPr>
        <p:txBody>
          <a:bodyPr/>
          <a:lstStyle/>
          <a:p>
            <a:endParaRPr lang="en-US"/>
          </a:p>
        </p:txBody>
      </p:sp>
      <p:sp>
        <p:nvSpPr>
          <p:cNvPr id="57363" name="Line 1261"/>
          <p:cNvSpPr>
            <a:spLocks noChangeShapeType="1"/>
          </p:cNvSpPr>
          <p:nvPr/>
        </p:nvSpPr>
        <p:spPr bwMode="auto">
          <a:xfrm>
            <a:off x="8478838" y="1666875"/>
            <a:ext cx="0" cy="325438"/>
          </a:xfrm>
          <a:prstGeom prst="line">
            <a:avLst/>
          </a:prstGeom>
          <a:noFill/>
          <a:ln w="9525">
            <a:solidFill>
              <a:schemeClr val="tx1"/>
            </a:solidFill>
            <a:round/>
            <a:headEnd type="triangle" w="med" len="med"/>
            <a:tailEnd type="triangle" w="med" len="med"/>
          </a:ln>
        </p:spPr>
        <p:txBody>
          <a:bodyPr/>
          <a:lstStyle/>
          <a:p>
            <a:endParaRPr lang="en-US"/>
          </a:p>
        </p:txBody>
      </p:sp>
      <p:sp>
        <p:nvSpPr>
          <p:cNvPr id="57364" name="Rectangle 56"/>
          <p:cNvSpPr>
            <a:spLocks noChangeArrowheads="1"/>
          </p:cNvSpPr>
          <p:nvPr/>
        </p:nvSpPr>
        <p:spPr bwMode="auto">
          <a:xfrm>
            <a:off x="4819650" y="952500"/>
            <a:ext cx="1476375" cy="719138"/>
          </a:xfrm>
          <a:prstGeom prst="rect">
            <a:avLst/>
          </a:prstGeom>
          <a:noFill/>
          <a:ln w="44450">
            <a:noFill/>
            <a:miter lim="800000"/>
            <a:headEnd/>
            <a:tailEnd/>
          </a:ln>
        </p:spPr>
        <p:txBody>
          <a:bodyPr/>
          <a:lstStyle/>
          <a:p>
            <a:r>
              <a:rPr lang="en-US" sz="1000" b="1">
                <a:cs typeface="Arial" pitchFamily="34" charset="0"/>
              </a:rPr>
              <a:t>IEEE 1588 </a:t>
            </a:r>
          </a:p>
          <a:p>
            <a:r>
              <a:rPr lang="en-US" sz="1000" b="1">
                <a:cs typeface="Arial" pitchFamily="34" charset="0"/>
              </a:rPr>
              <a:t>Ethernet </a:t>
            </a:r>
          </a:p>
          <a:p>
            <a:r>
              <a:rPr lang="en-US" sz="1000" b="1">
                <a:cs typeface="Arial" pitchFamily="34" charset="0"/>
              </a:rPr>
              <a:t>MAC + </a:t>
            </a:r>
          </a:p>
          <a:p>
            <a:r>
              <a:rPr lang="en-US" sz="1000" b="1">
                <a:cs typeface="Arial" pitchFamily="34" charset="0"/>
              </a:rPr>
              <a:t>Hardware Encryption</a:t>
            </a:r>
          </a:p>
        </p:txBody>
      </p:sp>
      <p:sp>
        <p:nvSpPr>
          <p:cNvPr id="57365" name="Line 1264"/>
          <p:cNvSpPr>
            <a:spLocks noChangeShapeType="1"/>
          </p:cNvSpPr>
          <p:nvPr/>
        </p:nvSpPr>
        <p:spPr bwMode="auto">
          <a:xfrm>
            <a:off x="5472113" y="1700213"/>
            <a:ext cx="0" cy="325437"/>
          </a:xfrm>
          <a:prstGeom prst="line">
            <a:avLst/>
          </a:prstGeom>
          <a:noFill/>
          <a:ln w="9525">
            <a:solidFill>
              <a:schemeClr val="tx1"/>
            </a:solidFill>
            <a:round/>
            <a:headEnd type="triangle" w="med" len="med"/>
            <a:tailEnd type="triangle" w="med" len="med"/>
          </a:ln>
        </p:spPr>
        <p:txBody>
          <a:bodyPr/>
          <a:lstStyle/>
          <a:p>
            <a:endParaRPr lang="en-US"/>
          </a:p>
        </p:txBody>
      </p:sp>
      <p:sp>
        <p:nvSpPr>
          <p:cNvPr id="57366" name="TextBox 109"/>
          <p:cNvSpPr txBox="1">
            <a:spLocks noChangeArrowheads="1"/>
          </p:cNvSpPr>
          <p:nvPr/>
        </p:nvSpPr>
        <p:spPr bwMode="auto">
          <a:xfrm>
            <a:off x="703263" y="914400"/>
            <a:ext cx="184150" cy="304800"/>
          </a:xfrm>
          <a:prstGeom prst="rect">
            <a:avLst/>
          </a:prstGeom>
          <a:noFill/>
          <a:ln w="9525">
            <a:noFill/>
            <a:miter lim="800000"/>
            <a:headEnd/>
            <a:tailEnd/>
          </a:ln>
        </p:spPr>
        <p:txBody>
          <a:bodyPr wrap="none">
            <a:spAutoFit/>
          </a:bodyPr>
          <a:lstStyle/>
          <a:p>
            <a:endParaRPr lang="en-GB" sz="1400" b="1" u="sng">
              <a:solidFill>
                <a:srgbClr val="000000"/>
              </a:solidFill>
              <a:cs typeface="Arial" pitchFamily="34" charset="0"/>
            </a:endParaRPr>
          </a:p>
        </p:txBody>
      </p:sp>
      <p:grpSp>
        <p:nvGrpSpPr>
          <p:cNvPr id="57367" name="Group 184"/>
          <p:cNvGrpSpPr>
            <a:grpSpLocks/>
          </p:cNvGrpSpPr>
          <p:nvPr/>
        </p:nvGrpSpPr>
        <p:grpSpPr bwMode="auto">
          <a:xfrm>
            <a:off x="-1533525" y="2938463"/>
            <a:ext cx="10534650" cy="3568700"/>
            <a:chOff x="-840536" y="3248118"/>
            <a:chExt cx="9565575" cy="3433899"/>
          </a:xfrm>
        </p:grpSpPr>
        <p:sp>
          <p:nvSpPr>
            <p:cNvPr id="57396" name="Rectangle 176"/>
            <p:cNvSpPr>
              <a:spLocks noChangeArrowheads="1"/>
            </p:cNvSpPr>
            <p:nvPr/>
          </p:nvSpPr>
          <p:spPr bwMode="auto">
            <a:xfrm>
              <a:off x="2601687" y="3820677"/>
              <a:ext cx="6123352" cy="2474836"/>
            </a:xfrm>
            <a:prstGeom prst="rect">
              <a:avLst/>
            </a:prstGeom>
            <a:solidFill>
              <a:srgbClr val="F1F3D5"/>
            </a:solidFill>
            <a:ln w="9525">
              <a:noFill/>
              <a:miter lim="800000"/>
              <a:headEnd/>
              <a:tailEnd/>
            </a:ln>
          </p:spPr>
          <p:txBody>
            <a:bodyPr wrap="none" anchor="ctr"/>
            <a:lstStyle/>
            <a:p>
              <a:endParaRPr lang="en-GB" sz="3200" b="1">
                <a:solidFill>
                  <a:srgbClr val="000000"/>
                </a:solidFill>
                <a:cs typeface="Arial" pitchFamily="34" charset="0"/>
              </a:endParaRPr>
            </a:p>
          </p:txBody>
        </p:sp>
        <p:sp>
          <p:nvSpPr>
            <p:cNvPr id="10385" name="Rectangle 178"/>
            <p:cNvSpPr>
              <a:spLocks noChangeArrowheads="1"/>
            </p:cNvSpPr>
            <p:nvPr/>
          </p:nvSpPr>
          <p:spPr bwMode="auto">
            <a:xfrm>
              <a:off x="2679526" y="3920233"/>
              <a:ext cx="1487594" cy="2146186"/>
            </a:xfrm>
            <a:prstGeom prst="rect">
              <a:avLst/>
            </a:prstGeom>
            <a:solidFill>
              <a:srgbClr val="FFFF00"/>
            </a:solidFill>
            <a:ln w="60325">
              <a:solidFill>
                <a:schemeClr val="tx1"/>
              </a:solidFill>
              <a:miter lim="800000"/>
              <a:headEnd/>
              <a:tailEnd/>
            </a:ln>
          </p:spPr>
          <p:txBody>
            <a:bodyPr wrap="none" anchor="ctr"/>
            <a:lstStyle/>
            <a:p>
              <a:pPr>
                <a:defRPr/>
              </a:pPr>
              <a:endParaRPr lang="en-GB" sz="3200" b="1">
                <a:ln w="76200">
                  <a:solidFill>
                    <a:schemeClr val="tx1"/>
                  </a:solidFill>
                </a:ln>
                <a:solidFill>
                  <a:srgbClr val="000000"/>
                </a:solidFill>
                <a:cs typeface="Arial" pitchFamily="34" charset="0"/>
              </a:endParaRPr>
            </a:p>
          </p:txBody>
        </p:sp>
        <p:sp>
          <p:nvSpPr>
            <p:cNvPr id="180" name="Rectangle 179"/>
            <p:cNvSpPr>
              <a:spLocks noChangeArrowheads="1"/>
            </p:cNvSpPr>
            <p:nvPr/>
          </p:nvSpPr>
          <p:spPr bwMode="auto">
            <a:xfrm>
              <a:off x="6891493" y="5708977"/>
              <a:ext cx="1708139" cy="291760"/>
            </a:xfrm>
            <a:prstGeom prst="rect">
              <a:avLst/>
            </a:prstGeom>
            <a:solidFill>
              <a:srgbClr val="C6CC53"/>
            </a:solidFill>
            <a:ln w="9525">
              <a:noFill/>
              <a:miter lim="800000"/>
              <a:headEnd/>
              <a:tailEnd/>
            </a:ln>
          </p:spPr>
          <p:txBody>
            <a:bodyPr wrap="none" anchor="ctr"/>
            <a:lstStyle>
              <a:defPPr>
                <a:defRPr lang="en-US"/>
              </a:defPPr>
              <a:lvl1pPr algn="l" rtl="0" fontAlgn="base">
                <a:spcBef>
                  <a:spcPct val="0"/>
                </a:spcBef>
                <a:spcAft>
                  <a:spcPct val="0"/>
                </a:spcAft>
                <a:defRPr sz="1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lgn="ctr">
                <a:defRPr/>
              </a:pPr>
              <a:r>
                <a:rPr lang="en-GB" sz="1050" smtClean="0">
                  <a:solidFill>
                    <a:srgbClr val="000000"/>
                  </a:solidFill>
                </a:rPr>
                <a:t>Up to 96 GPIO</a:t>
              </a:r>
            </a:p>
          </p:txBody>
        </p:sp>
        <p:sp>
          <p:nvSpPr>
            <p:cNvPr id="57399" name="Rectangle 180"/>
            <p:cNvSpPr>
              <a:spLocks noChangeArrowheads="1"/>
            </p:cNvSpPr>
            <p:nvPr/>
          </p:nvSpPr>
          <p:spPr bwMode="auto">
            <a:xfrm>
              <a:off x="6890953" y="3920358"/>
              <a:ext cx="838200" cy="717573"/>
            </a:xfrm>
            <a:prstGeom prst="rect">
              <a:avLst/>
            </a:prstGeom>
            <a:solidFill>
              <a:srgbClr val="C6CC53"/>
            </a:solidFill>
            <a:ln w="9525">
              <a:noFill/>
              <a:miter lim="800000"/>
              <a:headEnd/>
              <a:tailEnd/>
            </a:ln>
          </p:spPr>
          <p:txBody>
            <a:bodyPr wrap="none" anchor="ctr"/>
            <a:lstStyle/>
            <a:p>
              <a:pPr algn="ctr"/>
              <a:r>
                <a:rPr lang="en-GB" sz="900">
                  <a:solidFill>
                    <a:srgbClr val="000000"/>
                  </a:solidFill>
                  <a:cs typeface="Arial" pitchFamily="34" charset="0"/>
                </a:rPr>
                <a:t>Motor Control or</a:t>
              </a:r>
            </a:p>
            <a:p>
              <a:pPr algn="ctr"/>
              <a:r>
                <a:rPr lang="en-GB" sz="900">
                  <a:solidFill>
                    <a:srgbClr val="000000"/>
                  </a:solidFill>
                  <a:cs typeface="Arial" pitchFamily="34" charset="0"/>
                </a:rPr>
                <a:t>General Purpose</a:t>
              </a:r>
            </a:p>
            <a:p>
              <a:pPr algn="ctr"/>
              <a:r>
                <a:rPr lang="en-GB" sz="1000">
                  <a:solidFill>
                    <a:srgbClr val="000000"/>
                  </a:solidFill>
                  <a:cs typeface="Arial" pitchFamily="34" charset="0"/>
                </a:rPr>
                <a:t> PWM</a:t>
              </a:r>
            </a:p>
            <a:p>
              <a:pPr algn="ctr"/>
              <a:r>
                <a:rPr lang="en-GB" sz="1000">
                  <a:solidFill>
                    <a:srgbClr val="000000"/>
                  </a:solidFill>
                  <a:cs typeface="Arial" pitchFamily="34" charset="0"/>
                </a:rPr>
                <a:t>1 x 8 ch</a:t>
              </a:r>
            </a:p>
          </p:txBody>
        </p:sp>
        <p:sp>
          <p:nvSpPr>
            <p:cNvPr id="57400" name="Rectangle 181"/>
            <p:cNvSpPr>
              <a:spLocks noChangeArrowheads="1"/>
            </p:cNvSpPr>
            <p:nvPr/>
          </p:nvSpPr>
          <p:spPr bwMode="auto">
            <a:xfrm>
              <a:off x="7796704" y="3929524"/>
              <a:ext cx="838200" cy="717573"/>
            </a:xfrm>
            <a:prstGeom prst="rect">
              <a:avLst/>
            </a:prstGeom>
            <a:solidFill>
              <a:srgbClr val="C6CC53"/>
            </a:solidFill>
            <a:ln w="9525">
              <a:noFill/>
              <a:miter lim="800000"/>
              <a:headEnd/>
              <a:tailEnd/>
            </a:ln>
          </p:spPr>
          <p:txBody>
            <a:bodyPr wrap="none" anchor="ctr"/>
            <a:lstStyle/>
            <a:p>
              <a:pPr algn="ctr"/>
              <a:r>
                <a:rPr lang="en-GB" sz="900">
                  <a:solidFill>
                    <a:srgbClr val="000000"/>
                  </a:solidFill>
                  <a:cs typeface="Arial" pitchFamily="34" charset="0"/>
                </a:rPr>
                <a:t>Quad Encoder or</a:t>
              </a:r>
            </a:p>
            <a:p>
              <a:pPr algn="ctr"/>
              <a:r>
                <a:rPr lang="en-GB" sz="900">
                  <a:solidFill>
                    <a:srgbClr val="000000"/>
                  </a:solidFill>
                  <a:cs typeface="Arial" pitchFamily="34" charset="0"/>
                </a:rPr>
                <a:t>General Purpose</a:t>
              </a:r>
            </a:p>
            <a:p>
              <a:pPr algn="ctr"/>
              <a:r>
                <a:rPr lang="en-GB" sz="1000">
                  <a:solidFill>
                    <a:srgbClr val="000000"/>
                  </a:solidFill>
                  <a:cs typeface="Arial" pitchFamily="34" charset="0"/>
                </a:rPr>
                <a:t> PWM</a:t>
              </a:r>
            </a:p>
            <a:p>
              <a:pPr algn="ctr"/>
              <a:r>
                <a:rPr lang="en-GB" sz="1000">
                  <a:solidFill>
                    <a:srgbClr val="000000"/>
                  </a:solidFill>
                  <a:cs typeface="Arial" pitchFamily="34" charset="0"/>
                </a:rPr>
                <a:t>2 x 2 ch</a:t>
              </a:r>
            </a:p>
          </p:txBody>
        </p:sp>
        <p:sp>
          <p:nvSpPr>
            <p:cNvPr id="57401" name="Rectangle 182"/>
            <p:cNvSpPr>
              <a:spLocks noChangeArrowheads="1"/>
            </p:cNvSpPr>
            <p:nvPr/>
          </p:nvSpPr>
          <p:spPr bwMode="auto">
            <a:xfrm>
              <a:off x="4227918" y="3934073"/>
              <a:ext cx="1262790" cy="2324775"/>
            </a:xfrm>
            <a:prstGeom prst="rect">
              <a:avLst/>
            </a:prstGeom>
            <a:solidFill>
              <a:srgbClr val="C6CC53"/>
            </a:solidFill>
            <a:ln w="9525">
              <a:noFill/>
              <a:miter lim="800000"/>
              <a:headEnd/>
              <a:tailEnd/>
            </a:ln>
          </p:spPr>
          <p:txBody>
            <a:bodyPr wrap="none"/>
            <a:lstStyle/>
            <a:p>
              <a:pPr algn="ctr"/>
              <a:endParaRPr lang="en-GB" sz="1000" b="1">
                <a:solidFill>
                  <a:srgbClr val="000000"/>
                </a:solidFill>
                <a:cs typeface="Arial" pitchFamily="34" charset="0"/>
              </a:endParaRPr>
            </a:p>
            <a:p>
              <a:pPr algn="ct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endParaRPr lang="en-GB" sz="1000" b="1">
                <a:solidFill>
                  <a:srgbClr val="000000"/>
                </a:solidFill>
                <a:cs typeface="Arial" pitchFamily="34" charset="0"/>
              </a:endParaRPr>
            </a:p>
          </p:txBody>
        </p:sp>
        <p:sp>
          <p:nvSpPr>
            <p:cNvPr id="57402" name="Rectangle 183"/>
            <p:cNvSpPr>
              <a:spLocks noChangeArrowheads="1"/>
            </p:cNvSpPr>
            <p:nvPr/>
          </p:nvSpPr>
          <p:spPr bwMode="auto">
            <a:xfrm>
              <a:off x="5628583" y="4222632"/>
              <a:ext cx="1107615" cy="1467919"/>
            </a:xfrm>
            <a:prstGeom prst="rect">
              <a:avLst/>
            </a:prstGeom>
            <a:solidFill>
              <a:srgbClr val="DEE3A1"/>
            </a:solidFill>
            <a:ln w="9525">
              <a:noFill/>
              <a:miter lim="800000"/>
              <a:headEnd/>
              <a:tailEnd/>
            </a:ln>
          </p:spPr>
          <p:txBody>
            <a:bodyPr wrap="none" anchor="ctr"/>
            <a:lstStyle/>
            <a:p>
              <a:endParaRPr lang="en-GB" sz="3200" b="1">
                <a:solidFill>
                  <a:srgbClr val="000000"/>
                </a:solidFill>
                <a:cs typeface="Arial" pitchFamily="34" charset="0"/>
              </a:endParaRPr>
            </a:p>
          </p:txBody>
        </p:sp>
        <p:sp>
          <p:nvSpPr>
            <p:cNvPr id="57403" name="TextBox 60"/>
            <p:cNvSpPr txBox="1">
              <a:spLocks noChangeArrowheads="1"/>
            </p:cNvSpPr>
            <p:nvPr/>
          </p:nvSpPr>
          <p:spPr bwMode="auto">
            <a:xfrm>
              <a:off x="5529307" y="3930926"/>
              <a:ext cx="1249752" cy="1800964"/>
            </a:xfrm>
            <a:prstGeom prst="rect">
              <a:avLst/>
            </a:prstGeom>
            <a:solidFill>
              <a:srgbClr val="C6CC53"/>
            </a:solidFill>
            <a:ln w="9525">
              <a:solidFill>
                <a:srgbClr val="C6CC53"/>
              </a:solidFill>
              <a:miter lim="800000"/>
              <a:headEnd/>
              <a:tailEnd/>
            </a:ln>
          </p:spPr>
          <p:txBody>
            <a:bodyPr>
              <a:spAutoFit/>
            </a:bodyPr>
            <a:lstStyle/>
            <a:p>
              <a:r>
                <a:rPr lang="en-GB" sz="1100" b="1" u="sng">
                  <a:solidFill>
                    <a:srgbClr val="000000"/>
                  </a:solidFill>
                  <a:cs typeface="Arial" pitchFamily="34" charset="0"/>
                </a:rPr>
                <a:t>Communications</a:t>
              </a:r>
              <a:endParaRPr lang="en-GB" sz="11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      </a:t>
              </a: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gn="ctr">
                <a:lnSpc>
                  <a:spcPct val="90000"/>
                </a:lnSpc>
                <a:spcBef>
                  <a:spcPct val="3000"/>
                </a:spcBef>
                <a:spcAft>
                  <a:spcPct val="3000"/>
                </a:spcAft>
                <a:buClr>
                  <a:srgbClr val="000000"/>
                </a:buClr>
                <a:buSzPct val="80000"/>
              </a:pPr>
              <a:endParaRPr lang="en-GB" sz="1000">
                <a:solidFill>
                  <a:srgbClr val="000000"/>
                </a:solidFill>
                <a:cs typeface="Arial" pitchFamily="34" charset="0"/>
              </a:endParaRPr>
            </a:p>
          </p:txBody>
        </p:sp>
        <p:sp>
          <p:nvSpPr>
            <p:cNvPr id="186" name="TextBox 57"/>
            <p:cNvSpPr txBox="1">
              <a:spLocks noChangeArrowheads="1"/>
            </p:cNvSpPr>
            <p:nvPr/>
          </p:nvSpPr>
          <p:spPr bwMode="auto">
            <a:xfrm>
              <a:off x="4115228" y="4343360"/>
              <a:ext cx="1533721" cy="2338657"/>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sz="1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defRPr/>
              </a:pPr>
              <a:r>
                <a:rPr lang="en-GB" sz="1050" b="1" smtClean="0">
                  <a:solidFill>
                    <a:srgbClr val="000000"/>
                  </a:solidFill>
                </a:rPr>
                <a:t> </a:t>
              </a: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a:p>
              <a:pPr algn="ctr">
                <a:lnSpc>
                  <a:spcPct val="90000"/>
                </a:lnSpc>
                <a:spcBef>
                  <a:spcPct val="3000"/>
                </a:spcBef>
                <a:spcAft>
                  <a:spcPct val="3000"/>
                </a:spcAft>
                <a:buClr>
                  <a:srgbClr val="000000"/>
                </a:buClr>
                <a:buSzPct val="80000"/>
                <a:defRPr/>
              </a:pPr>
              <a:endParaRPr lang="en-GB" smtClean="0">
                <a:solidFill>
                  <a:srgbClr val="000000"/>
                </a:solidFill>
              </a:endParaRPr>
            </a:p>
          </p:txBody>
        </p:sp>
        <p:sp>
          <p:nvSpPr>
            <p:cNvPr id="57405" name="TextBox 62"/>
            <p:cNvSpPr txBox="1">
              <a:spLocks noChangeArrowheads="1"/>
            </p:cNvSpPr>
            <p:nvPr/>
          </p:nvSpPr>
          <p:spPr bwMode="auto">
            <a:xfrm>
              <a:off x="-840536" y="3248118"/>
              <a:ext cx="1600200" cy="236911"/>
            </a:xfrm>
            <a:prstGeom prst="rect">
              <a:avLst/>
            </a:prstGeom>
            <a:noFill/>
            <a:ln w="9525">
              <a:noFill/>
              <a:miter lim="800000"/>
              <a:headEnd/>
              <a:tailEnd/>
            </a:ln>
          </p:spPr>
          <p:txBody>
            <a:bodyPr>
              <a:spAutoFit/>
            </a:bodyPr>
            <a:lstStyle/>
            <a:p>
              <a:pPr algn="ctr"/>
              <a:endParaRPr lang="en-GB" sz="1000">
                <a:solidFill>
                  <a:srgbClr val="000000"/>
                </a:solidFill>
                <a:cs typeface="Arial" pitchFamily="34" charset="0"/>
              </a:endParaRPr>
            </a:p>
          </p:txBody>
        </p:sp>
      </p:grpSp>
      <p:sp>
        <p:nvSpPr>
          <p:cNvPr id="57368" name="TextBox 72"/>
          <p:cNvSpPr txBox="1">
            <a:spLocks noChangeArrowheads="1"/>
          </p:cNvSpPr>
          <p:nvPr/>
        </p:nvSpPr>
        <p:spPr bwMode="auto">
          <a:xfrm>
            <a:off x="6813550" y="5892800"/>
            <a:ext cx="2135188" cy="244475"/>
          </a:xfrm>
          <a:prstGeom prst="rect">
            <a:avLst/>
          </a:prstGeom>
          <a:noFill/>
          <a:ln w="9525">
            <a:noFill/>
            <a:miter lim="800000"/>
            <a:headEnd/>
            <a:tailEnd/>
          </a:ln>
        </p:spPr>
        <p:txBody>
          <a:bodyPr wrap="none">
            <a:spAutoFit/>
          </a:bodyPr>
          <a:lstStyle/>
          <a:p>
            <a:r>
              <a:rPr lang="es-MX" sz="1000" b="1">
                <a:cs typeface="Arial" pitchFamily="34" charset="0"/>
              </a:rPr>
              <a:t>-40</a:t>
            </a:r>
            <a:r>
              <a:rPr lang="es-MX" sz="1000" b="1" baseline="40000">
                <a:cs typeface="Arial" pitchFamily="34" charset="0"/>
              </a:rPr>
              <a:t>o</a:t>
            </a:r>
            <a:r>
              <a:rPr lang="es-MX" sz="1000" b="1">
                <a:cs typeface="Arial" pitchFamily="34" charset="0"/>
              </a:rPr>
              <a:t>C to 85</a:t>
            </a:r>
            <a:r>
              <a:rPr lang="es-MX" sz="1000" b="1" baseline="40000">
                <a:cs typeface="Arial" pitchFamily="34" charset="0"/>
              </a:rPr>
              <a:t>o</a:t>
            </a:r>
            <a:r>
              <a:rPr lang="es-MX" sz="1000" b="1">
                <a:cs typeface="Arial" pitchFamily="34" charset="0"/>
              </a:rPr>
              <a:t>C temperature range</a:t>
            </a:r>
            <a:endParaRPr lang="en-US" sz="1000" b="1">
              <a:cs typeface="Arial" pitchFamily="34" charset="0"/>
            </a:endParaRPr>
          </a:p>
        </p:txBody>
      </p:sp>
      <p:sp>
        <p:nvSpPr>
          <p:cNvPr id="57369" name="Rectangle 62"/>
          <p:cNvSpPr>
            <a:spLocks noChangeArrowheads="1"/>
          </p:cNvSpPr>
          <p:nvPr/>
        </p:nvSpPr>
        <p:spPr bwMode="auto">
          <a:xfrm>
            <a:off x="3279775" y="2962275"/>
            <a:ext cx="1049338" cy="266700"/>
          </a:xfrm>
          <a:prstGeom prst="rect">
            <a:avLst/>
          </a:prstGeom>
          <a:solidFill>
            <a:srgbClr val="384666"/>
          </a:solidFill>
          <a:ln w="9525">
            <a:noFill/>
            <a:miter lim="800000"/>
            <a:headEnd/>
            <a:tailEnd/>
          </a:ln>
        </p:spPr>
        <p:txBody>
          <a:bodyPr wrap="none" anchor="ctr"/>
          <a:lstStyle/>
          <a:p>
            <a:r>
              <a:rPr lang="en-US" sz="1000">
                <a:solidFill>
                  <a:srgbClr val="FFFFFF"/>
                </a:solidFill>
                <a:cs typeface="Arial" pitchFamily="34" charset="0"/>
              </a:rPr>
              <a:t>FlexBus</a:t>
            </a:r>
          </a:p>
        </p:txBody>
      </p:sp>
      <p:sp>
        <p:nvSpPr>
          <p:cNvPr id="57370" name="Rectangle 64"/>
          <p:cNvSpPr>
            <a:spLocks noChangeArrowheads="1"/>
          </p:cNvSpPr>
          <p:nvPr/>
        </p:nvSpPr>
        <p:spPr bwMode="auto">
          <a:xfrm>
            <a:off x="4826000" y="952500"/>
            <a:ext cx="1522413" cy="728663"/>
          </a:xfrm>
          <a:prstGeom prst="rect">
            <a:avLst/>
          </a:prstGeom>
          <a:noFill/>
          <a:ln w="44450" algn="ctr">
            <a:solidFill>
              <a:srgbClr val="C00000"/>
            </a:solidFill>
            <a:round/>
            <a:headEnd/>
            <a:tailEnd/>
          </a:ln>
        </p:spPr>
        <p:txBody>
          <a:bodyPr/>
          <a:lstStyle/>
          <a:p>
            <a:endParaRPr lang="en-US" sz="1000" b="1">
              <a:cs typeface="Arial" pitchFamily="34" charset="0"/>
            </a:endParaRPr>
          </a:p>
        </p:txBody>
      </p:sp>
      <p:sp>
        <p:nvSpPr>
          <p:cNvPr id="57371" name="Rectangle 65"/>
          <p:cNvSpPr>
            <a:spLocks noChangeArrowheads="1"/>
          </p:cNvSpPr>
          <p:nvPr/>
        </p:nvSpPr>
        <p:spPr bwMode="auto">
          <a:xfrm>
            <a:off x="2892425" y="982663"/>
            <a:ext cx="792163" cy="690562"/>
          </a:xfrm>
          <a:prstGeom prst="rect">
            <a:avLst/>
          </a:prstGeom>
          <a:noFill/>
          <a:ln w="44450" algn="ctr">
            <a:solidFill>
              <a:srgbClr val="7030A0"/>
            </a:solidFill>
            <a:round/>
            <a:headEnd/>
            <a:tailEnd/>
          </a:ln>
        </p:spPr>
        <p:txBody>
          <a:bodyPr/>
          <a:lstStyle/>
          <a:p>
            <a:endParaRPr lang="en-US" sz="1800" b="1">
              <a:cs typeface="Arial" pitchFamily="34" charset="0"/>
            </a:endParaRPr>
          </a:p>
        </p:txBody>
      </p:sp>
      <p:sp>
        <p:nvSpPr>
          <p:cNvPr id="57372" name="Rectangle 63"/>
          <p:cNvSpPr>
            <a:spLocks noChangeArrowheads="1"/>
          </p:cNvSpPr>
          <p:nvPr/>
        </p:nvSpPr>
        <p:spPr bwMode="auto">
          <a:xfrm>
            <a:off x="5556250" y="5187950"/>
            <a:ext cx="1254125" cy="231775"/>
          </a:xfrm>
          <a:prstGeom prst="rect">
            <a:avLst/>
          </a:prstGeom>
          <a:solidFill>
            <a:schemeClr val="bg1"/>
          </a:solidFill>
          <a:ln w="44450" algn="ctr">
            <a:solidFill>
              <a:srgbClr val="C00000"/>
            </a:solidFill>
            <a:round/>
            <a:headEnd/>
            <a:tailEnd/>
          </a:ln>
        </p:spPr>
        <p:txBody>
          <a:bodyPr/>
          <a:lstStyle/>
          <a:p>
            <a:endParaRPr lang="en-US" sz="1800" b="1">
              <a:solidFill>
                <a:srgbClr val="000000"/>
              </a:solidFill>
              <a:cs typeface="Arial" pitchFamily="34" charset="0"/>
            </a:endParaRPr>
          </a:p>
        </p:txBody>
      </p:sp>
      <p:sp>
        <p:nvSpPr>
          <p:cNvPr id="57373" name="Rectangle 66"/>
          <p:cNvSpPr>
            <a:spLocks noChangeArrowheads="1"/>
          </p:cNvSpPr>
          <p:nvPr/>
        </p:nvSpPr>
        <p:spPr bwMode="auto">
          <a:xfrm>
            <a:off x="304800" y="4775200"/>
            <a:ext cx="1314450" cy="271463"/>
          </a:xfrm>
          <a:prstGeom prst="rect">
            <a:avLst/>
          </a:prstGeom>
          <a:noFill/>
          <a:ln w="25400" algn="ctr">
            <a:solidFill>
              <a:srgbClr val="C00000"/>
            </a:solidFill>
            <a:round/>
            <a:headEnd/>
            <a:tailEnd/>
          </a:ln>
        </p:spPr>
        <p:txBody>
          <a:bodyPr/>
          <a:lstStyle/>
          <a:p>
            <a:pPr algn="ctr"/>
            <a:r>
              <a:rPr lang="en-US" sz="1000" b="1">
                <a:cs typeface="Arial" pitchFamily="34" charset="0"/>
              </a:rPr>
              <a:t>K52 and K53 only</a:t>
            </a:r>
          </a:p>
        </p:txBody>
      </p:sp>
      <p:sp>
        <p:nvSpPr>
          <p:cNvPr id="57374" name="Rectangle 67"/>
          <p:cNvSpPr>
            <a:spLocks noChangeArrowheads="1"/>
          </p:cNvSpPr>
          <p:nvPr/>
        </p:nvSpPr>
        <p:spPr bwMode="auto">
          <a:xfrm>
            <a:off x="319088" y="5162550"/>
            <a:ext cx="1290637" cy="239713"/>
          </a:xfrm>
          <a:prstGeom prst="rect">
            <a:avLst/>
          </a:prstGeom>
          <a:noFill/>
          <a:ln w="25400" algn="ctr">
            <a:solidFill>
              <a:srgbClr val="7030A0"/>
            </a:solidFill>
            <a:round/>
            <a:headEnd/>
            <a:tailEnd/>
          </a:ln>
        </p:spPr>
        <p:txBody>
          <a:bodyPr/>
          <a:lstStyle/>
          <a:p>
            <a:pPr algn="ctr"/>
            <a:r>
              <a:rPr lang="en-US" sz="1000" b="1">
                <a:cs typeface="Arial" pitchFamily="34" charset="0"/>
              </a:rPr>
              <a:t>K51 and K53 only</a:t>
            </a:r>
          </a:p>
        </p:txBody>
      </p:sp>
      <p:sp>
        <p:nvSpPr>
          <p:cNvPr id="57375" name="Rectangle 74"/>
          <p:cNvSpPr>
            <a:spLocks noChangeArrowheads="1"/>
          </p:cNvSpPr>
          <p:nvPr/>
        </p:nvSpPr>
        <p:spPr bwMode="auto">
          <a:xfrm>
            <a:off x="828675" y="3465513"/>
            <a:ext cx="1066800" cy="287337"/>
          </a:xfrm>
          <a:prstGeom prst="rect">
            <a:avLst/>
          </a:prstGeom>
          <a:solidFill>
            <a:srgbClr val="D3DFED"/>
          </a:solidFill>
          <a:ln w="9525">
            <a:noFill/>
            <a:miter lim="800000"/>
            <a:headEnd/>
            <a:tailEnd/>
          </a:ln>
        </p:spPr>
        <p:txBody>
          <a:bodyPr wrap="none" anchor="ctr"/>
          <a:lstStyle/>
          <a:p>
            <a:pPr algn="ctr"/>
            <a:r>
              <a:rPr lang="en-US" sz="1100">
                <a:solidFill>
                  <a:srgbClr val="000000"/>
                </a:solidFill>
                <a:cs typeface="Arial" pitchFamily="34" charset="0"/>
              </a:rPr>
              <a:t>SRAM</a:t>
            </a:r>
          </a:p>
        </p:txBody>
      </p:sp>
      <p:sp>
        <p:nvSpPr>
          <p:cNvPr id="57376" name="Rectangle 75"/>
          <p:cNvSpPr>
            <a:spLocks noChangeArrowheads="1"/>
          </p:cNvSpPr>
          <p:nvPr/>
        </p:nvSpPr>
        <p:spPr bwMode="auto">
          <a:xfrm>
            <a:off x="833438" y="3841750"/>
            <a:ext cx="1071562" cy="406400"/>
          </a:xfrm>
          <a:prstGeom prst="rect">
            <a:avLst/>
          </a:prstGeom>
          <a:solidFill>
            <a:srgbClr val="D3DFED"/>
          </a:solidFill>
          <a:ln w="9525">
            <a:noFill/>
            <a:miter lim="800000"/>
            <a:headEnd/>
            <a:tailEnd/>
          </a:ln>
        </p:spPr>
        <p:txBody>
          <a:bodyPr wrap="none" anchor="ctr"/>
          <a:lstStyle/>
          <a:p>
            <a:pPr algn="ctr"/>
            <a:r>
              <a:rPr lang="en-US" sz="1100">
                <a:solidFill>
                  <a:srgbClr val="000000"/>
                </a:solidFill>
                <a:cs typeface="Arial" pitchFamily="34" charset="0"/>
              </a:rPr>
              <a:t>Flex</a:t>
            </a:r>
          </a:p>
          <a:p>
            <a:pPr algn="ctr"/>
            <a:r>
              <a:rPr lang="en-US" sz="1100">
                <a:solidFill>
                  <a:srgbClr val="000000"/>
                </a:solidFill>
                <a:cs typeface="Arial" pitchFamily="34" charset="0"/>
              </a:rPr>
              <a:t>Memory</a:t>
            </a:r>
          </a:p>
        </p:txBody>
      </p:sp>
      <p:sp>
        <p:nvSpPr>
          <p:cNvPr id="57377" name="Rectangle 173"/>
          <p:cNvSpPr>
            <a:spLocks noChangeArrowheads="1"/>
          </p:cNvSpPr>
          <p:nvPr/>
        </p:nvSpPr>
        <p:spPr bwMode="auto">
          <a:xfrm>
            <a:off x="3867150" y="957263"/>
            <a:ext cx="742950" cy="742950"/>
          </a:xfrm>
          <a:prstGeom prst="rect">
            <a:avLst/>
          </a:prstGeom>
          <a:solidFill>
            <a:srgbClr val="C6CC53"/>
          </a:solidFill>
          <a:ln w="9525">
            <a:noFill/>
            <a:miter lim="800000"/>
            <a:headEnd/>
            <a:tailEnd/>
          </a:ln>
        </p:spPr>
        <p:txBody>
          <a:bodyPr wrap="none"/>
          <a:lstStyle/>
          <a:p>
            <a:pPr algn="ctr"/>
            <a:r>
              <a:rPr lang="en-US" sz="1000">
                <a:solidFill>
                  <a:srgbClr val="000000"/>
                </a:solidFill>
                <a:cs typeface="Arial" pitchFamily="34" charset="0"/>
              </a:rPr>
              <a:t>LS/FS</a:t>
            </a:r>
          </a:p>
          <a:p>
            <a:pPr algn="ctr"/>
            <a:r>
              <a:rPr lang="en-US" sz="1000">
                <a:solidFill>
                  <a:srgbClr val="000000"/>
                </a:solidFill>
                <a:cs typeface="Arial" pitchFamily="34" charset="0"/>
              </a:rPr>
              <a:t>USB</a:t>
            </a:r>
          </a:p>
          <a:p>
            <a:pPr algn="ctr"/>
            <a:r>
              <a:rPr lang="en-US" sz="1000">
                <a:solidFill>
                  <a:srgbClr val="000000"/>
                </a:solidFill>
                <a:cs typeface="Arial" pitchFamily="34" charset="0"/>
              </a:rPr>
              <a:t>(H/D/OTG)</a:t>
            </a:r>
          </a:p>
          <a:p>
            <a:pPr algn="ctr"/>
            <a:r>
              <a:rPr lang="en-US" sz="1000">
                <a:solidFill>
                  <a:srgbClr val="000000"/>
                </a:solidFill>
                <a:cs typeface="Arial" pitchFamily="34" charset="0"/>
              </a:rPr>
              <a:t>with DCD</a:t>
            </a:r>
          </a:p>
          <a:p>
            <a:pPr algn="ctr"/>
            <a:endParaRPr lang="en-US" sz="1000">
              <a:solidFill>
                <a:srgbClr val="000000"/>
              </a:solidFill>
              <a:cs typeface="Arial" pitchFamily="34" charset="0"/>
            </a:endParaRPr>
          </a:p>
        </p:txBody>
      </p:sp>
      <p:sp>
        <p:nvSpPr>
          <p:cNvPr id="57378" name="Rectangle 171"/>
          <p:cNvSpPr>
            <a:spLocks noChangeArrowheads="1"/>
          </p:cNvSpPr>
          <p:nvPr/>
        </p:nvSpPr>
        <p:spPr bwMode="auto">
          <a:xfrm>
            <a:off x="4124325" y="5597525"/>
            <a:ext cx="1171575" cy="374650"/>
          </a:xfrm>
          <a:prstGeom prst="rect">
            <a:avLst/>
          </a:prstGeom>
          <a:solidFill>
            <a:schemeClr val="bg1"/>
          </a:solidFill>
          <a:ln w="44450" algn="ctr">
            <a:solidFill>
              <a:srgbClr val="C00000"/>
            </a:solidFill>
            <a:round/>
            <a:headEnd/>
            <a:tailEnd/>
          </a:ln>
        </p:spPr>
        <p:txBody>
          <a:bodyPr/>
          <a:lstStyle/>
          <a:p>
            <a:pPr>
              <a:lnSpc>
                <a:spcPct val="90000"/>
              </a:lnSpc>
              <a:spcBef>
                <a:spcPct val="3000"/>
              </a:spcBef>
              <a:spcAft>
                <a:spcPct val="3000"/>
              </a:spcAft>
              <a:buClr>
                <a:srgbClr val="000000"/>
              </a:buClr>
              <a:buSzPct val="80000"/>
            </a:pPr>
            <a:r>
              <a:rPr lang="en-GB" sz="800" b="1">
                <a:solidFill>
                  <a:srgbClr val="000000"/>
                </a:solidFill>
                <a:cs typeface="Arial" pitchFamily="34" charset="0"/>
              </a:rPr>
              <a:t>IEEE1588 Timer </a:t>
            </a:r>
          </a:p>
          <a:p>
            <a:pPr>
              <a:lnSpc>
                <a:spcPct val="90000"/>
              </a:lnSpc>
              <a:spcBef>
                <a:spcPct val="3000"/>
              </a:spcBef>
              <a:spcAft>
                <a:spcPct val="3000"/>
              </a:spcAft>
              <a:buClr>
                <a:srgbClr val="000000"/>
              </a:buClr>
              <a:buSzPct val="80000"/>
            </a:pPr>
            <a:r>
              <a:rPr lang="en-GB" sz="800" b="1">
                <a:solidFill>
                  <a:srgbClr val="000000"/>
                </a:solidFill>
                <a:cs typeface="Arial" pitchFamily="34" charset="0"/>
              </a:rPr>
              <a:t>1 x 4 ch</a:t>
            </a:r>
          </a:p>
          <a:p>
            <a:endParaRPr lang="en-US" sz="1000" b="1">
              <a:cs typeface="Arial" pitchFamily="34" charset="0"/>
            </a:endParaRPr>
          </a:p>
        </p:txBody>
      </p:sp>
      <p:sp>
        <p:nvSpPr>
          <p:cNvPr id="57379" name="Rectangle 105"/>
          <p:cNvSpPr>
            <a:spLocks noChangeArrowheads="1"/>
          </p:cNvSpPr>
          <p:nvPr/>
        </p:nvSpPr>
        <p:spPr bwMode="auto">
          <a:xfrm>
            <a:off x="4086225" y="5197475"/>
            <a:ext cx="1168400" cy="374650"/>
          </a:xfrm>
          <a:prstGeom prst="rect">
            <a:avLst/>
          </a:prstGeom>
          <a:noFill/>
          <a:ln w="9525">
            <a:noFill/>
            <a:miter lim="800000"/>
            <a:headEnd/>
            <a:tailEnd/>
          </a:ln>
        </p:spPr>
        <p:txBody>
          <a:bodyPr>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Programmable</a:t>
            </a:r>
          </a:p>
          <a:p>
            <a:pPr>
              <a:lnSpc>
                <a:spcPct val="90000"/>
              </a:lnSpc>
              <a:spcBef>
                <a:spcPct val="3000"/>
              </a:spcBef>
              <a:spcAft>
                <a:spcPct val="3000"/>
              </a:spcAft>
              <a:buClr>
                <a:srgbClr val="000000"/>
              </a:buClr>
              <a:buSzPct val="80000"/>
            </a:pPr>
            <a:r>
              <a:rPr lang="en-GB" sz="1000">
                <a:solidFill>
                  <a:srgbClr val="000000"/>
                </a:solidFill>
                <a:cs typeface="Arial" pitchFamily="34" charset="0"/>
              </a:rPr>
              <a:t>Delay Block</a:t>
            </a:r>
          </a:p>
        </p:txBody>
      </p:sp>
      <p:sp>
        <p:nvSpPr>
          <p:cNvPr id="57380" name="Rectangle 106"/>
          <p:cNvSpPr>
            <a:spLocks noChangeArrowheads="1"/>
          </p:cNvSpPr>
          <p:nvPr/>
        </p:nvSpPr>
        <p:spPr bwMode="auto">
          <a:xfrm>
            <a:off x="4089400" y="4965700"/>
            <a:ext cx="1169988" cy="228600"/>
          </a:xfrm>
          <a:prstGeom prst="rect">
            <a:avLst/>
          </a:prstGeom>
          <a:noFill/>
          <a:ln w="9525">
            <a:noFill/>
            <a:miter lim="800000"/>
            <a:headEnd/>
            <a:tailEnd/>
          </a:ln>
        </p:spPr>
        <p:txBody>
          <a:bodyPr wrap="none">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Low Power Timer</a:t>
            </a:r>
          </a:p>
        </p:txBody>
      </p:sp>
      <p:sp>
        <p:nvSpPr>
          <p:cNvPr id="57381" name="Rectangle 107"/>
          <p:cNvSpPr>
            <a:spLocks noChangeArrowheads="1"/>
          </p:cNvSpPr>
          <p:nvPr/>
        </p:nvSpPr>
        <p:spPr bwMode="auto">
          <a:xfrm>
            <a:off x="4076700" y="4581525"/>
            <a:ext cx="1196975" cy="374650"/>
          </a:xfrm>
          <a:prstGeom prst="rect">
            <a:avLst/>
          </a:prstGeom>
          <a:noFill/>
          <a:ln w="9525">
            <a:noFill/>
            <a:miter lim="800000"/>
            <a:headEnd/>
            <a:tailEnd/>
          </a:ln>
        </p:spPr>
        <p:txBody>
          <a:bodyPr>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Programmable </a:t>
            </a:r>
          </a:p>
          <a:p>
            <a:pPr>
              <a:lnSpc>
                <a:spcPct val="90000"/>
              </a:lnSpc>
              <a:spcBef>
                <a:spcPct val="3000"/>
              </a:spcBef>
              <a:spcAft>
                <a:spcPct val="3000"/>
              </a:spcAft>
              <a:buClr>
                <a:srgbClr val="000000"/>
              </a:buClr>
              <a:buSzPct val="80000"/>
            </a:pPr>
            <a:r>
              <a:rPr lang="en-GB" sz="1000">
                <a:solidFill>
                  <a:srgbClr val="000000"/>
                </a:solidFill>
                <a:cs typeface="Arial" pitchFamily="34" charset="0"/>
              </a:rPr>
              <a:t>Interrupt Timer</a:t>
            </a:r>
          </a:p>
        </p:txBody>
      </p:sp>
      <p:sp>
        <p:nvSpPr>
          <p:cNvPr id="57382" name="Rectangle 108"/>
          <p:cNvSpPr>
            <a:spLocks noChangeArrowheads="1"/>
          </p:cNvSpPr>
          <p:nvPr/>
        </p:nvSpPr>
        <p:spPr bwMode="auto">
          <a:xfrm>
            <a:off x="4094163" y="4189413"/>
            <a:ext cx="1244600" cy="374650"/>
          </a:xfrm>
          <a:prstGeom prst="rect">
            <a:avLst/>
          </a:prstGeom>
          <a:noFill/>
          <a:ln w="9525">
            <a:noFill/>
            <a:miter lim="800000"/>
            <a:headEnd/>
            <a:tailEnd/>
          </a:ln>
        </p:spPr>
        <p:txBody>
          <a:bodyPr>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Real Time Clock </a:t>
            </a:r>
          </a:p>
          <a:p>
            <a:pPr>
              <a:lnSpc>
                <a:spcPct val="90000"/>
              </a:lnSpc>
              <a:spcBef>
                <a:spcPct val="3000"/>
              </a:spcBef>
              <a:spcAft>
                <a:spcPct val="3000"/>
              </a:spcAft>
              <a:buClr>
                <a:srgbClr val="000000"/>
              </a:buClr>
              <a:buSzPct val="80000"/>
            </a:pPr>
            <a:r>
              <a:rPr lang="en-GB" sz="1000">
                <a:solidFill>
                  <a:srgbClr val="000000"/>
                </a:solidFill>
                <a:cs typeface="Arial" pitchFamily="34" charset="0"/>
              </a:rPr>
              <a:t>with Vbat </a:t>
            </a:r>
          </a:p>
        </p:txBody>
      </p:sp>
      <p:sp>
        <p:nvSpPr>
          <p:cNvPr id="57383" name="Rectangle 109"/>
          <p:cNvSpPr>
            <a:spLocks noChangeArrowheads="1"/>
          </p:cNvSpPr>
          <p:nvPr/>
        </p:nvSpPr>
        <p:spPr bwMode="auto">
          <a:xfrm>
            <a:off x="4076700" y="3933825"/>
            <a:ext cx="1016000" cy="246063"/>
          </a:xfrm>
          <a:prstGeom prst="rect">
            <a:avLst/>
          </a:prstGeom>
          <a:noFill/>
          <a:ln w="9525">
            <a:noFill/>
            <a:miter lim="800000"/>
            <a:headEnd/>
            <a:tailEnd/>
          </a:ln>
        </p:spPr>
        <p:txBody>
          <a:bodyPr>
            <a:spAutoFit/>
          </a:bodyPr>
          <a:lstStyle/>
          <a:p>
            <a:pPr algn="ctr"/>
            <a:r>
              <a:rPr lang="en-GB" sz="1000">
                <a:solidFill>
                  <a:srgbClr val="000000"/>
                </a:solidFill>
                <a:cs typeface="Arial" pitchFamily="34" charset="0"/>
              </a:rPr>
              <a:t>3 x FlexTimers</a:t>
            </a:r>
          </a:p>
        </p:txBody>
      </p:sp>
      <p:sp>
        <p:nvSpPr>
          <p:cNvPr id="57384" name="Rectangle 110"/>
          <p:cNvSpPr>
            <a:spLocks noChangeArrowheads="1"/>
          </p:cNvSpPr>
          <p:nvPr/>
        </p:nvSpPr>
        <p:spPr bwMode="auto">
          <a:xfrm>
            <a:off x="4108450" y="3638550"/>
            <a:ext cx="646113" cy="261938"/>
          </a:xfrm>
          <a:prstGeom prst="rect">
            <a:avLst/>
          </a:prstGeom>
          <a:noFill/>
          <a:ln w="9525">
            <a:noFill/>
            <a:miter lim="800000"/>
            <a:headEnd/>
            <a:tailEnd/>
          </a:ln>
        </p:spPr>
        <p:txBody>
          <a:bodyPr>
            <a:spAutoFit/>
          </a:bodyPr>
          <a:lstStyle/>
          <a:p>
            <a:r>
              <a:rPr lang="en-GB" sz="1100" b="1" u="sng">
                <a:solidFill>
                  <a:srgbClr val="000000"/>
                </a:solidFill>
                <a:cs typeface="Arial" pitchFamily="34" charset="0"/>
              </a:rPr>
              <a:t>Timers</a:t>
            </a:r>
          </a:p>
        </p:txBody>
      </p:sp>
      <p:sp>
        <p:nvSpPr>
          <p:cNvPr id="57385" name="Rectangle 111"/>
          <p:cNvSpPr>
            <a:spLocks noChangeArrowheads="1"/>
          </p:cNvSpPr>
          <p:nvPr/>
        </p:nvSpPr>
        <p:spPr bwMode="auto">
          <a:xfrm>
            <a:off x="2330450" y="3683000"/>
            <a:ext cx="1665288" cy="428625"/>
          </a:xfrm>
          <a:prstGeom prst="rect">
            <a:avLst/>
          </a:prstGeom>
          <a:noFill/>
          <a:ln w="9525">
            <a:noFill/>
            <a:miter lim="800000"/>
            <a:headEnd/>
            <a:tailEnd/>
          </a:ln>
        </p:spPr>
        <p:txBody>
          <a:bodyPr wrap="none">
            <a:spAutoFit/>
          </a:bodyPr>
          <a:lstStyle/>
          <a:p>
            <a:pPr algn="ctr"/>
            <a:r>
              <a:rPr lang="en-GB" sz="1100" b="1" u="sng">
                <a:solidFill>
                  <a:srgbClr val="000000"/>
                </a:solidFill>
                <a:cs typeface="Arial" pitchFamily="34" charset="0"/>
              </a:rPr>
              <a:t>Measurement  Engine </a:t>
            </a:r>
          </a:p>
          <a:p>
            <a:pPr algn="ctr"/>
            <a:r>
              <a:rPr lang="en-GB" sz="1100" b="1" u="sng">
                <a:solidFill>
                  <a:srgbClr val="000000"/>
                </a:solidFill>
                <a:cs typeface="Arial" pitchFamily="34" charset="0"/>
              </a:rPr>
              <a:t>Analog</a:t>
            </a:r>
          </a:p>
        </p:txBody>
      </p:sp>
      <p:sp>
        <p:nvSpPr>
          <p:cNvPr id="57386" name="Rectangle 165"/>
          <p:cNvSpPr>
            <a:spLocks noChangeArrowheads="1"/>
          </p:cNvSpPr>
          <p:nvPr/>
        </p:nvSpPr>
        <p:spPr bwMode="auto">
          <a:xfrm>
            <a:off x="2338388" y="4167188"/>
            <a:ext cx="1671637" cy="230187"/>
          </a:xfrm>
          <a:prstGeom prst="rect">
            <a:avLst/>
          </a:prstGeom>
          <a:noFill/>
          <a:ln w="9525">
            <a:noFill/>
            <a:miter lim="800000"/>
            <a:headEnd/>
            <a:tailEnd/>
          </a:ln>
        </p:spPr>
        <p:txBody>
          <a:bodyPr>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2x16-bit ADC with 2x PGA  </a:t>
            </a:r>
          </a:p>
        </p:txBody>
      </p:sp>
      <p:sp>
        <p:nvSpPr>
          <p:cNvPr id="57387" name="Rectangle 162"/>
          <p:cNvSpPr>
            <a:spLocks noChangeArrowheads="1"/>
          </p:cNvSpPr>
          <p:nvPr/>
        </p:nvSpPr>
        <p:spPr bwMode="auto">
          <a:xfrm>
            <a:off x="2400300" y="4614863"/>
            <a:ext cx="1489075" cy="1104900"/>
          </a:xfrm>
          <a:prstGeom prst="rect">
            <a:avLst/>
          </a:prstGeom>
          <a:solidFill>
            <a:srgbClr val="FFFF00"/>
          </a:solidFill>
          <a:ln w="9525">
            <a:noFill/>
            <a:miter lim="800000"/>
            <a:headEnd/>
            <a:tailEnd/>
          </a:ln>
        </p:spPr>
        <p:txBody>
          <a:bodyPr>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2x 12-bit DAC</a:t>
            </a: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Internal VRef (1.2V)</a:t>
            </a: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2x TRIAMP</a:t>
            </a: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2x OPAMP</a:t>
            </a:r>
          </a:p>
        </p:txBody>
      </p:sp>
      <p:sp>
        <p:nvSpPr>
          <p:cNvPr id="57388" name="Rectangle 146"/>
          <p:cNvSpPr>
            <a:spLocks noChangeArrowheads="1"/>
          </p:cNvSpPr>
          <p:nvPr/>
        </p:nvSpPr>
        <p:spPr bwMode="auto">
          <a:xfrm>
            <a:off x="5534025" y="4019550"/>
            <a:ext cx="1031875" cy="1104900"/>
          </a:xfrm>
          <a:prstGeom prst="rect">
            <a:avLst/>
          </a:prstGeom>
          <a:noFill/>
          <a:ln w="9525">
            <a:noFill/>
            <a:miter lim="800000"/>
            <a:headEnd/>
            <a:tailEnd/>
          </a:ln>
        </p:spPr>
        <p:txBody>
          <a:bodyPr>
            <a:spAutoFit/>
          </a:bodyPr>
          <a:lstStyle/>
          <a:p>
            <a:pPr>
              <a:lnSpc>
                <a:spcPct val="90000"/>
              </a:lnSpc>
              <a:spcBef>
                <a:spcPct val="3000"/>
              </a:spcBef>
              <a:spcAft>
                <a:spcPct val="3000"/>
              </a:spcAft>
              <a:buClr>
                <a:srgbClr val="000000"/>
              </a:buClr>
              <a:buSzPct val="80000"/>
            </a:pPr>
            <a:r>
              <a:rPr lang="en-GB" sz="1000">
                <a:solidFill>
                  <a:srgbClr val="000000"/>
                </a:solidFill>
                <a:cs typeface="Arial" pitchFamily="34" charset="0"/>
              </a:rPr>
              <a:t>2x I</a:t>
            </a:r>
            <a:r>
              <a:rPr lang="en-GB" sz="1000" baseline="30000">
                <a:solidFill>
                  <a:srgbClr val="000000"/>
                </a:solidFill>
                <a:cs typeface="Arial" pitchFamily="34" charset="0"/>
              </a:rPr>
              <a:t>2</a:t>
            </a:r>
            <a:r>
              <a:rPr lang="en-GB" sz="1000">
                <a:solidFill>
                  <a:srgbClr val="000000"/>
                </a:solidFill>
                <a:cs typeface="Arial" pitchFamily="34" charset="0"/>
              </a:rPr>
              <a:t>C</a:t>
            </a: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UART</a:t>
            </a: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DSPI</a:t>
            </a:r>
          </a:p>
          <a:p>
            <a:pPr>
              <a:lnSpc>
                <a:spcPct val="90000"/>
              </a:lnSpc>
              <a:spcBef>
                <a:spcPct val="3000"/>
              </a:spcBef>
              <a:spcAft>
                <a:spcPct val="3000"/>
              </a:spcAft>
              <a:buClr>
                <a:srgbClr val="000000"/>
              </a:buClr>
              <a:buSzPct val="80000"/>
            </a:pPr>
            <a:endParaRPr lang="en-GB" sz="1000">
              <a:solidFill>
                <a:srgbClr val="000000"/>
              </a:solidFill>
              <a:cs typeface="Arial" pitchFamily="34" charset="0"/>
            </a:endParaRPr>
          </a:p>
          <a:p>
            <a:pPr>
              <a:lnSpc>
                <a:spcPct val="90000"/>
              </a:lnSpc>
              <a:spcBef>
                <a:spcPct val="3000"/>
              </a:spcBef>
              <a:spcAft>
                <a:spcPct val="3000"/>
              </a:spcAft>
              <a:buClr>
                <a:srgbClr val="000000"/>
              </a:buClr>
              <a:buSzPct val="80000"/>
            </a:pPr>
            <a:r>
              <a:rPr lang="en-GB" sz="1000">
                <a:solidFill>
                  <a:srgbClr val="000000"/>
                </a:solidFill>
                <a:cs typeface="Arial" pitchFamily="34" charset="0"/>
              </a:rPr>
              <a:t>I</a:t>
            </a:r>
            <a:r>
              <a:rPr lang="en-GB" sz="1000" baseline="30000">
                <a:solidFill>
                  <a:srgbClr val="000000"/>
                </a:solidFill>
                <a:cs typeface="Arial" pitchFamily="34" charset="0"/>
              </a:rPr>
              <a:t>2</a:t>
            </a:r>
            <a:r>
              <a:rPr lang="en-GB" sz="1000">
                <a:solidFill>
                  <a:srgbClr val="000000"/>
                </a:solidFill>
                <a:cs typeface="Arial" pitchFamily="34" charset="0"/>
              </a:rPr>
              <a:t>S</a:t>
            </a:r>
          </a:p>
        </p:txBody>
      </p:sp>
      <p:sp>
        <p:nvSpPr>
          <p:cNvPr id="57389" name="TextBox 272"/>
          <p:cNvSpPr txBox="1">
            <a:spLocks noChangeArrowheads="1"/>
          </p:cNvSpPr>
          <p:nvPr/>
        </p:nvSpPr>
        <p:spPr bwMode="auto">
          <a:xfrm>
            <a:off x="568325" y="4446588"/>
            <a:ext cx="727075" cy="274637"/>
          </a:xfrm>
          <a:prstGeom prst="rect">
            <a:avLst/>
          </a:prstGeom>
          <a:noFill/>
          <a:ln w="9525">
            <a:noFill/>
            <a:miter lim="800000"/>
            <a:headEnd/>
            <a:tailEnd/>
          </a:ln>
        </p:spPr>
        <p:txBody>
          <a:bodyPr wrap="none">
            <a:spAutoFit/>
          </a:bodyPr>
          <a:lstStyle/>
          <a:p>
            <a:r>
              <a:rPr lang="en-US" sz="1200" b="1">
                <a:cs typeface="Arial" pitchFamily="34" charset="0"/>
              </a:rPr>
              <a:t>Legend</a:t>
            </a:r>
          </a:p>
        </p:txBody>
      </p:sp>
      <p:sp>
        <p:nvSpPr>
          <p:cNvPr id="57390" name="Line 1261"/>
          <p:cNvSpPr>
            <a:spLocks noChangeShapeType="1"/>
          </p:cNvSpPr>
          <p:nvPr/>
        </p:nvSpPr>
        <p:spPr bwMode="auto">
          <a:xfrm>
            <a:off x="7091363" y="1689100"/>
            <a:ext cx="0" cy="325438"/>
          </a:xfrm>
          <a:prstGeom prst="line">
            <a:avLst/>
          </a:prstGeom>
          <a:noFill/>
          <a:ln w="9525">
            <a:solidFill>
              <a:schemeClr val="tx1"/>
            </a:solidFill>
            <a:round/>
            <a:headEnd type="triangle" w="med" len="med"/>
            <a:tailEnd type="triangle" w="med" len="med"/>
          </a:ln>
        </p:spPr>
        <p:txBody>
          <a:bodyPr/>
          <a:lstStyle/>
          <a:p>
            <a:endParaRPr lang="en-US"/>
          </a:p>
        </p:txBody>
      </p:sp>
      <p:sp>
        <p:nvSpPr>
          <p:cNvPr id="57391" name="Title 157"/>
          <p:cNvSpPr txBox="1">
            <a:spLocks/>
          </p:cNvSpPr>
          <p:nvPr/>
        </p:nvSpPr>
        <p:spPr bwMode="auto">
          <a:xfrm>
            <a:off x="228600" y="0"/>
            <a:ext cx="8277225" cy="654050"/>
          </a:xfrm>
          <a:prstGeom prst="rect">
            <a:avLst/>
          </a:prstGeom>
          <a:noFill/>
          <a:ln w="9525">
            <a:noFill/>
            <a:miter lim="800000"/>
            <a:headEnd/>
            <a:tailEnd/>
          </a:ln>
        </p:spPr>
        <p:txBody>
          <a:bodyPr/>
          <a:lstStyle/>
          <a:p>
            <a:pPr eaLnBrk="0" hangingPunct="0"/>
            <a:r>
              <a:rPr lang="en-US" sz="3600">
                <a:solidFill>
                  <a:schemeClr val="tx2"/>
                </a:solidFill>
              </a:rPr>
              <a:t>K50 Family Block Diagram</a:t>
            </a:r>
          </a:p>
        </p:txBody>
      </p:sp>
      <p:sp>
        <p:nvSpPr>
          <p:cNvPr id="57392" name="Rectangle 64"/>
          <p:cNvSpPr>
            <a:spLocks noChangeArrowheads="1"/>
          </p:cNvSpPr>
          <p:nvPr/>
        </p:nvSpPr>
        <p:spPr bwMode="auto">
          <a:xfrm>
            <a:off x="5489575" y="5210175"/>
            <a:ext cx="1349375" cy="215900"/>
          </a:xfrm>
          <a:prstGeom prst="rect">
            <a:avLst/>
          </a:prstGeom>
          <a:noFill/>
          <a:ln w="9525">
            <a:noFill/>
            <a:miter lim="800000"/>
            <a:headEnd/>
            <a:tailEnd/>
          </a:ln>
        </p:spPr>
        <p:txBody>
          <a:bodyPr>
            <a:spAutoFit/>
          </a:bodyPr>
          <a:lstStyle/>
          <a:p>
            <a:r>
              <a:rPr lang="en-GB" sz="800" b="1">
                <a:solidFill>
                  <a:srgbClr val="000000"/>
                </a:solidFill>
                <a:cs typeface="Arial" pitchFamily="34" charset="0"/>
              </a:rPr>
              <a:t> Crypto (CAU + RNG)</a:t>
            </a:r>
            <a:endParaRPr lang="en-US" sz="800" b="1"/>
          </a:p>
        </p:txBody>
      </p:sp>
      <p:sp>
        <p:nvSpPr>
          <p:cNvPr id="70" name="Rectangle 69"/>
          <p:cNvSpPr>
            <a:spLocks noChangeArrowheads="1"/>
          </p:cNvSpPr>
          <p:nvPr/>
        </p:nvSpPr>
        <p:spPr bwMode="auto">
          <a:xfrm>
            <a:off x="6977063" y="4465638"/>
            <a:ext cx="1885950" cy="304800"/>
          </a:xfrm>
          <a:prstGeom prst="rect">
            <a:avLst/>
          </a:prstGeom>
          <a:solidFill>
            <a:srgbClr val="C6CC53"/>
          </a:solidFill>
          <a:ln w="9525">
            <a:noFill/>
            <a:miter lim="800000"/>
            <a:headEnd/>
            <a:tailEnd/>
          </a:ln>
        </p:spPr>
        <p:txBody>
          <a:bodyPr wrap="none" anchor="ctr"/>
          <a:lstStyle>
            <a:defPPr>
              <a:defRPr lang="en-US"/>
            </a:defPPr>
            <a:lvl1pPr algn="l" rtl="0" fontAlgn="base">
              <a:spcBef>
                <a:spcPct val="0"/>
              </a:spcBef>
              <a:spcAft>
                <a:spcPct val="0"/>
              </a:spcAft>
              <a:defRPr sz="1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lgn="ctr">
              <a:defRPr/>
            </a:pPr>
            <a:r>
              <a:rPr lang="en-GB" sz="1050" smtClean="0">
                <a:solidFill>
                  <a:srgbClr val="000000"/>
                </a:solidFill>
              </a:rPr>
              <a:t>RTC 32 KHz + VBAT</a:t>
            </a:r>
            <a:endParaRPr lang="en-GB" sz="1050">
              <a:solidFill>
                <a:srgbClr val="000000"/>
              </a:solidFill>
            </a:endParaRPr>
          </a:p>
        </p:txBody>
      </p:sp>
      <p:sp>
        <p:nvSpPr>
          <p:cNvPr id="72" name="Rectangle 71"/>
          <p:cNvSpPr>
            <a:spLocks noChangeArrowheads="1"/>
          </p:cNvSpPr>
          <p:nvPr/>
        </p:nvSpPr>
        <p:spPr bwMode="auto">
          <a:xfrm>
            <a:off x="6991350" y="4857750"/>
            <a:ext cx="1881188" cy="581025"/>
          </a:xfrm>
          <a:prstGeom prst="rect">
            <a:avLst/>
          </a:prstGeom>
          <a:solidFill>
            <a:srgbClr val="C6CC53"/>
          </a:solidFill>
          <a:ln w="9525">
            <a:noFill/>
            <a:miter lim="800000"/>
            <a:headEnd/>
            <a:tailEnd/>
          </a:ln>
        </p:spPr>
        <p:txBody>
          <a:bodyPr wrap="none" anchor="ctr"/>
          <a:lstStyle>
            <a:defPPr>
              <a:defRPr lang="en-US"/>
            </a:defPPr>
            <a:lvl1pPr algn="l" rtl="0" fontAlgn="base">
              <a:spcBef>
                <a:spcPct val="0"/>
              </a:spcBef>
              <a:spcAft>
                <a:spcPct val="0"/>
              </a:spcAft>
              <a:defRPr sz="1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lgn="ctr">
              <a:defRPr/>
            </a:pPr>
            <a:r>
              <a:rPr lang="en-GB" sz="1050" smtClean="0">
                <a:solidFill>
                  <a:srgbClr val="000000"/>
                </a:solidFill>
              </a:rPr>
              <a:t>Low Power</a:t>
            </a:r>
          </a:p>
          <a:p>
            <a:pPr algn="ctr">
              <a:defRPr/>
            </a:pPr>
            <a:r>
              <a:rPr lang="en-GB" sz="1050" smtClean="0">
                <a:solidFill>
                  <a:srgbClr val="000000"/>
                </a:solidFill>
              </a:rPr>
              <a:t>Touch Sense </a:t>
            </a:r>
          </a:p>
          <a:p>
            <a:pPr algn="ctr">
              <a:defRPr/>
            </a:pPr>
            <a:r>
              <a:rPr lang="en-GB" sz="1050" smtClean="0">
                <a:solidFill>
                  <a:srgbClr val="000000"/>
                </a:solidFill>
              </a:rPr>
              <a:t>Interface</a:t>
            </a:r>
            <a:endParaRPr lang="en-GB" sz="1050">
              <a:solidFill>
                <a:srgbClr val="000000"/>
              </a:solidFill>
            </a:endParaRPr>
          </a:p>
        </p:txBody>
      </p:sp>
      <p:sp>
        <p:nvSpPr>
          <p:cNvPr id="57395" name="Rectangle 76"/>
          <p:cNvSpPr>
            <a:spLocks noChangeArrowheads="1"/>
          </p:cNvSpPr>
          <p:nvPr/>
        </p:nvSpPr>
        <p:spPr bwMode="auto">
          <a:xfrm>
            <a:off x="320675" y="5499100"/>
            <a:ext cx="1298575" cy="271463"/>
          </a:xfrm>
          <a:prstGeom prst="rect">
            <a:avLst/>
          </a:prstGeom>
          <a:solidFill>
            <a:srgbClr val="FFFF00"/>
          </a:solidFill>
          <a:ln w="25400" algn="ctr">
            <a:solidFill>
              <a:schemeClr val="tx1"/>
            </a:solidFill>
            <a:round/>
            <a:headEnd/>
            <a:tailEnd/>
          </a:ln>
        </p:spPr>
        <p:txBody>
          <a:bodyPr/>
          <a:lstStyle/>
          <a:p>
            <a:pPr algn="ctr"/>
            <a:r>
              <a:rPr lang="en-US" sz="1000" b="1">
                <a:cs typeface="Arial" pitchFamily="34" charset="0"/>
              </a:rPr>
              <a:t>Analog</a:t>
            </a:r>
          </a:p>
        </p:txBody>
      </p:sp>
    </p:spTree>
  </p:cSld>
  <p:clrMapOvr>
    <a:masterClrMapping/>
  </p:clrMapOvr>
  <p:transition advClick="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4"/>
          <p:cNvSpPr>
            <a:spLocks noGrp="1"/>
          </p:cNvSpPr>
          <p:nvPr>
            <p:ph type="title" idx="4294967295"/>
          </p:nvPr>
        </p:nvSpPr>
        <p:spPr>
          <a:xfrm>
            <a:off x="228600" y="0"/>
            <a:ext cx="8734425" cy="762000"/>
          </a:xfrm>
        </p:spPr>
        <p:txBody>
          <a:bodyPr/>
          <a:lstStyle/>
          <a:p>
            <a:pPr algn="l"/>
            <a:r>
              <a:rPr lang="en-US" sz="3000" smtClean="0"/>
              <a:t>K50: ADC Package Configuration Options</a:t>
            </a:r>
          </a:p>
        </p:txBody>
      </p:sp>
      <p:graphicFrame>
        <p:nvGraphicFramePr>
          <p:cNvPr id="18" name="Table Placeholder 6"/>
          <p:cNvGraphicFramePr>
            <a:graphicFrameLocks noGrp="1"/>
          </p:cNvGraphicFramePr>
          <p:nvPr/>
        </p:nvGraphicFramePr>
        <p:xfrm>
          <a:off x="1514475" y="884238"/>
          <a:ext cx="5897563" cy="2258061"/>
        </p:xfrm>
        <a:graphic>
          <a:graphicData uri="http://schemas.openxmlformats.org/drawingml/2006/table">
            <a:tbl>
              <a:tblPr/>
              <a:tblGrid>
                <a:gridCol w="1403350"/>
                <a:gridCol w="1169988"/>
                <a:gridCol w="619125"/>
                <a:gridCol w="938212"/>
                <a:gridCol w="884238"/>
                <a:gridCol w="458787"/>
                <a:gridCol w="423863"/>
              </a:tblGrid>
              <a:tr h="441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part #</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Package</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PGA</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ADC0</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ADC1</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dirty="0" smtClean="0">
                          <a:ln>
                            <a:noFill/>
                          </a:ln>
                          <a:solidFill>
                            <a:srgbClr val="FFFFFF"/>
                          </a:solidFill>
                          <a:effectLst/>
                          <a:latin typeface="Arial" pitchFamily="34" charset="0"/>
                        </a:rPr>
                        <a:t>MAX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dirty="0" smtClean="0">
                          <a:ln>
                            <a:noFill/>
                          </a:ln>
                          <a:solidFill>
                            <a:srgbClr val="FFFFFF"/>
                          </a:solidFill>
                          <a:effectLst/>
                          <a:latin typeface="Arial" pitchFamily="34" charset="0"/>
                        </a:rPr>
                        <a:t>SE</a:t>
                      </a:r>
                      <a:endParaRPr kumimoji="0" lang="en-US" sz="1300" b="1" i="0" u="none" strike="noStrike" cap="none" normalizeH="0" baseline="0" dirty="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FFFF"/>
                          </a:solidFill>
                          <a:effectLst/>
                          <a:latin typeface="Arial" pitchFamily="34" charset="0"/>
                        </a:rPr>
                        <a:t>MAX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FFFFFF"/>
                          </a:solidFill>
                          <a:effectLst/>
                          <a:latin typeface="Arial" pitchFamily="34" charset="0"/>
                        </a:rPr>
                        <a:t>DP</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r>
              <a:tr h="366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Arial" pitchFamily="34" charset="0"/>
                        </a:rPr>
                        <a:t>K51X128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64 LQFN</a:t>
                      </a:r>
                      <a:br>
                        <a:rPr kumimoji="0" lang="es-MX" sz="900" b="1" i="0" u="none" strike="noStrike" cap="none" normalizeH="0" baseline="0" smtClean="0">
                          <a:ln>
                            <a:noFill/>
                          </a:ln>
                          <a:solidFill>
                            <a:srgbClr val="000000"/>
                          </a:solidFill>
                          <a:effectLst/>
                          <a:latin typeface="Arial" pitchFamily="34" charset="0"/>
                        </a:rPr>
                      </a:br>
                      <a:r>
                        <a:rPr kumimoji="0" lang="es-MX" sz="900" b="1" i="0" u="none" strike="noStrike" cap="none" normalizeH="0" baseline="0" smtClean="0">
                          <a:ln>
                            <a:noFill/>
                          </a:ln>
                          <a:solidFill>
                            <a:srgbClr val="000000"/>
                          </a:solidFill>
                          <a:effectLst/>
                          <a:latin typeface="Arial" pitchFamily="34" charset="0"/>
                        </a:rPr>
                        <a:t>64 LQFP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15 SE + 1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8 SE + 2 DP</a:t>
                      </a:r>
                      <a:endParaRPr kumimoji="0" lang="en-US" sz="900" b="1" i="0" u="none" strike="noStrike" cap="none" normalizeH="0" baseline="0" smtClean="0">
                        <a:ln>
                          <a:noFill/>
                        </a:ln>
                        <a:solidFill>
                          <a:srgbClr val="000000"/>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16</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Arial" pitchFamily="34" charset="0"/>
                        </a:rPr>
                        <a:t>K50X128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64 LQFP</a:t>
                      </a:r>
                      <a:br>
                        <a:rPr kumimoji="0" lang="es-MX" sz="900" b="1" i="0" u="none" strike="noStrike" cap="none" normalizeH="0" baseline="0" smtClean="0">
                          <a:ln>
                            <a:noFill/>
                          </a:ln>
                          <a:solidFill>
                            <a:srgbClr val="000000"/>
                          </a:solidFill>
                          <a:effectLst/>
                          <a:latin typeface="Arial" pitchFamily="34" charset="0"/>
                        </a:rPr>
                      </a:br>
                      <a:r>
                        <a:rPr kumimoji="0" lang="es-MX" sz="900" b="1" i="0" u="none" strike="noStrike" cap="none" normalizeH="0" baseline="0" smtClean="0">
                          <a:ln>
                            <a:noFill/>
                          </a:ln>
                          <a:solidFill>
                            <a:srgbClr val="000000"/>
                          </a:solidFill>
                          <a:effectLst/>
                          <a:latin typeface="Arial" pitchFamily="34" charset="0"/>
                        </a:rPr>
                        <a:t>64 LQFN</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15 SE + 1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12 SE + 2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20</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K50/K51 X128/256</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80 LQFP</a:t>
                      </a:r>
                      <a:br>
                        <a:rPr kumimoji="0" lang="es-MX" sz="900" b="1" i="0" u="none" strike="noStrike" cap="none" normalizeH="0" baseline="0" smtClean="0">
                          <a:ln>
                            <a:noFill/>
                          </a:ln>
                          <a:solidFill>
                            <a:srgbClr val="000000"/>
                          </a:solidFill>
                          <a:effectLst/>
                          <a:latin typeface="Arial" pitchFamily="34" charset="0"/>
                        </a:rPr>
                      </a:br>
                      <a:r>
                        <a:rPr kumimoji="0" lang="es-MX" sz="900" b="1" i="0" u="none" strike="noStrike" cap="none" normalizeH="0" baseline="0" smtClean="0">
                          <a:ln>
                            <a:noFill/>
                          </a:ln>
                          <a:solidFill>
                            <a:srgbClr val="000000"/>
                          </a:solidFill>
                          <a:effectLst/>
                          <a:latin typeface="Arial" pitchFamily="34" charset="0"/>
                        </a:rPr>
                        <a:t>81 BGA</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16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23</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 </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K50X256</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100 LQFP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18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23 </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228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Arial" pitchFamily="34" charset="0"/>
                        </a:rPr>
                        <a:t>K51X256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100 LQFP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K50/K51 X256</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121 BGA </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20 SE + 3 DP </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25</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dirty="0" smtClean="0">
                          <a:ln>
                            <a:noFill/>
                          </a:ln>
                          <a:solidFill>
                            <a:srgbClr val="000000"/>
                          </a:solidFill>
                          <a:effectLst/>
                          <a:latin typeface="Arial" pitchFamily="34" charset="0"/>
                        </a:rPr>
                        <a:t>4</a:t>
                      </a:r>
                      <a:endParaRPr kumimoji="0" lang="en-US" sz="900" b="1"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bl>
          </a:graphicData>
        </a:graphic>
      </p:graphicFrame>
      <p:graphicFrame>
        <p:nvGraphicFramePr>
          <p:cNvPr id="4" name="Table Placeholder 6"/>
          <p:cNvGraphicFramePr>
            <a:graphicFrameLocks noGrp="1"/>
          </p:cNvGraphicFramePr>
          <p:nvPr/>
        </p:nvGraphicFramePr>
        <p:xfrm>
          <a:off x="1500188" y="3325813"/>
          <a:ext cx="5888037" cy="2467929"/>
        </p:xfrm>
        <a:graphic>
          <a:graphicData uri="http://schemas.openxmlformats.org/drawingml/2006/table">
            <a:tbl>
              <a:tblPr/>
              <a:tblGrid>
                <a:gridCol w="1411287"/>
                <a:gridCol w="1157288"/>
                <a:gridCol w="619125"/>
                <a:gridCol w="909637"/>
                <a:gridCol w="889000"/>
                <a:gridCol w="434975"/>
                <a:gridCol w="466725"/>
              </a:tblGrid>
              <a:tr h="355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dirty="0" err="1" smtClean="0">
                          <a:ln>
                            <a:noFill/>
                          </a:ln>
                          <a:solidFill>
                            <a:srgbClr val="FFFFFF"/>
                          </a:solidFill>
                          <a:effectLst/>
                          <a:latin typeface="Arial" pitchFamily="34" charset="0"/>
                        </a:rPr>
                        <a:t>part</a:t>
                      </a:r>
                      <a:r>
                        <a:rPr kumimoji="0" lang="es-MX" sz="1800" b="1" i="0" u="none" strike="noStrike" cap="none" normalizeH="0" baseline="0" dirty="0" smtClean="0">
                          <a:ln>
                            <a:noFill/>
                          </a:ln>
                          <a:solidFill>
                            <a:srgbClr val="FFFFFF"/>
                          </a:solidFill>
                          <a:effectLst/>
                          <a:latin typeface="Arial" pitchFamily="34" charset="0"/>
                        </a:rPr>
                        <a:t> </a:t>
                      </a:r>
                      <a:r>
                        <a:rPr kumimoji="0" lang="es-MX" sz="1300" b="1" i="0" u="none" strike="noStrike" cap="none" normalizeH="0" baseline="0" dirty="0" smtClean="0">
                          <a:ln>
                            <a:noFill/>
                          </a:ln>
                          <a:solidFill>
                            <a:srgbClr val="FFFFFF"/>
                          </a:solidFill>
                          <a:effectLst/>
                          <a:latin typeface="Arial" pitchFamily="34" charset="0"/>
                        </a:rPr>
                        <a:t>#</a:t>
                      </a:r>
                      <a:endParaRPr kumimoji="0" lang="en-US" sz="1300" b="1" i="0" u="none" strike="noStrike" cap="none" normalizeH="0" baseline="0" dirty="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Package</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PGA</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ADC0</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ADC1</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smtClean="0">
                          <a:ln>
                            <a:noFill/>
                          </a:ln>
                          <a:solidFill>
                            <a:srgbClr val="FFFFFF"/>
                          </a:solidFill>
                          <a:effectLst/>
                          <a:latin typeface="Arial" pitchFamily="34" charset="0"/>
                        </a:rPr>
                        <a:t>SE</a:t>
                      </a:r>
                      <a:endParaRPr kumimoji="0" lang="en-US" sz="1300" b="1" i="0" u="none" strike="noStrike" cap="none" normalizeH="0" baseline="0" smtClean="0">
                        <a:ln>
                          <a:noFill/>
                        </a:ln>
                        <a:solidFill>
                          <a:srgbClr val="FFFFFF"/>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FFFFFF"/>
                          </a:solidFill>
                          <a:effectLst/>
                          <a:latin typeface="Arial" pitchFamily="34" charset="0"/>
                        </a:rPr>
                        <a:t>DP</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r>
              <a:tr h="319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K50/K51 X256</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81 BGA</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16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18</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Arial" pitchFamily="34" charset="0"/>
                        </a:rPr>
                        <a:t>K50X256  / K50N512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100 LQFP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18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18</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19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Arial" pitchFamily="34" charset="0"/>
                        </a:rPr>
                        <a:t>K51X256 / K51N512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100 LQFP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18</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Arial" pitchFamily="34" charset="0"/>
                        </a:rPr>
                        <a:t>K50/K51 X256</a:t>
                      </a:r>
                      <a:br>
                        <a:rPr kumimoji="0" lang="en-US" sz="900" b="1" i="0" u="none" strike="noStrike" cap="none" normalizeH="0" baseline="0" smtClean="0">
                          <a:ln>
                            <a:noFill/>
                          </a:ln>
                          <a:solidFill>
                            <a:srgbClr val="000000"/>
                          </a:solidFill>
                          <a:effectLst/>
                          <a:latin typeface="Arial" pitchFamily="34" charset="0"/>
                        </a:rPr>
                      </a:br>
                      <a:r>
                        <a:rPr kumimoji="0" lang="en-US" sz="900" b="1" i="0" u="none" strike="noStrike" cap="none" normalizeH="0" baseline="0" smtClean="0">
                          <a:ln>
                            <a:noFill/>
                          </a:ln>
                          <a:solidFill>
                            <a:srgbClr val="000000"/>
                          </a:solidFill>
                          <a:effectLst/>
                          <a:latin typeface="Arial" pitchFamily="34" charset="0"/>
                        </a:rPr>
                        <a:t>K50/K51 N512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121 BGA</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20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20</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K50/K51 X256</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80 LQFP</a:t>
                      </a:r>
                      <a:br>
                        <a:rPr kumimoji="0" lang="es-MX" sz="900" b="1" i="0" u="none" strike="noStrike" cap="none" normalizeH="0" baseline="0" smtClean="0">
                          <a:ln>
                            <a:noFill/>
                          </a:ln>
                          <a:solidFill>
                            <a:srgbClr val="000000"/>
                          </a:solidFill>
                          <a:effectLst/>
                          <a:latin typeface="Arial" pitchFamily="34" charset="0"/>
                        </a:rPr>
                      </a:br>
                      <a:r>
                        <a:rPr kumimoji="0" lang="es-MX" sz="900" b="1" i="0" u="none" strike="noStrike" cap="none" normalizeH="0" baseline="0" smtClean="0">
                          <a:ln>
                            <a:noFill/>
                          </a:ln>
                          <a:solidFill>
                            <a:srgbClr val="000000"/>
                          </a:solidFill>
                          <a:effectLst/>
                          <a:latin typeface="Arial" pitchFamily="34" charset="0"/>
                        </a:rPr>
                        <a:t>81 BGA</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19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16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23</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 </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501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dirty="0" smtClean="0">
                          <a:ln>
                            <a:noFill/>
                          </a:ln>
                          <a:solidFill>
                            <a:srgbClr val="000000"/>
                          </a:solidFill>
                          <a:effectLst/>
                          <a:latin typeface="Arial" pitchFamily="34" charset="0"/>
                        </a:rPr>
                        <a:t>K51N256  </a:t>
                      </a:r>
                      <a:br>
                        <a:rPr kumimoji="0" lang="es-MX" sz="900" b="1" i="0" u="none" strike="noStrike" cap="none" normalizeH="0" baseline="0" dirty="0" smtClean="0">
                          <a:ln>
                            <a:noFill/>
                          </a:ln>
                          <a:solidFill>
                            <a:srgbClr val="000000"/>
                          </a:solidFill>
                          <a:effectLst/>
                          <a:latin typeface="Arial" pitchFamily="34" charset="0"/>
                        </a:rPr>
                      </a:br>
                      <a:r>
                        <a:rPr kumimoji="0" lang="es-MX" sz="900" b="1" i="0" u="none" strike="noStrike" cap="none" normalizeH="0" baseline="0" dirty="0" smtClean="0">
                          <a:ln>
                            <a:noFill/>
                          </a:ln>
                          <a:solidFill>
                            <a:srgbClr val="000000"/>
                          </a:solidFill>
                          <a:effectLst/>
                          <a:latin typeface="Arial" pitchFamily="34" charset="0"/>
                        </a:rPr>
                        <a:t> K52/53 N512</a:t>
                      </a:r>
                      <a:br>
                        <a:rPr kumimoji="0" lang="es-MX" sz="900" b="1" i="0" u="none" strike="noStrike" cap="none" normalizeH="0" baseline="0" dirty="0" smtClean="0">
                          <a:ln>
                            <a:noFill/>
                          </a:ln>
                          <a:solidFill>
                            <a:srgbClr val="000000"/>
                          </a:solidFill>
                          <a:effectLst/>
                          <a:latin typeface="Arial" pitchFamily="34" charset="0"/>
                        </a:rPr>
                      </a:br>
                      <a:r>
                        <a:rPr kumimoji="0" lang="es-MX" sz="900" b="1" i="0" u="none" strike="noStrike" cap="none" normalizeH="0" baseline="0" dirty="0" smtClean="0">
                          <a:ln>
                            <a:noFill/>
                          </a:ln>
                          <a:solidFill>
                            <a:srgbClr val="000000"/>
                          </a:solidFill>
                          <a:effectLst/>
                          <a:latin typeface="Arial" pitchFamily="34" charset="0"/>
                        </a:rPr>
                        <a:t>K53X256</a:t>
                      </a:r>
                      <a:endParaRPr kumimoji="0" lang="en-US" sz="900" b="1"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144 LQFP</a:t>
                      </a:r>
                      <a:br>
                        <a:rPr kumimoji="0" lang="es-MX" sz="900" b="1" i="0" u="none" strike="noStrike" cap="none" normalizeH="0" baseline="0" smtClean="0">
                          <a:ln>
                            <a:noFill/>
                          </a:ln>
                          <a:solidFill>
                            <a:srgbClr val="000000"/>
                          </a:solidFill>
                          <a:effectLst/>
                          <a:latin typeface="Arial" pitchFamily="34" charset="0"/>
                        </a:rPr>
                      </a:br>
                      <a:r>
                        <a:rPr kumimoji="0" lang="es-MX" sz="900" b="1" i="0" u="none" strike="noStrike" cap="none" normalizeH="0" baseline="0" smtClean="0">
                          <a:ln>
                            <a:noFill/>
                          </a:ln>
                          <a:solidFill>
                            <a:srgbClr val="000000"/>
                          </a:solidFill>
                          <a:effectLst/>
                          <a:latin typeface="Arial" pitchFamily="34" charset="0"/>
                        </a:rPr>
                        <a:t>144 BGA</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21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22 SE + 3 DP</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25</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none" strike="noStrike" cap="none" normalizeH="0" baseline="0" smtClean="0">
                          <a:ln>
                            <a:noFill/>
                          </a:ln>
                          <a:solidFill>
                            <a:srgbClr val="000000"/>
                          </a:solidFill>
                          <a:effectLst/>
                          <a:latin typeface="Arial" pitchFamily="34" charset="0"/>
                        </a:rPr>
                        <a:t>4</a:t>
                      </a:r>
                      <a:endParaRPr kumimoji="0" lang="en-US" sz="9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bl>
          </a:graphicData>
        </a:graphic>
      </p:graphicFrame>
      <p:sp>
        <p:nvSpPr>
          <p:cNvPr id="6" name="Rectangle 5"/>
          <p:cNvSpPr/>
          <p:nvPr/>
        </p:nvSpPr>
        <p:spPr>
          <a:xfrm>
            <a:off x="7564438" y="1865313"/>
            <a:ext cx="1095375" cy="428625"/>
          </a:xfrm>
          <a:prstGeom prst="rect">
            <a:avLst/>
          </a:prstGeom>
          <a:solidFill>
            <a:srgbClr val="C0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600" b="1"/>
              <a:t>72 MHz</a:t>
            </a:r>
            <a:endParaRPr lang="en-US" sz="1600" b="1"/>
          </a:p>
        </p:txBody>
      </p:sp>
      <p:sp>
        <p:nvSpPr>
          <p:cNvPr id="7" name="Rectangle 6"/>
          <p:cNvSpPr/>
          <p:nvPr/>
        </p:nvSpPr>
        <p:spPr>
          <a:xfrm>
            <a:off x="7553325" y="4324350"/>
            <a:ext cx="1133475" cy="428625"/>
          </a:xfrm>
          <a:prstGeom prst="rect">
            <a:avLst/>
          </a:prstGeom>
          <a:solidFill>
            <a:srgbClr val="C0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600" b="1"/>
              <a:t>100 MHz</a:t>
            </a:r>
            <a:endParaRPr lang="en-US" sz="1600" b="1"/>
          </a:p>
        </p:txBody>
      </p:sp>
      <p:sp>
        <p:nvSpPr>
          <p:cNvPr id="58505" name="TextBox 7"/>
          <p:cNvSpPr txBox="1">
            <a:spLocks noChangeArrowheads="1"/>
          </p:cNvSpPr>
          <p:nvPr/>
        </p:nvSpPr>
        <p:spPr bwMode="auto">
          <a:xfrm>
            <a:off x="1743075" y="5762625"/>
            <a:ext cx="1476375" cy="400050"/>
          </a:xfrm>
          <a:prstGeom prst="rect">
            <a:avLst/>
          </a:prstGeom>
          <a:noFill/>
          <a:ln w="9525">
            <a:noFill/>
            <a:miter lim="800000"/>
            <a:headEnd/>
            <a:tailEnd/>
          </a:ln>
        </p:spPr>
        <p:txBody>
          <a:bodyPr>
            <a:spAutoFit/>
          </a:bodyPr>
          <a:lstStyle/>
          <a:p>
            <a:r>
              <a:rPr lang="en-US" sz="1000"/>
              <a:t>DP – Differential Pairs</a:t>
            </a:r>
          </a:p>
          <a:p>
            <a:r>
              <a:rPr lang="en-US" sz="1000"/>
              <a:t>SE – Single Ended</a:t>
            </a: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 name="Rectangle 89"/>
          <p:cNvSpPr/>
          <p:nvPr/>
        </p:nvSpPr>
        <p:spPr>
          <a:xfrm>
            <a:off x="4497388" y="1878013"/>
            <a:ext cx="333375" cy="555625"/>
          </a:xfrm>
          <a:prstGeom prst="rect">
            <a:avLst/>
          </a:prstGeom>
          <a:solidFill>
            <a:srgbClr val="F1F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395" name="Rectangle 322"/>
          <p:cNvSpPr>
            <a:spLocks noChangeArrowheads="1"/>
          </p:cNvSpPr>
          <p:nvPr/>
        </p:nvSpPr>
        <p:spPr bwMode="auto">
          <a:xfrm>
            <a:off x="1314450" y="1119188"/>
            <a:ext cx="4151313" cy="752475"/>
          </a:xfrm>
          <a:prstGeom prst="rect">
            <a:avLst/>
          </a:prstGeom>
          <a:gradFill rotWithShape="1">
            <a:gsLst>
              <a:gs pos="0">
                <a:srgbClr val="DFE7ED"/>
              </a:gs>
              <a:gs pos="100000">
                <a:schemeClr val="bg1"/>
              </a:gs>
            </a:gsLst>
            <a:lin ang="0" scaled="1"/>
          </a:gradFill>
          <a:ln w="9525">
            <a:noFill/>
            <a:miter lim="800000"/>
            <a:headEnd/>
            <a:tailEnd/>
          </a:ln>
        </p:spPr>
        <p:txBody>
          <a:bodyPr wrap="none" anchor="ctr"/>
          <a:lstStyle/>
          <a:p>
            <a:endParaRPr lang="en-GB" b="1">
              <a:solidFill>
                <a:srgbClr val="000000"/>
              </a:solidFill>
            </a:endParaRPr>
          </a:p>
        </p:txBody>
      </p:sp>
      <p:graphicFrame>
        <p:nvGraphicFramePr>
          <p:cNvPr id="15" name="Group 43"/>
          <p:cNvGraphicFramePr>
            <a:graphicFrameLocks noGrp="1"/>
          </p:cNvGraphicFramePr>
          <p:nvPr/>
        </p:nvGraphicFramePr>
        <p:xfrm>
          <a:off x="6135688" y="1658938"/>
          <a:ext cx="857108" cy="4138616"/>
        </p:xfrm>
        <a:graphic>
          <a:graphicData uri="http://schemas.openxmlformats.org/drawingml/2006/table">
            <a:tbl>
              <a:tblPr/>
              <a:tblGrid>
                <a:gridCol w="857108"/>
              </a:tblGrid>
              <a:tr h="437204">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Common</a:t>
                      </a:r>
                      <a:b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br>
                      <a: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Analog IP</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00000"/>
                    </a:solidFill>
                  </a:tcPr>
                </a:tc>
              </a:tr>
              <a:tr h="76879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16-bit ADC</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US" sz="800" b="0" i="0" u="none" strike="noStrike" cap="none" normalizeH="0" baseline="0" dirty="0" smtClean="0">
                        <a:ln>
                          <a:noFill/>
                        </a:ln>
                        <a:solidFill>
                          <a:srgbClr val="000000"/>
                        </a:solidFill>
                        <a:effectLst/>
                        <a:latin typeface="Arial" pitchFamily="34" charset="0"/>
                      </a:endParaRP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12-bit DAC</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76879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Programmable</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Gain Amplifiers</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76879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Op-Amp</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err="1" smtClean="0">
                          <a:ln>
                            <a:noFill/>
                          </a:ln>
                          <a:solidFill>
                            <a:srgbClr val="000000"/>
                          </a:solidFill>
                          <a:effectLst/>
                          <a:latin typeface="Arial" pitchFamily="34" charset="0"/>
                        </a:rPr>
                        <a:t>TriAmp</a:t>
                      </a:r>
                      <a:endParaRPr kumimoji="0" lang="en-US" sz="800" b="0" i="0" u="none" strike="noStrike" cap="none" normalizeH="0" baseline="0" dirty="0" smtClean="0">
                        <a:ln>
                          <a:noFill/>
                        </a:ln>
                        <a:solidFill>
                          <a:srgbClr val="000000"/>
                        </a:solidFill>
                        <a:effectLst/>
                        <a:latin typeface="Arial" pitchFamily="34" charset="0"/>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57725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High-speed</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Comparators</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817788">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Low-power</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Touch Sensing</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bl>
          </a:graphicData>
        </a:graphic>
      </p:graphicFrame>
      <p:sp>
        <p:nvSpPr>
          <p:cNvPr id="59412" name="TextBox 96"/>
          <p:cNvSpPr txBox="1">
            <a:spLocks noChangeArrowheads="1"/>
          </p:cNvSpPr>
          <p:nvPr/>
        </p:nvSpPr>
        <p:spPr bwMode="auto">
          <a:xfrm>
            <a:off x="6149975" y="3662363"/>
            <a:ext cx="823913" cy="703262"/>
          </a:xfrm>
          <a:prstGeom prst="rect">
            <a:avLst/>
          </a:prstGeom>
          <a:solidFill>
            <a:srgbClr val="FFFF99"/>
          </a:solidFill>
          <a:ln w="9525">
            <a:noFill/>
            <a:miter lim="800000"/>
            <a:headEnd/>
            <a:tailEnd/>
          </a:ln>
        </p:spPr>
        <p:txBody>
          <a:bodyPr anchor="ctr">
            <a:spAutoFit/>
          </a:bodyPr>
          <a:lstStyle/>
          <a:p>
            <a:pPr algn="ctr"/>
            <a:endParaRPr lang="en-US" sz="800"/>
          </a:p>
          <a:p>
            <a:pPr algn="ctr"/>
            <a:r>
              <a:rPr lang="en-US" sz="800"/>
              <a:t>Op-Amp</a:t>
            </a:r>
          </a:p>
          <a:p>
            <a:pPr algn="ctr"/>
            <a:r>
              <a:rPr lang="en-US" sz="800"/>
              <a:t>TriAmp</a:t>
            </a:r>
          </a:p>
          <a:p>
            <a:pPr algn="ctr"/>
            <a:endParaRPr lang="en-US" sz="800"/>
          </a:p>
          <a:p>
            <a:pPr algn="ctr"/>
            <a:endParaRPr lang="en-US" sz="800"/>
          </a:p>
        </p:txBody>
      </p:sp>
      <p:sp>
        <p:nvSpPr>
          <p:cNvPr id="89" name="Rectangle 88"/>
          <p:cNvSpPr/>
          <p:nvPr/>
        </p:nvSpPr>
        <p:spPr>
          <a:xfrm>
            <a:off x="4502150" y="2457450"/>
            <a:ext cx="328613" cy="557213"/>
          </a:xfrm>
          <a:prstGeom prst="rect">
            <a:avLst/>
          </a:prstGeom>
          <a:solidFill>
            <a:srgbClr val="F1F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Rectangle 85"/>
          <p:cNvSpPr/>
          <p:nvPr/>
        </p:nvSpPr>
        <p:spPr>
          <a:xfrm>
            <a:off x="4506913" y="3614738"/>
            <a:ext cx="328612" cy="55721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7" name="Rectangle 86"/>
          <p:cNvSpPr/>
          <p:nvPr/>
        </p:nvSpPr>
        <p:spPr>
          <a:xfrm>
            <a:off x="4502150" y="3033713"/>
            <a:ext cx="319088" cy="55721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306388" y="1128713"/>
            <a:ext cx="1036637" cy="7350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a:effectLst>
                  <a:outerShdw blurRad="50800" dist="38100" dir="5400000" algn="t" rotWithShape="0">
                    <a:prstClr val="black">
                      <a:alpha val="40000"/>
                    </a:prstClr>
                  </a:outerShdw>
                </a:effectLst>
              </a:rPr>
              <a:t>MCU</a:t>
            </a:r>
            <a:br>
              <a:rPr lang="en-US" sz="1400" b="1">
                <a:effectLst>
                  <a:outerShdw blurRad="50800" dist="38100" dir="5400000" algn="t" rotWithShape="0">
                    <a:prstClr val="black">
                      <a:alpha val="40000"/>
                    </a:prstClr>
                  </a:outerShdw>
                </a:effectLst>
              </a:rPr>
            </a:br>
            <a:r>
              <a:rPr lang="en-US" sz="1400">
                <a:effectLst>
                  <a:outerShdw blurRad="50800" dist="38100" dir="5400000" algn="t" rotWithShape="0">
                    <a:prstClr val="black">
                      <a:alpha val="40000"/>
                    </a:prstClr>
                  </a:outerShdw>
                </a:effectLst>
              </a:rPr>
              <a:t>Family</a:t>
            </a:r>
          </a:p>
        </p:txBody>
      </p:sp>
      <p:sp>
        <p:nvSpPr>
          <p:cNvPr id="12" name="Title 68"/>
          <p:cNvSpPr txBox="1">
            <a:spLocks/>
          </p:cNvSpPr>
          <p:nvPr/>
        </p:nvSpPr>
        <p:spPr>
          <a:xfrm>
            <a:off x="228600" y="0"/>
            <a:ext cx="7747000" cy="654050"/>
          </a:xfrm>
          <a:prstGeom prst="rect">
            <a:avLst/>
          </a:prstGeom>
        </p:spPr>
        <p:txBody>
          <a:bodyPr>
            <a:normAutofit lnSpcReduction="10000"/>
          </a:bodyPr>
          <a:lstStyle/>
          <a:p>
            <a:pPr eaLnBrk="0" hangingPunct="0">
              <a:defRPr/>
            </a:pPr>
            <a:r>
              <a:rPr lang="en-US" sz="3700" dirty="0">
                <a:solidFill>
                  <a:schemeClr val="tx2"/>
                </a:solidFill>
              </a:rPr>
              <a:t> </a:t>
            </a:r>
            <a:r>
              <a:rPr lang="en-US" sz="3700" dirty="0" err="1">
                <a:solidFill>
                  <a:schemeClr val="tx2"/>
                </a:solidFill>
              </a:rPr>
              <a:t>Kinetis</a:t>
            </a:r>
            <a:r>
              <a:rPr lang="en-US" sz="3700" dirty="0">
                <a:solidFill>
                  <a:schemeClr val="tx2"/>
                </a:solidFill>
              </a:rPr>
              <a:t> Product Family Features</a:t>
            </a:r>
          </a:p>
        </p:txBody>
      </p:sp>
      <p:graphicFrame>
        <p:nvGraphicFramePr>
          <p:cNvPr id="13" name="Group 303"/>
          <p:cNvGraphicFramePr>
            <a:graphicFrameLocks noGrp="1"/>
          </p:cNvGraphicFramePr>
          <p:nvPr/>
        </p:nvGraphicFramePr>
        <p:xfrm>
          <a:off x="7935913" y="1658938"/>
          <a:ext cx="1019175" cy="4138614"/>
        </p:xfrm>
        <a:graphic>
          <a:graphicData uri="http://schemas.openxmlformats.org/drawingml/2006/table">
            <a:tbl>
              <a:tblPr/>
              <a:tblGrid>
                <a:gridCol w="1019175"/>
              </a:tblGrid>
              <a:tr h="590448">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0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Development</a:t>
                      </a:r>
                      <a:br>
                        <a:rPr kumimoji="0" lang="en-US" sz="10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br>
                      <a:r>
                        <a:rPr kumimoji="0" lang="en-US" sz="10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Tools</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00000"/>
                    </a:solidFill>
                  </a:tcPr>
                </a:tc>
              </a:tr>
              <a:tr h="581338">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Bundled IDE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w/ Processor Expert</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D3D1"/>
                    </a:solidFill>
                  </a:tcPr>
                </a:tc>
              </a:tr>
              <a:tr h="579797">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Bundled OS</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USB, TCP/IP, Security </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D3D1"/>
                    </a:solidFill>
                  </a:tcPr>
                </a:tc>
              </a:tr>
              <a:tr h="62142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Modular Tower H/ware Development System</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D3D1"/>
                    </a:solidFill>
                  </a:tcPr>
                </a:tc>
              </a:tr>
              <a:tr h="1185805">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Application Software          Stacks, Peripheral Drivers &amp; App. Libraries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(Motor Control, HMI, USB)</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D3D1"/>
                    </a:solidFill>
                  </a:tcPr>
                </a:tc>
              </a:tr>
              <a:tr h="579797">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Broad 3rd party ecosystem</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D3D1"/>
                    </a:solidFill>
                  </a:tcPr>
                </a:tc>
              </a:tr>
            </a:tbl>
          </a:graphicData>
        </a:graphic>
      </p:graphicFrame>
      <p:graphicFrame>
        <p:nvGraphicFramePr>
          <p:cNvPr id="14" name="Group 19"/>
          <p:cNvGraphicFramePr>
            <a:graphicFrameLocks noGrp="1"/>
          </p:cNvGraphicFramePr>
          <p:nvPr/>
        </p:nvGraphicFramePr>
        <p:xfrm>
          <a:off x="7011988" y="1655763"/>
          <a:ext cx="904450" cy="4141788"/>
        </p:xfrm>
        <a:graphic>
          <a:graphicData uri="http://schemas.openxmlformats.org/drawingml/2006/table">
            <a:tbl>
              <a:tblPr/>
              <a:tblGrid>
                <a:gridCol w="904450"/>
              </a:tblGrid>
              <a:tr h="43712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Common</a:t>
                      </a:r>
                      <a:b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br>
                      <a: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Digital IP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00000"/>
                    </a:solidFill>
                  </a:tcPr>
                </a:tc>
              </a:tr>
              <a:tr h="40797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CRC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959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I</a:t>
                      </a:r>
                      <a:r>
                        <a:rPr kumimoji="0" lang="en-US" sz="800" b="0" i="0" u="none" strike="noStrike" cap="none" normalizeH="0" baseline="30000" dirty="0" smtClean="0">
                          <a:ln>
                            <a:noFill/>
                          </a:ln>
                          <a:solidFill>
                            <a:srgbClr val="000000"/>
                          </a:solidFill>
                          <a:effectLst/>
                          <a:latin typeface="Arial" pitchFamily="34" charset="0"/>
                        </a:rPr>
                        <a:t>2</a:t>
                      </a:r>
                      <a:r>
                        <a:rPr kumimoji="0" lang="en-US" sz="800" b="0" i="0" u="none" strike="noStrike" cap="none" normalizeH="0" baseline="0" dirty="0" smtClean="0">
                          <a:ln>
                            <a:noFill/>
                          </a:ln>
                          <a:solidFill>
                            <a:srgbClr val="000000"/>
                          </a:solidFill>
                          <a:effectLst/>
                          <a:latin typeface="Arial" pitchFamily="34" charset="0"/>
                        </a:rPr>
                        <a:t>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959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SSI (I</a:t>
                      </a:r>
                      <a:r>
                        <a:rPr kumimoji="0" lang="en-US" sz="800" b="0" i="0" u="none" strike="noStrike" cap="none" normalizeH="0" baseline="30000" dirty="0" smtClean="0">
                          <a:ln>
                            <a:noFill/>
                          </a:ln>
                          <a:solidFill>
                            <a:srgbClr val="000000"/>
                          </a:solidFill>
                          <a:effectLst/>
                          <a:latin typeface="Arial" pitchFamily="34" charset="0"/>
                        </a:rPr>
                        <a:t>2</a:t>
                      </a:r>
                      <a:r>
                        <a:rPr kumimoji="0" lang="en-US" sz="800" b="0" i="0" u="none" strike="noStrike" cap="none" normalizeH="0" baseline="0" dirty="0" smtClean="0">
                          <a:ln>
                            <a:noFill/>
                          </a:ln>
                          <a:solidFill>
                            <a:srgbClr val="000000"/>
                          </a:solidFill>
                          <a:effectLst/>
                          <a:latin typeface="Arial" pitchFamily="34" charset="0"/>
                        </a:rPr>
                        <a: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959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UART/SPI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797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Programmable</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Delay Block</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959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External Bus </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Interface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959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Motor Control</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Timers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0797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err="1" smtClean="0">
                          <a:ln>
                            <a:noFill/>
                          </a:ln>
                          <a:solidFill>
                            <a:srgbClr val="000000"/>
                          </a:solidFill>
                          <a:effectLst/>
                          <a:latin typeface="Arial" pitchFamily="34" charset="0"/>
                        </a:rPr>
                        <a:t>eSDHC</a:t>
                      </a:r>
                      <a:endParaRPr kumimoji="0" lang="en-US" sz="8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432735">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RTC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bl>
          </a:graphicData>
        </a:graphic>
      </p:graphicFrame>
      <p:graphicFrame>
        <p:nvGraphicFramePr>
          <p:cNvPr id="16" name="Group 304"/>
          <p:cNvGraphicFramePr>
            <a:graphicFrameLocks noGrp="1"/>
          </p:cNvGraphicFramePr>
          <p:nvPr/>
        </p:nvGraphicFramePr>
        <p:xfrm>
          <a:off x="5003800" y="1673225"/>
          <a:ext cx="1122102" cy="4124111"/>
        </p:xfrm>
        <a:graphic>
          <a:graphicData uri="http://schemas.openxmlformats.org/drawingml/2006/table">
            <a:tbl>
              <a:tblPr/>
              <a:tblGrid>
                <a:gridCol w="1122102"/>
              </a:tblGrid>
              <a:tr h="431579">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Common</a:t>
                      </a:r>
                      <a:b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br>
                      <a:r>
                        <a:rPr kumimoji="0" lang="en-US" sz="11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rPr>
                        <a:t>System IP</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00000"/>
                    </a:solidFill>
                  </a:tcPr>
                </a:tc>
              </a:tr>
              <a:tr h="57248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32-bit ARM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Cortex-M4 Core</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w/ DSP Instructions</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743117">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Next Generation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Flash Memory</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High Reliability,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Fast Access </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369927">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err="1" smtClean="0">
                          <a:ln>
                            <a:noFill/>
                          </a:ln>
                          <a:solidFill>
                            <a:srgbClr val="000000"/>
                          </a:solidFill>
                          <a:effectLst/>
                          <a:latin typeface="Arial" pitchFamily="34" charset="0"/>
                        </a:rPr>
                        <a:t>FlexMemory</a:t>
                      </a:r>
                      <a:r>
                        <a:rPr kumimoji="0" lang="en-US" sz="800" b="0" i="0" u="none" strike="noStrike" cap="none" normalizeH="0" baseline="0" dirty="0" smtClean="0">
                          <a:ln>
                            <a:noFill/>
                          </a:ln>
                          <a:solidFill>
                            <a:srgbClr val="000000"/>
                          </a:solidFill>
                          <a:effectLst/>
                          <a:latin typeface="Arial" pitchFamily="34" charset="0"/>
                        </a:rPr>
                        <a:t> w/ EEPROM capability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316291">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SRAM</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369927">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Memory</a:t>
                      </a:r>
                      <a:br>
                        <a:rPr kumimoji="0" lang="en-US" sz="800" b="0" i="0" u="none" strike="noStrike" cap="none" normalizeH="0" baseline="0" dirty="0" smtClean="0">
                          <a:ln>
                            <a:noFill/>
                          </a:ln>
                          <a:solidFill>
                            <a:srgbClr val="000000"/>
                          </a:solidFill>
                          <a:effectLst/>
                          <a:latin typeface="Arial" pitchFamily="34" charset="0"/>
                        </a:rPr>
                      </a:br>
                      <a:r>
                        <a:rPr kumimoji="0" lang="en-US" sz="800" b="0" i="0" u="none" strike="noStrike" cap="none" normalizeH="0" baseline="0" dirty="0" smtClean="0">
                          <a:ln>
                            <a:noFill/>
                          </a:ln>
                          <a:solidFill>
                            <a:srgbClr val="000000"/>
                          </a:solidFill>
                          <a:effectLst/>
                          <a:latin typeface="Arial" pitchFamily="34" charset="0"/>
                        </a:rPr>
                        <a:t>Protection Unit</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1020554">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Low Voltage,</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Low Power Multiple            Operating Modes,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Clock Gating</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(1.71V-3.6V with 5V tolerant I/O)</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r h="300235">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800" b="0" i="0" u="none" strike="noStrike" cap="none" normalizeH="0" baseline="0" dirty="0" smtClean="0">
                          <a:ln>
                            <a:noFill/>
                          </a:ln>
                          <a:solidFill>
                            <a:srgbClr val="000000"/>
                          </a:solidFill>
                          <a:effectLst/>
                          <a:latin typeface="Arial" pitchFamily="34" charset="0"/>
                        </a:rPr>
                        <a:t>DMA</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bl>
          </a:graphicData>
        </a:graphic>
      </p:graphicFrame>
      <p:graphicFrame>
        <p:nvGraphicFramePr>
          <p:cNvPr id="17" name="Group 81"/>
          <p:cNvGraphicFramePr>
            <a:graphicFrameLocks noGrp="1"/>
          </p:cNvGraphicFramePr>
          <p:nvPr/>
        </p:nvGraphicFramePr>
        <p:xfrm>
          <a:off x="304800" y="1868488"/>
          <a:ext cx="4186237" cy="565737"/>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651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K70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512KB-1MB, 196-256pin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C4"/>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57BA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r>
            </a:tbl>
          </a:graphicData>
        </a:graphic>
      </p:graphicFrame>
      <p:graphicFrame>
        <p:nvGraphicFramePr>
          <p:cNvPr id="18" name="Group 106"/>
          <p:cNvGraphicFramePr>
            <a:graphicFrameLocks noGrp="1"/>
          </p:cNvGraphicFramePr>
          <p:nvPr/>
        </p:nvGraphicFramePr>
        <p:xfrm>
          <a:off x="304800" y="2449513"/>
          <a:ext cx="4186237" cy="565737"/>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651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K60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256KB-1MB, 100-256pin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C4"/>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D5"/>
                    </a:solidFill>
                  </a:tcPr>
                </a:tc>
              </a:tr>
            </a:tbl>
          </a:graphicData>
        </a:graphic>
      </p:graphicFrame>
      <p:graphicFrame>
        <p:nvGraphicFramePr>
          <p:cNvPr id="19" name="Group 130"/>
          <p:cNvGraphicFramePr>
            <a:graphicFrameLocks noGrp="1"/>
          </p:cNvGraphicFramePr>
          <p:nvPr/>
        </p:nvGraphicFramePr>
        <p:xfrm>
          <a:off x="304800" y="3030538"/>
          <a:ext cx="4186237" cy="565737"/>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651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K50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128-512KB, </a:t>
                      </a:r>
                      <a:br>
                        <a:rPr kumimoji="0" lang="en-US" sz="900" b="0" i="0" u="none" strike="noStrike" cap="none" normalizeH="0" baseline="0" dirty="0" smtClean="0">
                          <a:ln>
                            <a:noFill/>
                          </a:ln>
                          <a:solidFill>
                            <a:srgbClr val="000000"/>
                          </a:solidFill>
                          <a:effectLst/>
                          <a:latin typeface="Arial" pitchFamily="34" charset="0"/>
                        </a:rPr>
                      </a:br>
                      <a:r>
                        <a:rPr kumimoji="0" lang="en-US" sz="900" b="0" i="0" u="none" strike="noStrike" cap="none" normalizeH="0" baseline="0" dirty="0" smtClean="0">
                          <a:ln>
                            <a:noFill/>
                          </a:ln>
                          <a:solidFill>
                            <a:srgbClr val="000000"/>
                          </a:solidFill>
                          <a:effectLst/>
                          <a:latin typeface="Arial" pitchFamily="34" charset="0"/>
                        </a:rPr>
                        <a:t>64-144pin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DCDA"/>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7"/>
                    </a:solidFill>
                  </a:tcPr>
                </a:tc>
              </a:tr>
            </a:tbl>
          </a:graphicData>
        </a:graphic>
      </p:graphicFrame>
      <p:graphicFrame>
        <p:nvGraphicFramePr>
          <p:cNvPr id="20" name="Group 154"/>
          <p:cNvGraphicFramePr>
            <a:graphicFrameLocks noGrp="1"/>
          </p:cNvGraphicFramePr>
          <p:nvPr/>
        </p:nvGraphicFramePr>
        <p:xfrm>
          <a:off x="304800" y="3611563"/>
          <a:ext cx="4186237" cy="565737"/>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651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K40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64-512KB, </a:t>
                      </a:r>
                      <a:br>
                        <a:rPr kumimoji="0" lang="en-US" sz="900" b="0" i="0" u="none" strike="noStrike" cap="none" normalizeH="0" baseline="0" dirty="0" smtClean="0">
                          <a:ln>
                            <a:noFill/>
                          </a:ln>
                          <a:solidFill>
                            <a:srgbClr val="000000"/>
                          </a:solidFill>
                          <a:effectLst/>
                          <a:latin typeface="Arial" pitchFamily="34" charset="0"/>
                        </a:rPr>
                      </a:br>
                      <a:r>
                        <a:rPr kumimoji="0" lang="en-US" sz="900" b="0" i="0" u="none" strike="noStrike" cap="none" normalizeH="0" baseline="0" dirty="0" smtClean="0">
                          <a:ln>
                            <a:noFill/>
                          </a:ln>
                          <a:solidFill>
                            <a:srgbClr val="000000"/>
                          </a:solidFill>
                          <a:effectLst/>
                          <a:latin typeface="Arial" pitchFamily="34" charset="0"/>
                        </a:rPr>
                        <a:t>64-144pin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7F0"/>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bl>
          </a:graphicData>
        </a:graphic>
      </p:graphicFrame>
      <p:graphicFrame>
        <p:nvGraphicFramePr>
          <p:cNvPr id="21" name="Group 178"/>
          <p:cNvGraphicFramePr>
            <a:graphicFrameLocks noGrp="1"/>
          </p:cNvGraphicFramePr>
          <p:nvPr/>
        </p:nvGraphicFramePr>
        <p:xfrm>
          <a:off x="304800" y="4192588"/>
          <a:ext cx="4186237" cy="565737"/>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651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K30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64-512KB, </a:t>
                      </a:r>
                      <a:br>
                        <a:rPr kumimoji="0" lang="en-US" sz="900" b="0" i="0" u="none" strike="noStrike" cap="none" normalizeH="0" baseline="0" dirty="0" smtClean="0">
                          <a:ln>
                            <a:noFill/>
                          </a:ln>
                          <a:solidFill>
                            <a:srgbClr val="000000"/>
                          </a:solidFill>
                          <a:effectLst/>
                          <a:latin typeface="Arial" pitchFamily="34" charset="0"/>
                        </a:rPr>
                      </a:br>
                      <a:r>
                        <a:rPr kumimoji="0" lang="en-US" sz="900" b="0" i="0" u="none" strike="noStrike" cap="none" normalizeH="0" baseline="0" dirty="0" smtClean="0">
                          <a:ln>
                            <a:noFill/>
                          </a:ln>
                          <a:solidFill>
                            <a:srgbClr val="000000"/>
                          </a:solidFill>
                          <a:effectLst/>
                          <a:latin typeface="Arial" pitchFamily="34" charset="0"/>
                        </a:rPr>
                        <a:t>64-144pin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7F0"/>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bl>
          </a:graphicData>
        </a:graphic>
      </p:graphicFrame>
      <p:graphicFrame>
        <p:nvGraphicFramePr>
          <p:cNvPr id="22" name="Group 202"/>
          <p:cNvGraphicFramePr>
            <a:graphicFrameLocks noGrp="1"/>
          </p:cNvGraphicFramePr>
          <p:nvPr/>
        </p:nvGraphicFramePr>
        <p:xfrm>
          <a:off x="304800" y="4773613"/>
          <a:ext cx="4186237" cy="565737"/>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651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K20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32KB-1MB, </a:t>
                      </a:r>
                      <a:br>
                        <a:rPr kumimoji="0" lang="en-US" sz="900" b="0" i="0" u="none" strike="noStrike" cap="none" normalizeH="0" baseline="0" dirty="0" smtClean="0">
                          <a:ln>
                            <a:noFill/>
                          </a:ln>
                          <a:solidFill>
                            <a:srgbClr val="000000"/>
                          </a:solidFill>
                          <a:effectLst/>
                          <a:latin typeface="Arial" pitchFamily="34" charset="0"/>
                        </a:rPr>
                      </a:br>
                      <a:r>
                        <a:rPr kumimoji="0" lang="en-US" sz="900" b="0" i="0" u="none" strike="noStrike" cap="none" normalizeH="0" baseline="0" dirty="0" smtClean="0">
                          <a:ln>
                            <a:noFill/>
                          </a:ln>
                          <a:solidFill>
                            <a:srgbClr val="000000"/>
                          </a:solidFill>
                          <a:effectLst/>
                          <a:latin typeface="Arial" pitchFamily="34" charset="0"/>
                        </a:rPr>
                        <a:t>32-144pin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7F0"/>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r>
            </a:tbl>
          </a:graphicData>
        </a:graphic>
      </p:graphicFrame>
      <p:graphicFrame>
        <p:nvGraphicFramePr>
          <p:cNvPr id="23" name="Group 226"/>
          <p:cNvGraphicFramePr>
            <a:graphicFrameLocks noGrp="1"/>
          </p:cNvGraphicFramePr>
          <p:nvPr/>
        </p:nvGraphicFramePr>
        <p:xfrm>
          <a:off x="304800" y="5362575"/>
          <a:ext cx="4186237" cy="590550"/>
        </p:xfrm>
        <a:graphic>
          <a:graphicData uri="http://schemas.openxmlformats.org/drawingml/2006/table">
            <a:tbl>
              <a:tblPr/>
              <a:tblGrid>
                <a:gridCol w="1042987"/>
                <a:gridCol w="349250"/>
                <a:gridCol w="349250"/>
                <a:gridCol w="349250"/>
                <a:gridCol w="349250"/>
                <a:gridCol w="349250"/>
                <a:gridCol w="349250"/>
                <a:gridCol w="349250"/>
                <a:gridCol w="349250"/>
                <a:gridCol w="349250"/>
              </a:tblGrid>
              <a:tr h="590550">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1100" b="1" i="0" u="none" strike="noStrike" cap="none" normalizeH="0" baseline="0" dirty="0" smtClean="0">
                          <a:ln>
                            <a:noFill/>
                          </a:ln>
                          <a:solidFill>
                            <a:srgbClr val="000000"/>
                          </a:solidFill>
                          <a:effectLst/>
                          <a:latin typeface="Arial" pitchFamily="34" charset="0"/>
                        </a:rPr>
                        <a:t>K10 Family </a:t>
                      </a:r>
                    </a:p>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r>
                        <a:rPr kumimoji="0" lang="en-US" sz="900" b="0" i="0" u="none" strike="noStrike" cap="none" normalizeH="0" baseline="0" dirty="0" smtClean="0">
                          <a:ln>
                            <a:noFill/>
                          </a:ln>
                          <a:solidFill>
                            <a:srgbClr val="000000"/>
                          </a:solidFill>
                          <a:effectLst/>
                          <a:latin typeface="Arial" pitchFamily="34" charset="0"/>
                        </a:rPr>
                        <a:t>32KB-1MB, </a:t>
                      </a:r>
                      <a:br>
                        <a:rPr kumimoji="0" lang="en-US" sz="900" b="0" i="0" u="none" strike="noStrike" cap="none" normalizeH="0" baseline="0" dirty="0" smtClean="0">
                          <a:ln>
                            <a:noFill/>
                          </a:ln>
                          <a:solidFill>
                            <a:srgbClr val="000000"/>
                          </a:solidFill>
                          <a:effectLst/>
                          <a:latin typeface="Arial" pitchFamily="34" charset="0"/>
                        </a:rPr>
                      </a:br>
                      <a:r>
                        <a:rPr kumimoji="0" lang="en-US" sz="900" b="0" i="0" u="none" strike="noStrike" cap="none" normalizeH="0" baseline="0" dirty="0" smtClean="0">
                          <a:ln>
                            <a:noFill/>
                          </a:ln>
                          <a:solidFill>
                            <a:srgbClr val="000000"/>
                          </a:solidFill>
                          <a:effectLst/>
                          <a:latin typeface="Arial" pitchFamily="34" charset="0"/>
                        </a:rPr>
                        <a:t>32-144pin</a:t>
                      </a: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7F0"/>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7ED"/>
                    </a:solidFill>
                  </a:tcPr>
                </a:tc>
                <a:tc>
                  <a:txBody>
                    <a:bodyPr/>
                    <a:lstStyle/>
                    <a:p>
                      <a:pPr marL="0" marR="0" lvl="0" indent="0" algn="ctr" defTabSz="914400" rtl="0" eaLnBrk="1" fontAlgn="base" latinLnBrk="0" hangingPunct="1">
                        <a:lnSpc>
                          <a:spcPct val="100000"/>
                        </a:lnSpc>
                        <a:spcBef>
                          <a:spcPct val="20000"/>
                        </a:spcBef>
                        <a:spcAft>
                          <a:spcPct val="3000"/>
                        </a:spcAft>
                        <a:buClr>
                          <a:schemeClr val="accent1"/>
                        </a:buClr>
                        <a:buSzPct val="80000"/>
                        <a:buFontTx/>
                        <a:buNone/>
                        <a:tabLst/>
                      </a:pPr>
                      <a:endParaRPr kumimoji="0" lang="en-GB" sz="900" b="0" i="0" u="none" strike="noStrike" cap="none" normalizeH="0" baseline="0" dirty="0" smtClean="0">
                        <a:ln>
                          <a:noFill/>
                        </a:ln>
                        <a:solidFill>
                          <a:srgbClr val="000000"/>
                        </a:solidFill>
                        <a:effectLst/>
                        <a:latin typeface="Arial" pitchFamily="34" charset="0"/>
                      </a:endParaRPr>
                    </a:p>
                  </a:txBody>
                  <a:tcPr marT="45664" marB="4566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4E6E8"/>
                    </a:solidFill>
                  </a:tcPr>
                </a:tc>
              </a:tr>
            </a:tbl>
          </a:graphicData>
        </a:graphic>
      </p:graphicFrame>
      <p:sp>
        <p:nvSpPr>
          <p:cNvPr id="27" name="Oval 250"/>
          <p:cNvSpPr>
            <a:spLocks noChangeArrowheads="1"/>
          </p:cNvSpPr>
          <p:nvPr/>
        </p:nvSpPr>
        <p:spPr bwMode="auto">
          <a:xfrm>
            <a:off x="2097088"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28" name="Oval 252"/>
          <p:cNvSpPr>
            <a:spLocks noChangeArrowheads="1"/>
          </p:cNvSpPr>
          <p:nvPr/>
        </p:nvSpPr>
        <p:spPr bwMode="auto">
          <a:xfrm>
            <a:off x="2435225"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29" name="Oval 253"/>
          <p:cNvSpPr>
            <a:spLocks noChangeArrowheads="1"/>
          </p:cNvSpPr>
          <p:nvPr/>
        </p:nvSpPr>
        <p:spPr bwMode="auto">
          <a:xfrm>
            <a:off x="2097088"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0" name="Oval 254"/>
          <p:cNvSpPr>
            <a:spLocks noChangeArrowheads="1"/>
          </p:cNvSpPr>
          <p:nvPr/>
        </p:nvSpPr>
        <p:spPr bwMode="auto">
          <a:xfrm>
            <a:off x="2805113"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1" name="Oval 255"/>
          <p:cNvSpPr>
            <a:spLocks noChangeArrowheads="1"/>
          </p:cNvSpPr>
          <p:nvPr/>
        </p:nvSpPr>
        <p:spPr bwMode="auto">
          <a:xfrm>
            <a:off x="2435225"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2" name="Oval 256"/>
          <p:cNvSpPr>
            <a:spLocks noChangeArrowheads="1"/>
          </p:cNvSpPr>
          <p:nvPr/>
        </p:nvSpPr>
        <p:spPr bwMode="auto">
          <a:xfrm>
            <a:off x="3136900"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3" name="Oval 257"/>
          <p:cNvSpPr>
            <a:spLocks noChangeArrowheads="1"/>
          </p:cNvSpPr>
          <p:nvPr/>
        </p:nvSpPr>
        <p:spPr bwMode="auto">
          <a:xfrm>
            <a:off x="2805113"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4" name="Oval 258"/>
          <p:cNvSpPr>
            <a:spLocks noChangeArrowheads="1"/>
          </p:cNvSpPr>
          <p:nvPr/>
        </p:nvSpPr>
        <p:spPr bwMode="auto">
          <a:xfrm>
            <a:off x="3497263"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5" name="Oval 259"/>
          <p:cNvSpPr>
            <a:spLocks noChangeArrowheads="1"/>
          </p:cNvSpPr>
          <p:nvPr/>
        </p:nvSpPr>
        <p:spPr bwMode="auto">
          <a:xfrm>
            <a:off x="3136900"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6" name="Oval 260"/>
          <p:cNvSpPr>
            <a:spLocks noChangeArrowheads="1"/>
          </p:cNvSpPr>
          <p:nvPr/>
        </p:nvSpPr>
        <p:spPr bwMode="auto">
          <a:xfrm>
            <a:off x="3840163"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7" name="Oval 261"/>
          <p:cNvSpPr>
            <a:spLocks noChangeArrowheads="1"/>
          </p:cNvSpPr>
          <p:nvPr/>
        </p:nvSpPr>
        <p:spPr bwMode="auto">
          <a:xfrm>
            <a:off x="3497263"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8" name="Oval 262"/>
          <p:cNvSpPr>
            <a:spLocks noChangeArrowheads="1"/>
          </p:cNvSpPr>
          <p:nvPr/>
        </p:nvSpPr>
        <p:spPr bwMode="auto">
          <a:xfrm>
            <a:off x="4197350" y="2058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39" name="Oval 263"/>
          <p:cNvSpPr>
            <a:spLocks noChangeArrowheads="1"/>
          </p:cNvSpPr>
          <p:nvPr/>
        </p:nvSpPr>
        <p:spPr bwMode="auto">
          <a:xfrm>
            <a:off x="1390650" y="3201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0" name="Oval 264"/>
          <p:cNvSpPr>
            <a:spLocks noChangeArrowheads="1"/>
          </p:cNvSpPr>
          <p:nvPr/>
        </p:nvSpPr>
        <p:spPr bwMode="auto">
          <a:xfrm>
            <a:off x="1751013" y="3201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1" name="Oval 265"/>
          <p:cNvSpPr>
            <a:spLocks noChangeArrowheads="1"/>
          </p:cNvSpPr>
          <p:nvPr/>
        </p:nvSpPr>
        <p:spPr bwMode="auto">
          <a:xfrm>
            <a:off x="2805113" y="3201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2" name="Oval 266"/>
          <p:cNvSpPr>
            <a:spLocks noChangeArrowheads="1"/>
          </p:cNvSpPr>
          <p:nvPr/>
        </p:nvSpPr>
        <p:spPr bwMode="auto">
          <a:xfrm>
            <a:off x="3136900" y="32019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3" name="Oval 267"/>
          <p:cNvSpPr>
            <a:spLocks noChangeArrowheads="1"/>
          </p:cNvSpPr>
          <p:nvPr/>
        </p:nvSpPr>
        <p:spPr bwMode="auto">
          <a:xfrm>
            <a:off x="3840163"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4" name="Oval 268"/>
          <p:cNvSpPr>
            <a:spLocks noChangeArrowheads="1"/>
          </p:cNvSpPr>
          <p:nvPr/>
        </p:nvSpPr>
        <p:spPr bwMode="auto">
          <a:xfrm>
            <a:off x="4197350" y="26114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5" name="Oval 269"/>
          <p:cNvSpPr>
            <a:spLocks noChangeArrowheads="1"/>
          </p:cNvSpPr>
          <p:nvPr/>
        </p:nvSpPr>
        <p:spPr bwMode="auto">
          <a:xfrm>
            <a:off x="1390650" y="3778250"/>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6" name="Oval 270"/>
          <p:cNvSpPr>
            <a:spLocks noChangeArrowheads="1"/>
          </p:cNvSpPr>
          <p:nvPr/>
        </p:nvSpPr>
        <p:spPr bwMode="auto">
          <a:xfrm>
            <a:off x="1751013" y="3778250"/>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7" name="Oval 271"/>
          <p:cNvSpPr>
            <a:spLocks noChangeArrowheads="1"/>
          </p:cNvSpPr>
          <p:nvPr/>
        </p:nvSpPr>
        <p:spPr bwMode="auto">
          <a:xfrm>
            <a:off x="1751013" y="4359275"/>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8" name="Oval 273"/>
          <p:cNvSpPr>
            <a:spLocks noChangeArrowheads="1"/>
          </p:cNvSpPr>
          <p:nvPr/>
        </p:nvSpPr>
        <p:spPr bwMode="auto">
          <a:xfrm>
            <a:off x="2098675" y="49545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49" name="Oval 274"/>
          <p:cNvSpPr>
            <a:spLocks noChangeArrowheads="1"/>
          </p:cNvSpPr>
          <p:nvPr/>
        </p:nvSpPr>
        <p:spPr bwMode="auto">
          <a:xfrm>
            <a:off x="2433638" y="49545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0" name="Oval 275"/>
          <p:cNvSpPr>
            <a:spLocks noChangeArrowheads="1"/>
          </p:cNvSpPr>
          <p:nvPr/>
        </p:nvSpPr>
        <p:spPr bwMode="auto">
          <a:xfrm>
            <a:off x="2098675" y="5535613"/>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1" name="Oval 276"/>
          <p:cNvSpPr>
            <a:spLocks noChangeArrowheads="1"/>
          </p:cNvSpPr>
          <p:nvPr/>
        </p:nvSpPr>
        <p:spPr bwMode="auto">
          <a:xfrm>
            <a:off x="2433638" y="5535613"/>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2" name="Oval 277"/>
          <p:cNvSpPr>
            <a:spLocks noChangeArrowheads="1"/>
          </p:cNvSpPr>
          <p:nvPr/>
        </p:nvSpPr>
        <p:spPr bwMode="auto">
          <a:xfrm>
            <a:off x="3498850" y="495458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3" name="Oval 278"/>
          <p:cNvSpPr>
            <a:spLocks noChangeArrowheads="1"/>
          </p:cNvSpPr>
          <p:nvPr/>
        </p:nvSpPr>
        <p:spPr bwMode="auto">
          <a:xfrm>
            <a:off x="3498850" y="5535613"/>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4" name="Oval 279"/>
          <p:cNvSpPr>
            <a:spLocks noChangeArrowheads="1"/>
          </p:cNvSpPr>
          <p:nvPr/>
        </p:nvSpPr>
        <p:spPr bwMode="auto">
          <a:xfrm>
            <a:off x="3498850" y="3778250"/>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5" name="Oval 280"/>
          <p:cNvSpPr>
            <a:spLocks noChangeArrowheads="1"/>
          </p:cNvSpPr>
          <p:nvPr/>
        </p:nvSpPr>
        <p:spPr bwMode="auto">
          <a:xfrm>
            <a:off x="3498850" y="4359275"/>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6" name="Text Box 284"/>
          <p:cNvSpPr txBox="1">
            <a:spLocks noChangeArrowheads="1"/>
          </p:cNvSpPr>
          <p:nvPr/>
        </p:nvSpPr>
        <p:spPr bwMode="auto">
          <a:xfrm rot="18900000">
            <a:off x="4114800" y="1279525"/>
            <a:ext cx="1143000"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DRAM Controller</a:t>
            </a:r>
          </a:p>
        </p:txBody>
      </p:sp>
      <p:sp>
        <p:nvSpPr>
          <p:cNvPr id="57" name="Text Box 285"/>
          <p:cNvSpPr txBox="1">
            <a:spLocks noChangeArrowheads="1"/>
          </p:cNvSpPr>
          <p:nvPr/>
        </p:nvSpPr>
        <p:spPr bwMode="auto">
          <a:xfrm rot="18900000">
            <a:off x="3748088" y="1108075"/>
            <a:ext cx="1604962"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Hardware Tamper Detect</a:t>
            </a:r>
          </a:p>
        </p:txBody>
      </p:sp>
      <p:sp>
        <p:nvSpPr>
          <p:cNvPr id="58" name="Text Box 286"/>
          <p:cNvSpPr txBox="1">
            <a:spLocks noChangeArrowheads="1"/>
          </p:cNvSpPr>
          <p:nvPr/>
        </p:nvSpPr>
        <p:spPr bwMode="auto">
          <a:xfrm rot="18900000">
            <a:off x="3514725" y="1417638"/>
            <a:ext cx="747713"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Dual CAN</a:t>
            </a:r>
          </a:p>
        </p:txBody>
      </p:sp>
      <p:sp>
        <p:nvSpPr>
          <p:cNvPr id="59" name="Text Box 287"/>
          <p:cNvSpPr txBox="1">
            <a:spLocks noChangeArrowheads="1"/>
          </p:cNvSpPr>
          <p:nvPr/>
        </p:nvSpPr>
        <p:spPr bwMode="auto">
          <a:xfrm rot="18900000">
            <a:off x="3060700" y="1143000"/>
            <a:ext cx="1527175"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Encryption (CAU+RNG)</a:t>
            </a:r>
          </a:p>
        </p:txBody>
      </p:sp>
      <p:sp>
        <p:nvSpPr>
          <p:cNvPr id="60" name="Text Box 288"/>
          <p:cNvSpPr txBox="1">
            <a:spLocks noChangeArrowheads="1"/>
          </p:cNvSpPr>
          <p:nvPr/>
        </p:nvSpPr>
        <p:spPr bwMode="auto">
          <a:xfrm rot="18900000">
            <a:off x="2755900" y="1189038"/>
            <a:ext cx="1393825" cy="24606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Ethernet (IEEE 1588)</a:t>
            </a:r>
          </a:p>
        </p:txBody>
      </p:sp>
      <p:sp>
        <p:nvSpPr>
          <p:cNvPr id="61" name="Text Box 289"/>
          <p:cNvSpPr txBox="1">
            <a:spLocks noChangeArrowheads="1"/>
          </p:cNvSpPr>
          <p:nvPr/>
        </p:nvSpPr>
        <p:spPr bwMode="auto">
          <a:xfrm rot="18900000">
            <a:off x="2419350" y="1241425"/>
            <a:ext cx="1216025"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Floating Point Unit</a:t>
            </a:r>
          </a:p>
        </p:txBody>
      </p:sp>
      <p:sp>
        <p:nvSpPr>
          <p:cNvPr id="62" name="Text Box 290"/>
          <p:cNvSpPr txBox="1">
            <a:spLocks noChangeArrowheads="1"/>
          </p:cNvSpPr>
          <p:nvPr/>
        </p:nvSpPr>
        <p:spPr bwMode="auto">
          <a:xfrm rot="18900000">
            <a:off x="2014538" y="1139825"/>
            <a:ext cx="1516062"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NAND Flash Controller</a:t>
            </a:r>
          </a:p>
        </p:txBody>
      </p:sp>
      <p:sp>
        <p:nvSpPr>
          <p:cNvPr id="63" name="Text Box 291"/>
          <p:cNvSpPr txBox="1">
            <a:spLocks noChangeArrowheads="1"/>
          </p:cNvSpPr>
          <p:nvPr/>
        </p:nvSpPr>
        <p:spPr bwMode="auto">
          <a:xfrm rot="18900000">
            <a:off x="1662113" y="1090613"/>
            <a:ext cx="1647825"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LCD (Segment/</a:t>
            </a:r>
            <a:r>
              <a:rPr lang="en-US" sz="1000" b="1" dirty="0">
                <a:solidFill>
                  <a:srgbClr val="3FC111"/>
                </a:solidFill>
              </a:rPr>
              <a:t>Graphics</a:t>
            </a:r>
            <a:r>
              <a:rPr lang="en-US" sz="1000" dirty="0">
                <a:solidFill>
                  <a:srgbClr val="000000"/>
                </a:solidFill>
              </a:rPr>
              <a:t>)</a:t>
            </a:r>
          </a:p>
        </p:txBody>
      </p:sp>
      <p:sp>
        <p:nvSpPr>
          <p:cNvPr id="64" name="Text Box 292"/>
          <p:cNvSpPr txBox="1">
            <a:spLocks noChangeArrowheads="1"/>
          </p:cNvSpPr>
          <p:nvPr/>
        </p:nvSpPr>
        <p:spPr bwMode="auto">
          <a:xfrm rot="18900000">
            <a:off x="1365250" y="1187450"/>
            <a:ext cx="1379538" cy="24765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USB OTG (FS </a:t>
            </a:r>
            <a:r>
              <a:rPr lang="en-US" sz="1000" b="1" dirty="0">
                <a:solidFill>
                  <a:srgbClr val="3FC111"/>
                </a:solidFill>
              </a:rPr>
              <a:t>&amp; HS</a:t>
            </a:r>
            <a:r>
              <a:rPr lang="en-US" sz="1000" dirty="0">
                <a:solidFill>
                  <a:srgbClr val="000000"/>
                </a:solidFill>
              </a:rPr>
              <a:t>)</a:t>
            </a:r>
          </a:p>
        </p:txBody>
      </p:sp>
      <p:sp>
        <p:nvSpPr>
          <p:cNvPr id="59685" name="Line 313"/>
          <p:cNvSpPr>
            <a:spLocks noChangeShapeType="1"/>
          </p:cNvSpPr>
          <p:nvPr/>
        </p:nvSpPr>
        <p:spPr bwMode="auto">
          <a:xfrm flipH="1">
            <a:off x="1500188" y="1778000"/>
            <a:ext cx="93662" cy="92075"/>
          </a:xfrm>
          <a:prstGeom prst="line">
            <a:avLst/>
          </a:prstGeom>
          <a:noFill/>
          <a:ln w="19050">
            <a:solidFill>
              <a:srgbClr val="557BA9"/>
            </a:solidFill>
            <a:round/>
            <a:headEnd/>
            <a:tailEnd/>
          </a:ln>
        </p:spPr>
        <p:txBody>
          <a:bodyPr/>
          <a:lstStyle/>
          <a:p>
            <a:endParaRPr lang="en-US"/>
          </a:p>
        </p:txBody>
      </p:sp>
      <p:sp>
        <p:nvSpPr>
          <p:cNvPr id="59686" name="Line 314"/>
          <p:cNvSpPr>
            <a:spLocks noChangeShapeType="1"/>
          </p:cNvSpPr>
          <p:nvPr/>
        </p:nvSpPr>
        <p:spPr bwMode="auto">
          <a:xfrm flipH="1">
            <a:off x="1827213" y="1778000"/>
            <a:ext cx="93662" cy="92075"/>
          </a:xfrm>
          <a:prstGeom prst="line">
            <a:avLst/>
          </a:prstGeom>
          <a:noFill/>
          <a:ln w="19050">
            <a:solidFill>
              <a:srgbClr val="557BA9"/>
            </a:solidFill>
            <a:round/>
            <a:headEnd/>
            <a:tailEnd/>
          </a:ln>
        </p:spPr>
        <p:txBody>
          <a:bodyPr/>
          <a:lstStyle/>
          <a:p>
            <a:endParaRPr lang="en-US"/>
          </a:p>
        </p:txBody>
      </p:sp>
      <p:sp>
        <p:nvSpPr>
          <p:cNvPr id="59687" name="Line 315"/>
          <p:cNvSpPr>
            <a:spLocks noChangeShapeType="1"/>
          </p:cNvSpPr>
          <p:nvPr/>
        </p:nvSpPr>
        <p:spPr bwMode="auto">
          <a:xfrm flipH="1">
            <a:off x="2166938" y="1778000"/>
            <a:ext cx="93662" cy="92075"/>
          </a:xfrm>
          <a:prstGeom prst="line">
            <a:avLst/>
          </a:prstGeom>
          <a:noFill/>
          <a:ln w="19050">
            <a:solidFill>
              <a:srgbClr val="557BA9"/>
            </a:solidFill>
            <a:round/>
            <a:headEnd/>
            <a:tailEnd/>
          </a:ln>
        </p:spPr>
        <p:txBody>
          <a:bodyPr/>
          <a:lstStyle/>
          <a:p>
            <a:endParaRPr lang="en-US"/>
          </a:p>
        </p:txBody>
      </p:sp>
      <p:sp>
        <p:nvSpPr>
          <p:cNvPr id="59688" name="Line 316"/>
          <p:cNvSpPr>
            <a:spLocks noChangeShapeType="1"/>
          </p:cNvSpPr>
          <p:nvPr/>
        </p:nvSpPr>
        <p:spPr bwMode="auto">
          <a:xfrm flipH="1">
            <a:off x="2520950" y="1778000"/>
            <a:ext cx="93663" cy="92075"/>
          </a:xfrm>
          <a:prstGeom prst="line">
            <a:avLst/>
          </a:prstGeom>
          <a:noFill/>
          <a:ln w="19050">
            <a:solidFill>
              <a:srgbClr val="557BA9"/>
            </a:solidFill>
            <a:round/>
            <a:headEnd/>
            <a:tailEnd/>
          </a:ln>
        </p:spPr>
        <p:txBody>
          <a:bodyPr/>
          <a:lstStyle/>
          <a:p>
            <a:endParaRPr lang="en-US"/>
          </a:p>
        </p:txBody>
      </p:sp>
      <p:sp>
        <p:nvSpPr>
          <p:cNvPr id="59689" name="Line 317"/>
          <p:cNvSpPr>
            <a:spLocks noChangeShapeType="1"/>
          </p:cNvSpPr>
          <p:nvPr/>
        </p:nvSpPr>
        <p:spPr bwMode="auto">
          <a:xfrm flipH="1">
            <a:off x="2889250" y="1778000"/>
            <a:ext cx="93663" cy="92075"/>
          </a:xfrm>
          <a:prstGeom prst="line">
            <a:avLst/>
          </a:prstGeom>
          <a:noFill/>
          <a:ln w="19050">
            <a:solidFill>
              <a:srgbClr val="557BA9"/>
            </a:solidFill>
            <a:round/>
            <a:headEnd/>
            <a:tailEnd/>
          </a:ln>
        </p:spPr>
        <p:txBody>
          <a:bodyPr/>
          <a:lstStyle/>
          <a:p>
            <a:endParaRPr lang="en-US"/>
          </a:p>
        </p:txBody>
      </p:sp>
      <p:sp>
        <p:nvSpPr>
          <p:cNvPr id="59690" name="Line 318"/>
          <p:cNvSpPr>
            <a:spLocks noChangeShapeType="1"/>
          </p:cNvSpPr>
          <p:nvPr/>
        </p:nvSpPr>
        <p:spPr bwMode="auto">
          <a:xfrm flipH="1">
            <a:off x="3216275" y="1778000"/>
            <a:ext cx="93663" cy="92075"/>
          </a:xfrm>
          <a:prstGeom prst="line">
            <a:avLst/>
          </a:prstGeom>
          <a:noFill/>
          <a:ln w="19050">
            <a:solidFill>
              <a:srgbClr val="557BA9"/>
            </a:solidFill>
            <a:round/>
            <a:headEnd/>
            <a:tailEnd/>
          </a:ln>
        </p:spPr>
        <p:txBody>
          <a:bodyPr/>
          <a:lstStyle/>
          <a:p>
            <a:endParaRPr lang="en-US"/>
          </a:p>
        </p:txBody>
      </p:sp>
      <p:sp>
        <p:nvSpPr>
          <p:cNvPr id="59691" name="Line 319"/>
          <p:cNvSpPr>
            <a:spLocks noChangeShapeType="1"/>
          </p:cNvSpPr>
          <p:nvPr/>
        </p:nvSpPr>
        <p:spPr bwMode="auto">
          <a:xfrm flipH="1">
            <a:off x="3556000" y="1778000"/>
            <a:ext cx="93663" cy="92075"/>
          </a:xfrm>
          <a:prstGeom prst="line">
            <a:avLst/>
          </a:prstGeom>
          <a:noFill/>
          <a:ln w="19050">
            <a:solidFill>
              <a:srgbClr val="557BA9"/>
            </a:solidFill>
            <a:round/>
            <a:headEnd/>
            <a:tailEnd/>
          </a:ln>
        </p:spPr>
        <p:txBody>
          <a:bodyPr/>
          <a:lstStyle/>
          <a:p>
            <a:endParaRPr lang="en-US"/>
          </a:p>
        </p:txBody>
      </p:sp>
      <p:sp>
        <p:nvSpPr>
          <p:cNvPr id="59692" name="Line 320"/>
          <p:cNvSpPr>
            <a:spLocks noChangeShapeType="1"/>
          </p:cNvSpPr>
          <p:nvPr/>
        </p:nvSpPr>
        <p:spPr bwMode="auto">
          <a:xfrm flipH="1">
            <a:off x="3910013" y="1778000"/>
            <a:ext cx="93662" cy="92075"/>
          </a:xfrm>
          <a:prstGeom prst="line">
            <a:avLst/>
          </a:prstGeom>
          <a:noFill/>
          <a:ln w="19050">
            <a:solidFill>
              <a:srgbClr val="557BA9"/>
            </a:solidFill>
            <a:round/>
            <a:headEnd/>
            <a:tailEnd/>
          </a:ln>
        </p:spPr>
        <p:txBody>
          <a:bodyPr/>
          <a:lstStyle/>
          <a:p>
            <a:endParaRPr lang="en-US"/>
          </a:p>
        </p:txBody>
      </p:sp>
      <p:sp>
        <p:nvSpPr>
          <p:cNvPr id="59693" name="Line 321"/>
          <p:cNvSpPr>
            <a:spLocks noChangeShapeType="1"/>
          </p:cNvSpPr>
          <p:nvPr/>
        </p:nvSpPr>
        <p:spPr bwMode="auto">
          <a:xfrm flipH="1">
            <a:off x="4214813" y="1778000"/>
            <a:ext cx="93662" cy="92075"/>
          </a:xfrm>
          <a:prstGeom prst="line">
            <a:avLst/>
          </a:prstGeom>
          <a:noFill/>
          <a:ln w="19050">
            <a:solidFill>
              <a:srgbClr val="557BA9"/>
            </a:solidFill>
            <a:round/>
            <a:headEnd/>
            <a:tailEnd/>
          </a:ln>
        </p:spPr>
        <p:txBody>
          <a:bodyPr/>
          <a:lstStyle/>
          <a:p>
            <a:endParaRPr lang="en-US"/>
          </a:p>
        </p:txBody>
      </p:sp>
      <p:sp>
        <p:nvSpPr>
          <p:cNvPr id="75" name="Rectangle 74"/>
          <p:cNvSpPr/>
          <p:nvPr/>
        </p:nvSpPr>
        <p:spPr>
          <a:xfrm>
            <a:off x="306199" y="3017368"/>
            <a:ext cx="4539077" cy="564995"/>
          </a:xfrm>
          <a:prstGeom prst="rect">
            <a:avLst/>
          </a:prstGeom>
          <a:noFill/>
          <a:ln>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697" name="AutoShape 1342"/>
          <p:cNvSpPr>
            <a:spLocks noChangeArrowheads="1"/>
          </p:cNvSpPr>
          <p:nvPr/>
        </p:nvSpPr>
        <p:spPr bwMode="auto">
          <a:xfrm>
            <a:off x="1390650" y="2609850"/>
            <a:ext cx="228600" cy="2428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59698" name="AutoShape 1342"/>
          <p:cNvSpPr>
            <a:spLocks noChangeArrowheads="1"/>
          </p:cNvSpPr>
          <p:nvPr/>
        </p:nvSpPr>
        <p:spPr bwMode="auto">
          <a:xfrm>
            <a:off x="1385888" y="2063750"/>
            <a:ext cx="227012" cy="231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59699" name="AutoShape 1342"/>
          <p:cNvSpPr>
            <a:spLocks noChangeArrowheads="1"/>
          </p:cNvSpPr>
          <p:nvPr/>
        </p:nvSpPr>
        <p:spPr bwMode="auto">
          <a:xfrm>
            <a:off x="1738313" y="2074863"/>
            <a:ext cx="223837" cy="2397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79" name="Oval 250"/>
          <p:cNvSpPr>
            <a:spLocks noChangeArrowheads="1"/>
          </p:cNvSpPr>
          <p:nvPr/>
        </p:nvSpPr>
        <p:spPr bwMode="auto">
          <a:xfrm>
            <a:off x="1382713" y="2060575"/>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81" name="Oval 250"/>
          <p:cNvSpPr>
            <a:spLocks noChangeArrowheads="1"/>
          </p:cNvSpPr>
          <p:nvPr/>
        </p:nvSpPr>
        <p:spPr bwMode="auto">
          <a:xfrm>
            <a:off x="1735138" y="2065338"/>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83" name="Oval 253"/>
          <p:cNvSpPr>
            <a:spLocks noChangeArrowheads="1"/>
          </p:cNvSpPr>
          <p:nvPr/>
        </p:nvSpPr>
        <p:spPr bwMode="auto">
          <a:xfrm>
            <a:off x="1392238" y="2606675"/>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85" name="Oval 273"/>
          <p:cNvSpPr>
            <a:spLocks noChangeArrowheads="1"/>
          </p:cNvSpPr>
          <p:nvPr/>
        </p:nvSpPr>
        <p:spPr bwMode="auto">
          <a:xfrm>
            <a:off x="1406525" y="4946650"/>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59704" name="AutoShape 1342"/>
          <p:cNvSpPr>
            <a:spLocks noChangeArrowheads="1"/>
          </p:cNvSpPr>
          <p:nvPr/>
        </p:nvSpPr>
        <p:spPr bwMode="auto">
          <a:xfrm>
            <a:off x="1409700" y="4953000"/>
            <a:ext cx="222250" cy="2365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59705" name="AutoShape 1342"/>
          <p:cNvSpPr>
            <a:spLocks noChangeArrowheads="1"/>
          </p:cNvSpPr>
          <p:nvPr/>
        </p:nvSpPr>
        <p:spPr bwMode="auto">
          <a:xfrm>
            <a:off x="1392238" y="2609850"/>
            <a:ext cx="230187" cy="2365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59706" name="AutoShape 1342"/>
          <p:cNvSpPr>
            <a:spLocks noChangeArrowheads="1"/>
          </p:cNvSpPr>
          <p:nvPr/>
        </p:nvSpPr>
        <p:spPr bwMode="auto">
          <a:xfrm>
            <a:off x="1738313" y="2066925"/>
            <a:ext cx="222250" cy="2365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59707" name="AutoShape 1342"/>
          <p:cNvSpPr>
            <a:spLocks noChangeArrowheads="1"/>
          </p:cNvSpPr>
          <p:nvPr/>
        </p:nvSpPr>
        <p:spPr bwMode="auto">
          <a:xfrm>
            <a:off x="1385888" y="2063750"/>
            <a:ext cx="222250" cy="2365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350" y="10800"/>
                </a:moveTo>
                <a:cubicBezTo>
                  <a:pt x="10350" y="10551"/>
                  <a:pt x="10551" y="10350"/>
                  <a:pt x="10800" y="10350"/>
                </a:cubicBezTo>
                <a:cubicBezTo>
                  <a:pt x="11048" y="10349"/>
                  <a:pt x="11249" y="10551"/>
                  <a:pt x="11250" y="10799"/>
                </a:cubicBezTo>
                <a:lnTo>
                  <a:pt x="21600" y="10800"/>
                </a:lnTo>
                <a:cubicBezTo>
                  <a:pt x="21600" y="4835"/>
                  <a:pt x="16764" y="0"/>
                  <a:pt x="10800" y="0"/>
                </a:cubicBezTo>
                <a:cubicBezTo>
                  <a:pt x="4835" y="0"/>
                  <a:pt x="0" y="4835"/>
                  <a:pt x="0" y="10800"/>
                </a:cubicBezTo>
                <a:close/>
              </a:path>
            </a:pathLst>
          </a:custGeom>
          <a:solidFill>
            <a:srgbClr val="00FF00"/>
          </a:solidFill>
          <a:ln w="9525" algn="ctr">
            <a:noFill/>
            <a:miter lim="800000"/>
            <a:headEnd/>
            <a:tailEnd/>
          </a:ln>
        </p:spPr>
        <p:txBody>
          <a:bodyPr wrap="none" anchor="ctr"/>
          <a:lstStyle/>
          <a:p>
            <a:endParaRPr lang="en-US"/>
          </a:p>
        </p:txBody>
      </p:sp>
      <p:sp>
        <p:nvSpPr>
          <p:cNvPr id="80" name="Rectangle 79"/>
          <p:cNvSpPr/>
          <p:nvPr/>
        </p:nvSpPr>
        <p:spPr>
          <a:xfrm>
            <a:off x="4511675" y="5372100"/>
            <a:ext cx="328613" cy="576263"/>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 name="Rectangle 81"/>
          <p:cNvSpPr/>
          <p:nvPr/>
        </p:nvSpPr>
        <p:spPr>
          <a:xfrm>
            <a:off x="4511675" y="4791075"/>
            <a:ext cx="328613" cy="557213"/>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Rectangle 83"/>
          <p:cNvSpPr/>
          <p:nvPr/>
        </p:nvSpPr>
        <p:spPr>
          <a:xfrm>
            <a:off x="4506913" y="4200525"/>
            <a:ext cx="328612" cy="557213"/>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Oval 266"/>
          <p:cNvSpPr>
            <a:spLocks noChangeArrowheads="1"/>
          </p:cNvSpPr>
          <p:nvPr/>
        </p:nvSpPr>
        <p:spPr bwMode="auto">
          <a:xfrm>
            <a:off x="4541838" y="3197225"/>
            <a:ext cx="228600" cy="228600"/>
          </a:xfrm>
          <a:prstGeom prst="ellipse">
            <a:avLst/>
          </a:prstGeom>
          <a:solidFill>
            <a:srgbClr val="4A6586"/>
          </a:solidFill>
          <a:ln w="9525" algn="ctr">
            <a:solidFill>
              <a:schemeClr val="bg1"/>
            </a:solidFill>
            <a:round/>
            <a:headEnd/>
            <a:tailEnd/>
          </a:ln>
          <a:effectLst>
            <a:outerShdw blurRad="50800" dist="38100" dir="5400000" algn="t" rotWithShape="0">
              <a:prstClr val="black">
                <a:alpha val="40000"/>
              </a:prstClr>
            </a:outerShdw>
          </a:effectLst>
        </p:spPr>
        <p:txBody>
          <a:bodyPr wrap="none" anchor="ctr"/>
          <a:lstStyle/>
          <a:p>
            <a:pPr>
              <a:defRPr/>
            </a:pPr>
            <a:endParaRPr lang="en-GB" b="1">
              <a:solidFill>
                <a:srgbClr val="000000"/>
              </a:solidFill>
            </a:endParaRPr>
          </a:p>
        </p:txBody>
      </p:sp>
      <p:sp>
        <p:nvSpPr>
          <p:cNvPr id="92" name="Line 321"/>
          <p:cNvSpPr>
            <a:spLocks noChangeShapeType="1"/>
          </p:cNvSpPr>
          <p:nvPr/>
        </p:nvSpPr>
        <p:spPr bwMode="auto">
          <a:xfrm flipH="1" flipV="1">
            <a:off x="4471988" y="1868488"/>
            <a:ext cx="354012" cy="1587"/>
          </a:xfrm>
          <a:prstGeom prst="line">
            <a:avLst/>
          </a:prstGeom>
          <a:noFill/>
          <a:ln w="19050">
            <a:solidFill>
              <a:srgbClr val="557BA9"/>
            </a:solidFill>
            <a:round/>
            <a:headEnd/>
            <a:tailEnd/>
          </a:ln>
        </p:spPr>
        <p:txBody>
          <a:bodyPr/>
          <a:lstStyle/>
          <a:p>
            <a:pPr>
              <a:defRPr/>
            </a:pPr>
            <a:endParaRPr lang="en-US">
              <a:ln w="12700">
                <a:solidFill>
                  <a:schemeClr val="tx1"/>
                </a:solidFill>
              </a:ln>
            </a:endParaRPr>
          </a:p>
        </p:txBody>
      </p:sp>
      <p:sp>
        <p:nvSpPr>
          <p:cNvPr id="59713" name="Line 321"/>
          <p:cNvSpPr>
            <a:spLocks noChangeShapeType="1"/>
          </p:cNvSpPr>
          <p:nvPr/>
        </p:nvSpPr>
        <p:spPr bwMode="auto">
          <a:xfrm flipH="1">
            <a:off x="4546600" y="1776413"/>
            <a:ext cx="93663" cy="92075"/>
          </a:xfrm>
          <a:prstGeom prst="line">
            <a:avLst/>
          </a:prstGeom>
          <a:noFill/>
          <a:ln w="19050">
            <a:solidFill>
              <a:srgbClr val="557BA9"/>
            </a:solidFill>
            <a:round/>
            <a:headEnd/>
            <a:tailEnd/>
          </a:ln>
        </p:spPr>
        <p:txBody>
          <a:bodyPr/>
          <a:lstStyle/>
          <a:p>
            <a:endParaRPr lang="en-US"/>
          </a:p>
        </p:txBody>
      </p:sp>
      <p:sp>
        <p:nvSpPr>
          <p:cNvPr id="95" name="Text Box 284"/>
          <p:cNvSpPr txBox="1">
            <a:spLocks noChangeArrowheads="1"/>
          </p:cNvSpPr>
          <p:nvPr/>
        </p:nvSpPr>
        <p:spPr bwMode="auto">
          <a:xfrm rot="18900000">
            <a:off x="4410075" y="1162050"/>
            <a:ext cx="1439863" cy="246063"/>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dirty="0">
                <a:solidFill>
                  <a:srgbClr val="000000"/>
                </a:solidFill>
              </a:rPr>
              <a:t>Measurement Engine</a:t>
            </a:r>
          </a:p>
        </p:txBody>
      </p:sp>
      <p:sp>
        <p:nvSpPr>
          <p:cNvPr id="59715" name="TextBox 98"/>
          <p:cNvSpPr txBox="1">
            <a:spLocks noChangeArrowheads="1"/>
          </p:cNvSpPr>
          <p:nvPr/>
        </p:nvSpPr>
        <p:spPr bwMode="auto">
          <a:xfrm>
            <a:off x="6149975" y="4162425"/>
            <a:ext cx="823913" cy="214313"/>
          </a:xfrm>
          <a:prstGeom prst="rect">
            <a:avLst/>
          </a:prstGeom>
          <a:solidFill>
            <a:srgbClr val="FFFF99"/>
          </a:solidFill>
          <a:ln w="9525">
            <a:noFill/>
            <a:miter lim="800000"/>
            <a:headEnd/>
            <a:tailEnd/>
          </a:ln>
        </p:spPr>
        <p:txBody>
          <a:bodyPr>
            <a:spAutoFit/>
          </a:bodyPr>
          <a:lstStyle/>
          <a:p>
            <a:endParaRPr lang="en-US" sz="800"/>
          </a:p>
        </p:txBody>
      </p:sp>
      <p:sp>
        <p:nvSpPr>
          <p:cNvPr id="59716" name="TextBox 100"/>
          <p:cNvSpPr txBox="1">
            <a:spLocks noChangeArrowheads="1"/>
          </p:cNvSpPr>
          <p:nvPr/>
        </p:nvSpPr>
        <p:spPr bwMode="auto">
          <a:xfrm>
            <a:off x="4965700" y="5837238"/>
            <a:ext cx="168275" cy="153987"/>
          </a:xfrm>
          <a:prstGeom prst="rect">
            <a:avLst/>
          </a:prstGeom>
          <a:solidFill>
            <a:srgbClr val="FFFF99"/>
          </a:solidFill>
          <a:ln w="15875">
            <a:solidFill>
              <a:schemeClr val="tx1"/>
            </a:solidFill>
            <a:prstDash val="dash"/>
            <a:miter lim="800000"/>
            <a:headEnd/>
            <a:tailEnd/>
          </a:ln>
        </p:spPr>
        <p:txBody>
          <a:bodyPr>
            <a:spAutoFit/>
          </a:bodyPr>
          <a:lstStyle/>
          <a:p>
            <a:endParaRPr lang="en-US" sz="400"/>
          </a:p>
        </p:txBody>
      </p:sp>
      <p:sp>
        <p:nvSpPr>
          <p:cNvPr id="59717" name="TextBox 101"/>
          <p:cNvSpPr txBox="1">
            <a:spLocks noChangeArrowheads="1"/>
          </p:cNvSpPr>
          <p:nvPr/>
        </p:nvSpPr>
        <p:spPr bwMode="auto">
          <a:xfrm>
            <a:off x="5114925" y="5784850"/>
            <a:ext cx="1674813" cy="277813"/>
          </a:xfrm>
          <a:prstGeom prst="rect">
            <a:avLst/>
          </a:prstGeom>
          <a:noFill/>
          <a:ln w="9525">
            <a:noFill/>
            <a:miter lim="800000"/>
            <a:headEnd/>
            <a:tailEnd/>
          </a:ln>
        </p:spPr>
        <p:txBody>
          <a:bodyPr wrap="none">
            <a:spAutoFit/>
          </a:bodyPr>
          <a:lstStyle/>
          <a:p>
            <a:r>
              <a:rPr lang="en-US" sz="1200"/>
              <a:t>K50 Additional Analog</a:t>
            </a: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2"/>
          <p:cNvPicPr>
            <a:picLocks noChangeAspect="1" noChangeArrowheads="1"/>
          </p:cNvPicPr>
          <p:nvPr/>
        </p:nvPicPr>
        <p:blipFill>
          <a:blip r:embed="rId3" cstate="print"/>
          <a:srcRect/>
          <a:stretch>
            <a:fillRect/>
          </a:stretch>
        </p:blipFill>
        <p:spPr bwMode="auto">
          <a:xfrm>
            <a:off x="5746750" y="1400175"/>
            <a:ext cx="800100" cy="419100"/>
          </a:xfrm>
          <a:prstGeom prst="rect">
            <a:avLst/>
          </a:prstGeom>
          <a:noFill/>
          <a:ln w="9525">
            <a:noFill/>
            <a:miter lim="800000"/>
            <a:headEnd/>
            <a:tailEnd/>
          </a:ln>
        </p:spPr>
      </p:pic>
      <p:sp>
        <p:nvSpPr>
          <p:cNvPr id="814082" name="Title 1"/>
          <p:cNvSpPr>
            <a:spLocks noGrp="1"/>
          </p:cNvSpPr>
          <p:nvPr>
            <p:ph type="title" idx="4294967295"/>
          </p:nvPr>
        </p:nvSpPr>
        <p:spPr>
          <a:xfrm>
            <a:off x="0" y="0"/>
            <a:ext cx="8382000" cy="533400"/>
          </a:xfrm>
        </p:spPr>
        <p:txBody>
          <a:bodyPr>
            <a:normAutofit fontScale="90000"/>
          </a:bodyPr>
          <a:lstStyle/>
          <a:p>
            <a:pPr algn="l">
              <a:defRPr/>
            </a:pPr>
            <a:r>
              <a:rPr lang="en-US" sz="3200" dirty="0" smtClean="0"/>
              <a:t>Use Case: Medical EKG Analog Front End</a:t>
            </a:r>
          </a:p>
        </p:txBody>
      </p:sp>
      <p:pic>
        <p:nvPicPr>
          <p:cNvPr id="60420" name="Picture 8"/>
          <p:cNvPicPr>
            <a:picLocks noChangeAspect="1" noChangeArrowheads="1"/>
          </p:cNvPicPr>
          <p:nvPr/>
        </p:nvPicPr>
        <p:blipFill>
          <a:blip r:embed="rId4" cstate="print"/>
          <a:srcRect/>
          <a:stretch>
            <a:fillRect/>
          </a:stretch>
        </p:blipFill>
        <p:spPr bwMode="auto">
          <a:xfrm>
            <a:off x="534988" y="598488"/>
            <a:ext cx="2633662" cy="2098675"/>
          </a:xfrm>
          <a:prstGeom prst="rect">
            <a:avLst/>
          </a:prstGeom>
          <a:noFill/>
          <a:ln w="9525">
            <a:noFill/>
            <a:miter lim="800000"/>
            <a:headEnd/>
            <a:tailEnd/>
          </a:ln>
        </p:spPr>
      </p:pic>
      <p:sp>
        <p:nvSpPr>
          <p:cNvPr id="17" name="Rectangle 16"/>
          <p:cNvSpPr/>
          <p:nvPr/>
        </p:nvSpPr>
        <p:spPr>
          <a:xfrm>
            <a:off x="2228850" y="1090613"/>
            <a:ext cx="939800" cy="1009650"/>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p:cNvSpPr/>
          <p:nvPr/>
        </p:nvSpPr>
        <p:spPr>
          <a:xfrm>
            <a:off x="901700" y="2328863"/>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Rectangle 17"/>
          <p:cNvSpPr/>
          <p:nvPr/>
        </p:nvSpPr>
        <p:spPr>
          <a:xfrm>
            <a:off x="1263650" y="1846263"/>
            <a:ext cx="730250" cy="73025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424" name="TextBox 22"/>
          <p:cNvSpPr txBox="1">
            <a:spLocks noChangeArrowheads="1"/>
          </p:cNvSpPr>
          <p:nvPr/>
        </p:nvSpPr>
        <p:spPr bwMode="auto">
          <a:xfrm>
            <a:off x="646113" y="2293938"/>
            <a:ext cx="819150" cy="338137"/>
          </a:xfrm>
          <a:prstGeom prst="rect">
            <a:avLst/>
          </a:prstGeom>
          <a:noFill/>
          <a:ln w="9525">
            <a:noFill/>
            <a:miter lim="800000"/>
            <a:headEnd/>
            <a:tailEnd/>
          </a:ln>
        </p:spPr>
        <p:txBody>
          <a:bodyPr>
            <a:spAutoFit/>
          </a:bodyPr>
          <a:lstStyle/>
          <a:p>
            <a:r>
              <a:rPr lang="en-US" sz="800" b="1">
                <a:latin typeface="Calibri" pitchFamily="34" charset="0"/>
              </a:rPr>
              <a:t>Right Leg Driver</a:t>
            </a:r>
          </a:p>
        </p:txBody>
      </p:sp>
      <p:sp>
        <p:nvSpPr>
          <p:cNvPr id="60425" name="TextBox 23"/>
          <p:cNvSpPr txBox="1">
            <a:spLocks noChangeArrowheads="1"/>
          </p:cNvSpPr>
          <p:nvPr/>
        </p:nvSpPr>
        <p:spPr bwMode="auto">
          <a:xfrm>
            <a:off x="3209925" y="903288"/>
            <a:ext cx="1270000" cy="338137"/>
          </a:xfrm>
          <a:prstGeom prst="rect">
            <a:avLst/>
          </a:prstGeom>
          <a:noFill/>
          <a:ln w="15875">
            <a:noFill/>
            <a:miter lim="800000"/>
            <a:headEnd/>
            <a:tailEnd/>
          </a:ln>
        </p:spPr>
        <p:txBody>
          <a:bodyPr>
            <a:spAutoFit/>
          </a:bodyPr>
          <a:lstStyle/>
          <a:p>
            <a:pPr algn="ctr"/>
            <a:r>
              <a:rPr lang="en-US" sz="800" b="1">
                <a:latin typeface="Calibri" pitchFamily="34" charset="0"/>
              </a:rPr>
              <a:t>Low pass  Filter </a:t>
            </a:r>
          </a:p>
          <a:p>
            <a:pPr algn="ctr"/>
            <a:r>
              <a:rPr lang="en-US" sz="800" b="1">
                <a:latin typeface="Calibri" pitchFamily="34" charset="0"/>
              </a:rPr>
              <a:t>150hz</a:t>
            </a:r>
          </a:p>
        </p:txBody>
      </p:sp>
      <p:sp>
        <p:nvSpPr>
          <p:cNvPr id="60426" name="TextBox 33"/>
          <p:cNvSpPr txBox="1">
            <a:spLocks noChangeArrowheads="1"/>
          </p:cNvSpPr>
          <p:nvPr/>
        </p:nvSpPr>
        <p:spPr bwMode="auto">
          <a:xfrm>
            <a:off x="2098675" y="827088"/>
            <a:ext cx="1695450" cy="215900"/>
          </a:xfrm>
          <a:prstGeom prst="rect">
            <a:avLst/>
          </a:prstGeom>
          <a:noFill/>
          <a:ln w="9525">
            <a:noFill/>
            <a:miter lim="800000"/>
            <a:headEnd/>
            <a:tailEnd/>
          </a:ln>
        </p:spPr>
        <p:txBody>
          <a:bodyPr>
            <a:spAutoFit/>
          </a:bodyPr>
          <a:lstStyle/>
          <a:p>
            <a:r>
              <a:rPr lang="en-US" sz="800" b="1">
                <a:latin typeface="Calibri" pitchFamily="34" charset="0"/>
              </a:rPr>
              <a:t>Instrumentation Amp</a:t>
            </a:r>
          </a:p>
        </p:txBody>
      </p:sp>
      <p:sp>
        <p:nvSpPr>
          <p:cNvPr id="60427" name="TextBox 46"/>
          <p:cNvSpPr txBox="1">
            <a:spLocks noChangeArrowheads="1"/>
          </p:cNvSpPr>
          <p:nvPr/>
        </p:nvSpPr>
        <p:spPr bwMode="auto">
          <a:xfrm>
            <a:off x="4859338" y="911225"/>
            <a:ext cx="1085850" cy="338138"/>
          </a:xfrm>
          <a:prstGeom prst="rect">
            <a:avLst/>
          </a:prstGeom>
          <a:noFill/>
          <a:ln w="22225">
            <a:noFill/>
            <a:miter lim="800000"/>
            <a:headEnd/>
            <a:tailEnd/>
          </a:ln>
        </p:spPr>
        <p:txBody>
          <a:bodyPr>
            <a:spAutoFit/>
          </a:bodyPr>
          <a:lstStyle/>
          <a:p>
            <a:pPr algn="ctr"/>
            <a:r>
              <a:rPr lang="en-US" sz="800" b="1">
                <a:latin typeface="Calibri" pitchFamily="34" charset="0"/>
              </a:rPr>
              <a:t>50/60Hz </a:t>
            </a:r>
          </a:p>
          <a:p>
            <a:pPr algn="ctr"/>
            <a:r>
              <a:rPr lang="en-US" sz="800" b="1">
                <a:latin typeface="Calibri" pitchFamily="34" charset="0"/>
              </a:rPr>
              <a:t>Notch Filter</a:t>
            </a:r>
          </a:p>
        </p:txBody>
      </p:sp>
      <p:sp>
        <p:nvSpPr>
          <p:cNvPr id="50" name="Rectangle 49"/>
          <p:cNvSpPr/>
          <p:nvPr/>
        </p:nvSpPr>
        <p:spPr>
          <a:xfrm>
            <a:off x="2185988" y="2262188"/>
            <a:ext cx="212725" cy="16510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429" name="TextBox 50"/>
          <p:cNvSpPr txBox="1">
            <a:spLocks noChangeArrowheads="1"/>
          </p:cNvSpPr>
          <p:nvPr/>
        </p:nvSpPr>
        <p:spPr bwMode="auto">
          <a:xfrm>
            <a:off x="2470150" y="2232025"/>
            <a:ext cx="1666875" cy="215900"/>
          </a:xfrm>
          <a:prstGeom prst="rect">
            <a:avLst/>
          </a:prstGeom>
          <a:noFill/>
          <a:ln w="9525">
            <a:noFill/>
            <a:miter lim="800000"/>
            <a:headEnd/>
            <a:tailEnd/>
          </a:ln>
        </p:spPr>
        <p:txBody>
          <a:bodyPr>
            <a:spAutoFit/>
          </a:bodyPr>
          <a:lstStyle/>
          <a:p>
            <a:r>
              <a:rPr lang="en-US" sz="800" b="1">
                <a:latin typeface="Calibri" pitchFamily="34" charset="0"/>
              </a:rPr>
              <a:t>K50 Measurement Engine IP</a:t>
            </a:r>
          </a:p>
        </p:txBody>
      </p:sp>
      <p:sp>
        <p:nvSpPr>
          <p:cNvPr id="60430" name="TextBox 52"/>
          <p:cNvSpPr txBox="1">
            <a:spLocks noChangeArrowheads="1"/>
          </p:cNvSpPr>
          <p:nvPr/>
        </p:nvSpPr>
        <p:spPr bwMode="auto">
          <a:xfrm>
            <a:off x="2474913" y="2474913"/>
            <a:ext cx="1552575" cy="215900"/>
          </a:xfrm>
          <a:prstGeom prst="rect">
            <a:avLst/>
          </a:prstGeom>
          <a:noFill/>
          <a:ln w="9525">
            <a:noFill/>
            <a:miter lim="800000"/>
            <a:headEnd/>
            <a:tailEnd/>
          </a:ln>
        </p:spPr>
        <p:txBody>
          <a:bodyPr>
            <a:spAutoFit/>
          </a:bodyPr>
          <a:lstStyle/>
          <a:p>
            <a:r>
              <a:rPr lang="en-US" sz="800" b="1">
                <a:latin typeface="Calibri" pitchFamily="34" charset="0"/>
              </a:rPr>
              <a:t>External Component</a:t>
            </a:r>
          </a:p>
        </p:txBody>
      </p:sp>
      <p:sp>
        <p:nvSpPr>
          <p:cNvPr id="55" name="Rectangle 54"/>
          <p:cNvSpPr/>
          <p:nvPr/>
        </p:nvSpPr>
        <p:spPr>
          <a:xfrm>
            <a:off x="2176463" y="2500313"/>
            <a:ext cx="212725" cy="165100"/>
          </a:xfrm>
          <a:prstGeom prst="rect">
            <a:avLst/>
          </a:prstGeom>
          <a:solidFill>
            <a:srgbClr val="CBD2DA">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432" name="TextBox 56"/>
          <p:cNvSpPr txBox="1">
            <a:spLocks noChangeArrowheads="1"/>
          </p:cNvSpPr>
          <p:nvPr/>
        </p:nvSpPr>
        <p:spPr bwMode="auto">
          <a:xfrm>
            <a:off x="284163" y="2909888"/>
            <a:ext cx="4098925" cy="2708275"/>
          </a:xfrm>
          <a:prstGeom prst="rect">
            <a:avLst/>
          </a:prstGeom>
          <a:noFill/>
          <a:ln w="9525">
            <a:noFill/>
            <a:miter lim="800000"/>
            <a:headEnd/>
            <a:tailEnd/>
          </a:ln>
        </p:spPr>
        <p:txBody>
          <a:bodyPr>
            <a:spAutoFit/>
          </a:bodyPr>
          <a:lstStyle/>
          <a:p>
            <a:r>
              <a:rPr lang="en-US" sz="1600" b="1">
                <a:latin typeface="Calibri" pitchFamily="34" charset="0"/>
              </a:rPr>
              <a:t>EKG Signal Characteristic</a:t>
            </a:r>
          </a:p>
          <a:p>
            <a:pPr>
              <a:buFont typeface="Arial" pitchFamily="34" charset="0"/>
              <a:buChar char="•"/>
            </a:pPr>
            <a:r>
              <a:rPr lang="en-US" sz="1200">
                <a:latin typeface="Calibri" pitchFamily="34" charset="0"/>
              </a:rPr>
              <a:t>     Electrode Signals   0.05-10mV</a:t>
            </a:r>
          </a:p>
          <a:p>
            <a:endParaRPr lang="en-US" sz="1200">
              <a:latin typeface="Calibri" pitchFamily="34" charset="0"/>
            </a:endParaRPr>
          </a:p>
          <a:p>
            <a:r>
              <a:rPr lang="en-US" sz="1600" b="1">
                <a:latin typeface="Calibri" pitchFamily="34" charset="0"/>
              </a:rPr>
              <a:t>EKG Offset and Interference Noise</a:t>
            </a:r>
          </a:p>
          <a:p>
            <a:pPr>
              <a:buFont typeface="Arial" pitchFamily="34" charset="0"/>
              <a:buChar char="•"/>
            </a:pPr>
            <a:r>
              <a:rPr lang="en-US" sz="1200" b="1">
                <a:latin typeface="Calibri" pitchFamily="34" charset="0"/>
              </a:rPr>
              <a:t> </a:t>
            </a:r>
            <a:r>
              <a:rPr lang="en-US" sz="1600" b="1">
                <a:latin typeface="Calibri" pitchFamily="34" charset="0"/>
              </a:rPr>
              <a:t>EKG Signal sits on these offsets</a:t>
            </a:r>
          </a:p>
          <a:p>
            <a:pPr lvl="1">
              <a:buFont typeface="Arial" pitchFamily="34" charset="0"/>
              <a:buChar char="•"/>
            </a:pPr>
            <a:r>
              <a:rPr lang="en-US" sz="1200">
                <a:latin typeface="Calibri" pitchFamily="34" charset="0"/>
              </a:rPr>
              <a:t>Filtering required to extract electrode signals</a:t>
            </a:r>
          </a:p>
          <a:p>
            <a:pPr>
              <a:buFont typeface="Arial" pitchFamily="34" charset="0"/>
              <a:buChar char="•"/>
            </a:pPr>
            <a:r>
              <a:rPr lang="en-US" sz="1200">
                <a:latin typeface="Calibri" pitchFamily="34" charset="0"/>
              </a:rPr>
              <a:t> </a:t>
            </a:r>
            <a:r>
              <a:rPr lang="en-US" sz="1600" b="1">
                <a:latin typeface="Calibri" pitchFamily="34" charset="0"/>
              </a:rPr>
              <a:t>Common Mode Offset/Interference</a:t>
            </a:r>
            <a:endParaRPr lang="en-US" sz="1600">
              <a:latin typeface="Calibri" pitchFamily="34" charset="0"/>
            </a:endParaRPr>
          </a:p>
          <a:p>
            <a:pPr lvl="1">
              <a:buFont typeface="Arial" pitchFamily="34" charset="0"/>
              <a:buChar char="•"/>
            </a:pPr>
            <a:r>
              <a:rPr lang="en-US" sz="1200">
                <a:latin typeface="Calibri" pitchFamily="34" charset="0"/>
              </a:rPr>
              <a:t>Noise introduced into the system due to patient</a:t>
            </a:r>
          </a:p>
          <a:p>
            <a:pPr lvl="1"/>
            <a:r>
              <a:rPr lang="en-US" sz="1200">
                <a:latin typeface="Calibri" pitchFamily="34" charset="0"/>
              </a:rPr>
              <a:t>  environment (0-1.5V, 50/60Hz AC Line noise)</a:t>
            </a:r>
          </a:p>
          <a:p>
            <a:pPr>
              <a:buFont typeface="Arial" pitchFamily="34" charset="0"/>
              <a:buChar char="•"/>
            </a:pPr>
            <a:r>
              <a:rPr lang="en-US" sz="1600">
                <a:latin typeface="Calibri" pitchFamily="34" charset="0"/>
              </a:rPr>
              <a:t> </a:t>
            </a:r>
            <a:r>
              <a:rPr lang="en-US" sz="1600" b="1">
                <a:latin typeface="Calibri" pitchFamily="34" charset="0"/>
              </a:rPr>
              <a:t>Electrode Offset +/- 300mV</a:t>
            </a:r>
            <a:r>
              <a:rPr lang="en-US" sz="1800" b="1">
                <a:latin typeface="Calibri" pitchFamily="34" charset="0"/>
              </a:rPr>
              <a:t> </a:t>
            </a:r>
          </a:p>
          <a:p>
            <a:pPr lvl="1">
              <a:buFont typeface="Arial" pitchFamily="34" charset="0"/>
              <a:buChar char="•"/>
            </a:pPr>
            <a:r>
              <a:rPr lang="en-US" sz="1200">
                <a:latin typeface="Calibri" pitchFamily="34" charset="0"/>
              </a:rPr>
              <a:t>Caused by dynamic resistance due to perspiration </a:t>
            </a:r>
          </a:p>
          <a:p>
            <a:pPr lvl="1"/>
            <a:r>
              <a:rPr lang="en-US" sz="1200">
                <a:latin typeface="Calibri" pitchFamily="34" charset="0"/>
              </a:rPr>
              <a:t>  and or electrode gel drying characteristics</a:t>
            </a:r>
          </a:p>
        </p:txBody>
      </p:sp>
      <p:sp>
        <p:nvSpPr>
          <p:cNvPr id="58" name="Rectangle 57"/>
          <p:cNvSpPr/>
          <p:nvPr/>
        </p:nvSpPr>
        <p:spPr>
          <a:xfrm>
            <a:off x="6711950" y="784225"/>
            <a:ext cx="1169988" cy="13208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434" name="Picture 11"/>
          <p:cNvPicPr>
            <a:picLocks noChangeAspect="1" noChangeArrowheads="1"/>
          </p:cNvPicPr>
          <p:nvPr/>
        </p:nvPicPr>
        <p:blipFill>
          <a:blip r:embed="rId5" cstate="print"/>
          <a:srcRect/>
          <a:stretch>
            <a:fillRect/>
          </a:stretch>
        </p:blipFill>
        <p:spPr bwMode="auto">
          <a:xfrm>
            <a:off x="3500438" y="1279525"/>
            <a:ext cx="609600" cy="676275"/>
          </a:xfrm>
          <a:prstGeom prst="rect">
            <a:avLst/>
          </a:prstGeom>
          <a:noFill/>
          <a:ln w="9525">
            <a:noFill/>
            <a:miter lim="800000"/>
            <a:headEnd/>
            <a:tailEnd/>
          </a:ln>
        </p:spPr>
      </p:pic>
      <p:sp>
        <p:nvSpPr>
          <p:cNvPr id="54" name="Rectangle 53"/>
          <p:cNvSpPr/>
          <p:nvPr/>
        </p:nvSpPr>
        <p:spPr>
          <a:xfrm>
            <a:off x="3546475" y="1243013"/>
            <a:ext cx="571500" cy="714375"/>
          </a:xfrm>
          <a:prstGeom prst="rect">
            <a:avLst/>
          </a:prstGeom>
          <a:solidFill>
            <a:schemeClr val="bg1">
              <a:lumMod val="50000"/>
              <a:alpha val="13000"/>
            </a:scheme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436" name="Picture 13"/>
          <p:cNvPicPr>
            <a:picLocks noChangeAspect="1" noChangeArrowheads="1"/>
          </p:cNvPicPr>
          <p:nvPr/>
        </p:nvPicPr>
        <p:blipFill>
          <a:blip r:embed="rId6" cstate="print"/>
          <a:srcRect/>
          <a:stretch>
            <a:fillRect/>
          </a:stretch>
        </p:blipFill>
        <p:spPr bwMode="auto">
          <a:xfrm>
            <a:off x="5118100" y="1346200"/>
            <a:ext cx="638175" cy="552450"/>
          </a:xfrm>
          <a:prstGeom prst="rect">
            <a:avLst/>
          </a:prstGeom>
          <a:noFill/>
          <a:ln w="9525">
            <a:noFill/>
            <a:miter lim="800000"/>
            <a:headEnd/>
            <a:tailEnd/>
          </a:ln>
        </p:spPr>
      </p:pic>
      <p:sp>
        <p:nvSpPr>
          <p:cNvPr id="61" name="Rectangle 60"/>
          <p:cNvSpPr/>
          <p:nvPr/>
        </p:nvSpPr>
        <p:spPr>
          <a:xfrm>
            <a:off x="5105400" y="1236663"/>
            <a:ext cx="571500" cy="733425"/>
          </a:xfrm>
          <a:prstGeom prst="rect">
            <a:avLst/>
          </a:prstGeom>
          <a:solidFill>
            <a:schemeClr val="bg1">
              <a:lumMod val="50000"/>
              <a:alpha val="13000"/>
            </a:scheme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2" name="Isosceles Triangle 61"/>
          <p:cNvSpPr/>
          <p:nvPr/>
        </p:nvSpPr>
        <p:spPr>
          <a:xfrm rot="5400000">
            <a:off x="4270375" y="1343026"/>
            <a:ext cx="579437" cy="5064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a:p>
        </p:txBody>
      </p:sp>
      <p:sp>
        <p:nvSpPr>
          <p:cNvPr id="60439" name="TextBox 62"/>
          <p:cNvSpPr txBox="1">
            <a:spLocks noChangeArrowheads="1"/>
          </p:cNvSpPr>
          <p:nvPr/>
        </p:nvSpPr>
        <p:spPr bwMode="auto">
          <a:xfrm>
            <a:off x="5522913" y="976313"/>
            <a:ext cx="1304925" cy="215900"/>
          </a:xfrm>
          <a:prstGeom prst="rect">
            <a:avLst/>
          </a:prstGeom>
          <a:noFill/>
          <a:ln w="9525">
            <a:noFill/>
            <a:miter lim="800000"/>
            <a:headEnd/>
            <a:tailEnd/>
          </a:ln>
        </p:spPr>
        <p:txBody>
          <a:bodyPr>
            <a:spAutoFit/>
          </a:bodyPr>
          <a:lstStyle/>
          <a:p>
            <a:pPr algn="ctr"/>
            <a:r>
              <a:rPr lang="en-US" sz="800" b="1">
                <a:latin typeface="Calibri" pitchFamily="34" charset="0"/>
              </a:rPr>
              <a:t>16 bit ADC</a:t>
            </a:r>
          </a:p>
        </p:txBody>
      </p:sp>
      <p:cxnSp>
        <p:nvCxnSpPr>
          <p:cNvPr id="67" name="Straight Connector 66"/>
          <p:cNvCxnSpPr>
            <a:stCxn id="17" idx="3"/>
          </p:cNvCxnSpPr>
          <p:nvPr/>
        </p:nvCxnSpPr>
        <p:spPr>
          <a:xfrm>
            <a:off x="3168650" y="1595438"/>
            <a:ext cx="336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2" idx="3"/>
          </p:cNvCxnSpPr>
          <p:nvPr/>
        </p:nvCxnSpPr>
        <p:spPr>
          <a:xfrm rot="10800000">
            <a:off x="4129088" y="1595438"/>
            <a:ext cx="17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62" idx="0"/>
          </p:cNvCxnSpPr>
          <p:nvPr/>
        </p:nvCxnSpPr>
        <p:spPr>
          <a:xfrm flipV="1">
            <a:off x="4813300" y="1595438"/>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756275" y="1231900"/>
            <a:ext cx="771525" cy="73025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5" name="Rectangle 74"/>
          <p:cNvSpPr/>
          <p:nvPr/>
        </p:nvSpPr>
        <p:spPr>
          <a:xfrm>
            <a:off x="4254500" y="1254125"/>
            <a:ext cx="730250" cy="73025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445" name="TextBox 75"/>
          <p:cNvSpPr txBox="1">
            <a:spLocks noChangeArrowheads="1"/>
          </p:cNvSpPr>
          <p:nvPr/>
        </p:nvSpPr>
        <p:spPr bwMode="auto">
          <a:xfrm>
            <a:off x="6764338" y="973138"/>
            <a:ext cx="1131887" cy="1076325"/>
          </a:xfrm>
          <a:prstGeom prst="rect">
            <a:avLst/>
          </a:prstGeom>
          <a:noFill/>
          <a:ln w="9525">
            <a:noFill/>
            <a:miter lim="800000"/>
            <a:headEnd/>
            <a:tailEnd/>
          </a:ln>
        </p:spPr>
        <p:txBody>
          <a:bodyPr>
            <a:spAutoFit/>
          </a:bodyPr>
          <a:lstStyle/>
          <a:p>
            <a:r>
              <a:rPr lang="en-US" sz="800" b="1">
                <a:latin typeface="Calibri" pitchFamily="34" charset="0"/>
              </a:rPr>
              <a:t>K50 Connectivity Engine</a:t>
            </a:r>
          </a:p>
          <a:p>
            <a:endParaRPr lang="en-US" sz="800" b="1">
              <a:latin typeface="Calibri" pitchFamily="34" charset="0"/>
            </a:endParaRPr>
          </a:p>
          <a:p>
            <a:r>
              <a:rPr lang="en-US" sz="800" b="1">
                <a:latin typeface="Calibri" pitchFamily="34" charset="0"/>
              </a:rPr>
              <a:t>Processing Engine</a:t>
            </a:r>
          </a:p>
          <a:p>
            <a:endParaRPr lang="en-US" sz="800" b="1">
              <a:latin typeface="Calibri" pitchFamily="34" charset="0"/>
            </a:endParaRPr>
          </a:p>
          <a:p>
            <a:r>
              <a:rPr lang="en-US" sz="800" b="1">
                <a:latin typeface="Calibri" pitchFamily="34" charset="0"/>
              </a:rPr>
              <a:t>USB, Ethernet, SPI</a:t>
            </a:r>
          </a:p>
          <a:p>
            <a:endParaRPr lang="en-US" sz="800" b="1">
              <a:latin typeface="Calibri" pitchFamily="34" charset="0"/>
            </a:endParaRPr>
          </a:p>
          <a:p>
            <a:r>
              <a:rPr lang="en-US" sz="800" b="1">
                <a:latin typeface="Calibri" pitchFamily="34" charset="0"/>
              </a:rPr>
              <a:t>LCD Controller</a:t>
            </a:r>
          </a:p>
        </p:txBody>
      </p:sp>
      <p:cxnSp>
        <p:nvCxnSpPr>
          <p:cNvPr id="78" name="Straight Connector 77"/>
          <p:cNvCxnSpPr>
            <a:stCxn id="32" idx="3"/>
          </p:cNvCxnSpPr>
          <p:nvPr/>
        </p:nvCxnSpPr>
        <p:spPr>
          <a:xfrm>
            <a:off x="6527800" y="1597025"/>
            <a:ext cx="1809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447" name="TextBox 79"/>
          <p:cNvSpPr txBox="1">
            <a:spLocks noChangeArrowheads="1"/>
          </p:cNvSpPr>
          <p:nvPr/>
        </p:nvSpPr>
        <p:spPr bwMode="auto">
          <a:xfrm>
            <a:off x="4562475" y="2335213"/>
            <a:ext cx="4581525" cy="4754562"/>
          </a:xfrm>
          <a:prstGeom prst="rect">
            <a:avLst/>
          </a:prstGeom>
          <a:noFill/>
          <a:ln w="9525">
            <a:noFill/>
            <a:miter lim="800000"/>
            <a:headEnd/>
            <a:tailEnd/>
          </a:ln>
        </p:spPr>
        <p:txBody>
          <a:bodyPr>
            <a:spAutoFit/>
          </a:bodyPr>
          <a:lstStyle/>
          <a:p>
            <a:r>
              <a:rPr lang="en-US" sz="1600" b="1">
                <a:latin typeface="Calibri" pitchFamily="34" charset="0"/>
              </a:rPr>
              <a:t>Techniques To Eliminate Input Offset/Noise</a:t>
            </a:r>
          </a:p>
          <a:p>
            <a:endParaRPr lang="en-US" sz="1800">
              <a:latin typeface="Calibri" pitchFamily="34" charset="0"/>
            </a:endParaRPr>
          </a:p>
          <a:p>
            <a:r>
              <a:rPr lang="en-US" sz="1600" b="1">
                <a:latin typeface="Calibri" pitchFamily="34" charset="0"/>
              </a:rPr>
              <a:t>Instrumentation Amp</a:t>
            </a:r>
          </a:p>
          <a:p>
            <a:pPr>
              <a:buFont typeface="Arial" pitchFamily="34" charset="0"/>
              <a:buChar char="•"/>
            </a:pPr>
            <a:r>
              <a:rPr lang="en-US" sz="1200" b="1">
                <a:latin typeface="Calibri" pitchFamily="34" charset="0"/>
              </a:rPr>
              <a:t> </a:t>
            </a:r>
            <a:r>
              <a:rPr lang="en-US" sz="1200">
                <a:latin typeface="Calibri" pitchFamily="34" charset="0"/>
              </a:rPr>
              <a:t>Eliminates part of 50/60Hz noise because of           </a:t>
            </a:r>
          </a:p>
          <a:p>
            <a:r>
              <a:rPr lang="en-US" sz="1200">
                <a:latin typeface="Calibri" pitchFamily="34" charset="0"/>
              </a:rPr>
              <a:t>   large Common Mode Rejection Ratio (CMRR)</a:t>
            </a:r>
          </a:p>
          <a:p>
            <a:pPr>
              <a:buFont typeface="Arial" pitchFamily="34" charset="0"/>
              <a:buChar char="•"/>
            </a:pPr>
            <a:r>
              <a:rPr lang="en-US" sz="1200">
                <a:latin typeface="Calibri" pitchFamily="34" charset="0"/>
              </a:rPr>
              <a:t> High Impedance Inputs</a:t>
            </a:r>
          </a:p>
          <a:p>
            <a:pPr>
              <a:buFont typeface="Arial" pitchFamily="34" charset="0"/>
              <a:buChar char="•"/>
            </a:pPr>
            <a:r>
              <a:rPr lang="en-US" sz="1200">
                <a:latin typeface="Calibri" pitchFamily="34" charset="0"/>
              </a:rPr>
              <a:t> Low Input Bias Current (+/- 300pA)</a:t>
            </a:r>
          </a:p>
          <a:p>
            <a:pPr>
              <a:buFont typeface="Arial" pitchFamily="34" charset="0"/>
              <a:buChar char="•"/>
            </a:pPr>
            <a:r>
              <a:rPr lang="en-US" sz="1200">
                <a:latin typeface="Calibri" pitchFamily="34" charset="0"/>
              </a:rPr>
              <a:t> Low Input Voltage Noise (90nV/rt-Hz)</a:t>
            </a:r>
          </a:p>
          <a:p>
            <a:r>
              <a:rPr lang="en-US" sz="1600" b="1">
                <a:latin typeface="Calibri" pitchFamily="34" charset="0"/>
              </a:rPr>
              <a:t>Right Leg Driver</a:t>
            </a:r>
          </a:p>
          <a:p>
            <a:pPr>
              <a:buFont typeface="Arial" pitchFamily="34" charset="0"/>
              <a:buChar char="•"/>
            </a:pPr>
            <a:r>
              <a:rPr lang="en-US" sz="1200" b="1">
                <a:latin typeface="Calibri" pitchFamily="34" charset="0"/>
              </a:rPr>
              <a:t> </a:t>
            </a:r>
            <a:r>
              <a:rPr lang="en-US" sz="1200">
                <a:latin typeface="Calibri" pitchFamily="34" charset="0"/>
              </a:rPr>
              <a:t>Eliminates common mode interference</a:t>
            </a:r>
          </a:p>
          <a:p>
            <a:pPr>
              <a:buFont typeface="Arial" pitchFamily="34" charset="0"/>
              <a:buChar char="•"/>
            </a:pPr>
            <a:r>
              <a:rPr lang="en-US" sz="1200">
                <a:latin typeface="Calibri" pitchFamily="34" charset="0"/>
              </a:rPr>
              <a:t> Inverted version of common mode interference driven  </a:t>
            </a:r>
          </a:p>
          <a:p>
            <a:r>
              <a:rPr lang="en-US" sz="1200">
                <a:latin typeface="Calibri" pitchFamily="34" charset="0"/>
              </a:rPr>
              <a:t>   back into patients leg to cancel interference</a:t>
            </a:r>
          </a:p>
          <a:p>
            <a:r>
              <a:rPr lang="en-US" sz="1600" b="1">
                <a:latin typeface="Calibri" pitchFamily="34" charset="0"/>
              </a:rPr>
              <a:t>Low Pass Filter</a:t>
            </a:r>
          </a:p>
          <a:p>
            <a:pPr>
              <a:buFont typeface="Arial" pitchFamily="34" charset="0"/>
              <a:buChar char="•"/>
            </a:pPr>
            <a:r>
              <a:rPr lang="en-US" sz="1200" b="1">
                <a:latin typeface="Calibri" pitchFamily="34" charset="0"/>
              </a:rPr>
              <a:t> </a:t>
            </a:r>
            <a:r>
              <a:rPr lang="en-US" sz="1200">
                <a:latin typeface="Calibri" pitchFamily="34" charset="0"/>
              </a:rPr>
              <a:t>0.5Hz to 250Hz</a:t>
            </a:r>
          </a:p>
          <a:p>
            <a:r>
              <a:rPr lang="en-US" sz="1600" b="1">
                <a:latin typeface="Calibri" pitchFamily="34" charset="0"/>
              </a:rPr>
              <a:t>Programmable Gain Amp</a:t>
            </a:r>
          </a:p>
          <a:p>
            <a:pPr>
              <a:buFont typeface="Arial" pitchFamily="34" charset="0"/>
              <a:buChar char="•"/>
            </a:pPr>
            <a:r>
              <a:rPr lang="en-US" sz="1200">
                <a:latin typeface="Calibri" pitchFamily="34" charset="0"/>
              </a:rPr>
              <a:t> Amplify filtered signal  - second stage amplifier</a:t>
            </a:r>
          </a:p>
          <a:p>
            <a:r>
              <a:rPr lang="en-US" sz="1600" b="1">
                <a:latin typeface="Calibri" pitchFamily="34" charset="0"/>
              </a:rPr>
              <a:t>50/60Hz Notch Filter </a:t>
            </a:r>
          </a:p>
          <a:p>
            <a:pPr>
              <a:buFont typeface="Arial" pitchFamily="34" charset="0"/>
              <a:buChar char="•"/>
            </a:pPr>
            <a:r>
              <a:rPr lang="en-US" sz="1200">
                <a:latin typeface="Calibri" pitchFamily="34" charset="0"/>
              </a:rPr>
              <a:t> Eliminate 50/60Hz noise</a:t>
            </a:r>
          </a:p>
          <a:p>
            <a:pPr lvl="1">
              <a:buFont typeface="Arial" pitchFamily="34" charset="0"/>
              <a:buChar char="•"/>
            </a:pPr>
            <a:endParaRPr lang="en-US" sz="1200">
              <a:latin typeface="Calibri" pitchFamily="34" charset="0"/>
            </a:endParaRPr>
          </a:p>
          <a:p>
            <a:endParaRPr lang="en-US" sz="1200">
              <a:latin typeface="Calibri" pitchFamily="34" charset="0"/>
            </a:endParaRPr>
          </a:p>
          <a:p>
            <a:pPr lvl="1"/>
            <a:endParaRPr lang="en-US" sz="1200">
              <a:latin typeface="Calibri" pitchFamily="34" charset="0"/>
            </a:endParaRPr>
          </a:p>
          <a:p>
            <a:pPr lvl="1"/>
            <a:r>
              <a:rPr lang="en-US" sz="1200">
                <a:latin typeface="Calibri" pitchFamily="34" charset="0"/>
              </a:rPr>
              <a:t>					</a:t>
            </a:r>
          </a:p>
        </p:txBody>
      </p:sp>
      <p:sp>
        <p:nvSpPr>
          <p:cNvPr id="60448" name="TextBox 80"/>
          <p:cNvSpPr txBox="1">
            <a:spLocks noChangeArrowheads="1"/>
          </p:cNvSpPr>
          <p:nvPr/>
        </p:nvSpPr>
        <p:spPr bwMode="auto">
          <a:xfrm>
            <a:off x="4233863" y="917575"/>
            <a:ext cx="798512" cy="338138"/>
          </a:xfrm>
          <a:prstGeom prst="rect">
            <a:avLst/>
          </a:prstGeom>
          <a:noFill/>
          <a:ln w="9525">
            <a:noFill/>
            <a:miter lim="800000"/>
            <a:headEnd/>
            <a:tailEnd/>
          </a:ln>
        </p:spPr>
        <p:txBody>
          <a:bodyPr>
            <a:spAutoFit/>
          </a:bodyPr>
          <a:lstStyle/>
          <a:p>
            <a:r>
              <a:rPr lang="en-US" sz="800" b="1">
                <a:latin typeface="Calibri" pitchFamily="34" charset="0"/>
              </a:rPr>
              <a:t>Gain OP AMP</a:t>
            </a:r>
          </a:p>
        </p:txBody>
      </p:sp>
      <p:sp>
        <p:nvSpPr>
          <p:cNvPr id="84" name="Isosceles Triangle 83"/>
          <p:cNvSpPr/>
          <p:nvPr/>
        </p:nvSpPr>
        <p:spPr>
          <a:xfrm rot="5400000">
            <a:off x="2334419" y="1200944"/>
            <a:ext cx="393700" cy="338138"/>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a:p>
        </p:txBody>
      </p:sp>
      <p:sp>
        <p:nvSpPr>
          <p:cNvPr id="86" name="Isosceles Triangle 85"/>
          <p:cNvSpPr/>
          <p:nvPr/>
        </p:nvSpPr>
        <p:spPr>
          <a:xfrm rot="5400000">
            <a:off x="2326482" y="1643856"/>
            <a:ext cx="393700" cy="338137"/>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a:p>
        </p:txBody>
      </p:sp>
      <p:sp>
        <p:nvSpPr>
          <p:cNvPr id="87" name="Isosceles Triangle 86"/>
          <p:cNvSpPr/>
          <p:nvPr/>
        </p:nvSpPr>
        <p:spPr>
          <a:xfrm rot="5400000">
            <a:off x="2718594" y="1426369"/>
            <a:ext cx="393700" cy="338138"/>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a:p>
        </p:txBody>
      </p:sp>
      <p:sp>
        <p:nvSpPr>
          <p:cNvPr id="89" name="Rectangle 88"/>
          <p:cNvSpPr/>
          <p:nvPr/>
        </p:nvSpPr>
        <p:spPr>
          <a:xfrm>
            <a:off x="2214563" y="1058863"/>
            <a:ext cx="963612" cy="1031875"/>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453" name="TextBox 36"/>
          <p:cNvSpPr txBox="1">
            <a:spLocks noChangeArrowheads="1"/>
          </p:cNvSpPr>
          <p:nvPr/>
        </p:nvSpPr>
        <p:spPr bwMode="auto">
          <a:xfrm>
            <a:off x="2297113" y="1293813"/>
            <a:ext cx="371475" cy="152400"/>
          </a:xfrm>
          <a:prstGeom prst="rect">
            <a:avLst/>
          </a:prstGeom>
          <a:noFill/>
          <a:ln w="9525">
            <a:noFill/>
            <a:miter lim="800000"/>
            <a:headEnd/>
            <a:tailEnd/>
          </a:ln>
        </p:spPr>
        <p:txBody>
          <a:bodyPr>
            <a:spAutoFit/>
          </a:bodyPr>
          <a:lstStyle/>
          <a:p>
            <a:r>
              <a:rPr lang="en-US" sz="400"/>
              <a:t>TriAmp</a:t>
            </a:r>
          </a:p>
        </p:txBody>
      </p:sp>
      <p:sp>
        <p:nvSpPr>
          <p:cNvPr id="60454" name="TextBox 37"/>
          <p:cNvSpPr txBox="1">
            <a:spLocks noChangeArrowheads="1"/>
          </p:cNvSpPr>
          <p:nvPr/>
        </p:nvSpPr>
        <p:spPr bwMode="auto">
          <a:xfrm>
            <a:off x="2300288" y="1731963"/>
            <a:ext cx="371475" cy="152400"/>
          </a:xfrm>
          <a:prstGeom prst="rect">
            <a:avLst/>
          </a:prstGeom>
          <a:noFill/>
          <a:ln w="9525">
            <a:noFill/>
            <a:miter lim="800000"/>
            <a:headEnd/>
            <a:tailEnd/>
          </a:ln>
        </p:spPr>
        <p:txBody>
          <a:bodyPr>
            <a:spAutoFit/>
          </a:bodyPr>
          <a:lstStyle/>
          <a:p>
            <a:r>
              <a:rPr lang="en-US" sz="400"/>
              <a:t>TriAmp</a:t>
            </a:r>
          </a:p>
        </p:txBody>
      </p:sp>
      <p:sp>
        <p:nvSpPr>
          <p:cNvPr id="60455" name="TextBox 38"/>
          <p:cNvSpPr txBox="1">
            <a:spLocks noChangeArrowheads="1"/>
          </p:cNvSpPr>
          <p:nvPr/>
        </p:nvSpPr>
        <p:spPr bwMode="auto">
          <a:xfrm>
            <a:off x="2703513" y="1514475"/>
            <a:ext cx="371475" cy="153988"/>
          </a:xfrm>
          <a:prstGeom prst="rect">
            <a:avLst/>
          </a:prstGeom>
          <a:noFill/>
          <a:ln w="9525">
            <a:noFill/>
            <a:miter lim="800000"/>
            <a:headEnd/>
            <a:tailEnd/>
          </a:ln>
        </p:spPr>
        <p:txBody>
          <a:bodyPr>
            <a:spAutoFit/>
          </a:bodyPr>
          <a:lstStyle/>
          <a:p>
            <a:r>
              <a:rPr lang="en-US" sz="400"/>
              <a:t>OpAmp</a:t>
            </a: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02"/>
          <p:cNvSpPr txBox="1">
            <a:spLocks noChangeArrowheads="1"/>
          </p:cNvSpPr>
          <p:nvPr/>
        </p:nvSpPr>
        <p:spPr bwMode="auto">
          <a:xfrm>
            <a:off x="2128838" y="4767263"/>
            <a:ext cx="633412" cy="215900"/>
          </a:xfrm>
          <a:prstGeom prst="rect">
            <a:avLst/>
          </a:prstGeom>
          <a:noFill/>
          <a:ln w="9525">
            <a:noFill/>
            <a:miter lim="800000"/>
            <a:headEnd/>
            <a:tailEnd/>
          </a:ln>
        </p:spPr>
        <p:txBody>
          <a:bodyPr>
            <a:spAutoFit/>
          </a:bodyPr>
          <a:lstStyle/>
          <a:p>
            <a:r>
              <a:rPr lang="en-US" sz="800" b="1"/>
              <a:t>ENABLE</a:t>
            </a:r>
          </a:p>
        </p:txBody>
      </p:sp>
      <p:sp>
        <p:nvSpPr>
          <p:cNvPr id="9" name="Title 1"/>
          <p:cNvSpPr txBox="1">
            <a:spLocks/>
          </p:cNvSpPr>
          <p:nvPr/>
        </p:nvSpPr>
        <p:spPr>
          <a:xfrm>
            <a:off x="133350" y="285750"/>
            <a:ext cx="8882063" cy="447675"/>
          </a:xfrm>
          <a:prstGeom prst="rect">
            <a:avLst/>
          </a:prstGeom>
        </p:spPr>
        <p:txBody>
          <a:bodyPr/>
          <a:lstStyle/>
          <a:p>
            <a:pPr algn="r" eaLnBrk="0" hangingPunct="0">
              <a:lnSpc>
                <a:spcPct val="85000"/>
              </a:lnSpc>
              <a:defRPr/>
            </a:pPr>
            <a:endParaRPr lang="en-US" sz="2200" b="1" kern="0" dirty="0">
              <a:latin typeface="+mj-lt"/>
              <a:ea typeface="+mj-ea"/>
              <a:cs typeface="+mj-cs"/>
            </a:endParaRPr>
          </a:p>
        </p:txBody>
      </p:sp>
      <p:pic>
        <p:nvPicPr>
          <p:cNvPr id="20" name="Picture 19" descr="030811170938.jpg"/>
          <p:cNvPicPr>
            <a:picLocks noChangeAspect="1"/>
          </p:cNvPicPr>
          <p:nvPr/>
        </p:nvPicPr>
        <p:blipFill>
          <a:blip r:embed="rId3" cstate="print"/>
          <a:stretch>
            <a:fillRect/>
          </a:stretch>
        </p:blipFill>
        <p:spPr>
          <a:xfrm>
            <a:off x="238829" y="3856718"/>
            <a:ext cx="1237399" cy="976540"/>
          </a:xfrm>
          <a:prstGeom prst="rect">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6324" name="Title 9"/>
          <p:cNvSpPr>
            <a:spLocks noGrp="1"/>
          </p:cNvSpPr>
          <p:nvPr>
            <p:ph type="title" idx="4294967295"/>
          </p:nvPr>
        </p:nvSpPr>
        <p:spPr>
          <a:xfrm>
            <a:off x="228600" y="76200"/>
            <a:ext cx="8915400" cy="457200"/>
          </a:xfrm>
        </p:spPr>
        <p:txBody>
          <a:bodyPr>
            <a:normAutofit fontScale="90000"/>
          </a:bodyPr>
          <a:lstStyle/>
          <a:p>
            <a:pPr algn="l">
              <a:defRPr/>
            </a:pPr>
            <a:r>
              <a:rPr lang="en-US" sz="3400" dirty="0" smtClean="0"/>
              <a:t>Use Case: Pulseoximeter Analog Front End</a:t>
            </a:r>
          </a:p>
        </p:txBody>
      </p:sp>
      <p:pic>
        <p:nvPicPr>
          <p:cNvPr id="61446" name="Picture 12"/>
          <p:cNvPicPr>
            <a:picLocks noChangeAspect="1" noChangeArrowheads="1"/>
          </p:cNvPicPr>
          <p:nvPr/>
        </p:nvPicPr>
        <p:blipFill>
          <a:blip r:embed="rId4" cstate="print"/>
          <a:srcRect/>
          <a:stretch>
            <a:fillRect/>
          </a:stretch>
        </p:blipFill>
        <p:spPr bwMode="auto">
          <a:xfrm>
            <a:off x="266700" y="1289050"/>
            <a:ext cx="1139825" cy="2403475"/>
          </a:xfrm>
          <a:prstGeom prst="rect">
            <a:avLst/>
          </a:prstGeom>
          <a:solidFill>
            <a:schemeClr val="bg1">
              <a:alpha val="74117"/>
            </a:schemeClr>
          </a:solidFill>
          <a:ln w="9525">
            <a:noFill/>
            <a:miter lim="800000"/>
            <a:headEnd/>
            <a:tailEnd/>
          </a:ln>
        </p:spPr>
      </p:pic>
      <p:sp>
        <p:nvSpPr>
          <p:cNvPr id="14" name="Isosceles Triangle 13"/>
          <p:cNvSpPr/>
          <p:nvPr/>
        </p:nvSpPr>
        <p:spPr>
          <a:xfrm rot="5400000">
            <a:off x="1420581" y="1222606"/>
            <a:ext cx="660181" cy="491443"/>
          </a:xfrm>
          <a:prstGeom prst="triangle">
            <a:avLst/>
          </a:prstGeom>
          <a:noFill/>
          <a:scene3d>
            <a:camera prst="orthographicFront"/>
            <a:lightRig rig="threePt" dir="t"/>
          </a:scene3d>
          <a:sp3d>
            <a:bevelT w="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cxnSp>
        <p:nvCxnSpPr>
          <p:cNvPr id="16" name="Straight Connector 15"/>
          <p:cNvCxnSpPr/>
          <p:nvPr/>
        </p:nvCxnSpPr>
        <p:spPr>
          <a:xfrm>
            <a:off x="1404938" y="1466850"/>
            <a:ext cx="952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451" name="TextBox 16"/>
          <p:cNvSpPr txBox="1">
            <a:spLocks noChangeArrowheads="1"/>
          </p:cNvSpPr>
          <p:nvPr/>
        </p:nvSpPr>
        <p:spPr bwMode="auto">
          <a:xfrm>
            <a:off x="1481138" y="1347788"/>
            <a:ext cx="419100" cy="215900"/>
          </a:xfrm>
          <a:prstGeom prst="rect">
            <a:avLst/>
          </a:prstGeom>
          <a:noFill/>
          <a:ln w="9525">
            <a:noFill/>
            <a:miter lim="800000"/>
            <a:headEnd/>
            <a:tailEnd/>
          </a:ln>
        </p:spPr>
        <p:txBody>
          <a:bodyPr>
            <a:spAutoFit/>
          </a:bodyPr>
          <a:lstStyle/>
          <a:p>
            <a:r>
              <a:rPr lang="en-US" sz="800" b="1"/>
              <a:t>TIA</a:t>
            </a:r>
          </a:p>
        </p:txBody>
      </p:sp>
      <p:pic>
        <p:nvPicPr>
          <p:cNvPr id="56333" name="Picture 12"/>
          <p:cNvPicPr>
            <a:picLocks noChangeAspect="1" noChangeArrowheads="1"/>
          </p:cNvPicPr>
          <p:nvPr/>
        </p:nvPicPr>
        <p:blipFill>
          <a:blip r:embed="rId5" cstate="print"/>
          <a:srcRect/>
          <a:stretch>
            <a:fillRect/>
          </a:stretch>
        </p:blipFill>
        <p:spPr bwMode="auto">
          <a:xfrm>
            <a:off x="3933599" y="2966585"/>
            <a:ext cx="1016874" cy="534987"/>
          </a:xfrm>
          <a:prstGeom prst="rect">
            <a:avLst/>
          </a:prstGeom>
          <a:noFill/>
          <a:ln w="9525">
            <a:noFill/>
            <a:miter lim="800000"/>
            <a:headEnd/>
            <a:tailEnd/>
          </a:ln>
          <a:scene3d>
            <a:camera prst="orthographicFront">
              <a:rot lat="0" lon="0" rev="16200000"/>
            </a:camera>
            <a:lightRig rig="threePt" dir="t"/>
          </a:scene3d>
        </p:spPr>
      </p:pic>
      <p:sp>
        <p:nvSpPr>
          <p:cNvPr id="61453" name="TextBox 27"/>
          <p:cNvSpPr txBox="1">
            <a:spLocks noChangeArrowheads="1"/>
          </p:cNvSpPr>
          <p:nvPr/>
        </p:nvSpPr>
        <p:spPr bwMode="auto">
          <a:xfrm>
            <a:off x="1027113" y="641350"/>
            <a:ext cx="1047750" cy="338138"/>
          </a:xfrm>
          <a:prstGeom prst="rect">
            <a:avLst/>
          </a:prstGeom>
          <a:noFill/>
          <a:ln w="9525">
            <a:noFill/>
            <a:miter lim="800000"/>
            <a:headEnd/>
            <a:tailEnd/>
          </a:ln>
        </p:spPr>
        <p:txBody>
          <a:bodyPr>
            <a:spAutoFit/>
          </a:bodyPr>
          <a:lstStyle/>
          <a:p>
            <a:r>
              <a:rPr lang="en-US" sz="800" b="1"/>
              <a:t>Transimpedance </a:t>
            </a:r>
          </a:p>
          <a:p>
            <a:r>
              <a:rPr lang="en-US" sz="800" b="1"/>
              <a:t>Amp</a:t>
            </a:r>
          </a:p>
        </p:txBody>
      </p:sp>
      <p:sp>
        <p:nvSpPr>
          <p:cNvPr id="61454" name="TextBox 28"/>
          <p:cNvSpPr txBox="1">
            <a:spLocks noChangeArrowheads="1"/>
          </p:cNvSpPr>
          <p:nvPr/>
        </p:nvSpPr>
        <p:spPr bwMode="auto">
          <a:xfrm>
            <a:off x="3041650" y="569913"/>
            <a:ext cx="1247775" cy="215900"/>
          </a:xfrm>
          <a:prstGeom prst="rect">
            <a:avLst/>
          </a:prstGeom>
          <a:noFill/>
          <a:ln w="9525">
            <a:noFill/>
            <a:miter lim="800000"/>
            <a:headEnd/>
            <a:tailEnd/>
          </a:ln>
        </p:spPr>
        <p:txBody>
          <a:bodyPr>
            <a:spAutoFit/>
          </a:bodyPr>
          <a:lstStyle/>
          <a:p>
            <a:r>
              <a:rPr lang="en-US" sz="800" b="1"/>
              <a:t>Filter Amplification</a:t>
            </a:r>
          </a:p>
        </p:txBody>
      </p:sp>
      <p:sp>
        <p:nvSpPr>
          <p:cNvPr id="61455" name="TextBox 29"/>
          <p:cNvSpPr txBox="1">
            <a:spLocks noChangeArrowheads="1"/>
          </p:cNvSpPr>
          <p:nvPr/>
        </p:nvSpPr>
        <p:spPr bwMode="auto">
          <a:xfrm>
            <a:off x="3457575" y="3009900"/>
            <a:ext cx="892175" cy="215900"/>
          </a:xfrm>
          <a:prstGeom prst="rect">
            <a:avLst/>
          </a:prstGeom>
          <a:noFill/>
          <a:ln w="9525">
            <a:noFill/>
            <a:miter lim="800000"/>
            <a:headEnd/>
            <a:tailEnd/>
          </a:ln>
        </p:spPr>
        <p:txBody>
          <a:bodyPr>
            <a:spAutoFit/>
          </a:bodyPr>
          <a:lstStyle/>
          <a:p>
            <a:pPr algn="ctr"/>
            <a:r>
              <a:rPr lang="en-US" sz="800" b="1"/>
              <a:t>16 bit ADC</a:t>
            </a:r>
          </a:p>
        </p:txBody>
      </p:sp>
      <p:cxnSp>
        <p:nvCxnSpPr>
          <p:cNvPr id="55" name="Straight Connector 54"/>
          <p:cNvCxnSpPr/>
          <p:nvPr/>
        </p:nvCxnSpPr>
        <p:spPr>
          <a:xfrm flipV="1">
            <a:off x="1528763" y="5103813"/>
            <a:ext cx="307975" cy="15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90650" y="3433763"/>
            <a:ext cx="2762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a:xfrm rot="5400000">
            <a:off x="1755090" y="4949602"/>
            <a:ext cx="510250" cy="332949"/>
          </a:xfrm>
          <a:prstGeom prst="triangle">
            <a:avLst>
              <a:gd name="adj" fmla="val 48133"/>
            </a:avLst>
          </a:prstGeom>
          <a:noFill/>
          <a:scene3d>
            <a:camera prst="orthographicFront">
              <a:rot lat="0" lon="10799999" rev="10799999"/>
            </a:camera>
            <a:lightRig rig="threePt" dir="t"/>
          </a:scene3d>
          <a:sp3d>
            <a:bevelT w="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sp>
        <p:nvSpPr>
          <p:cNvPr id="62" name="Isosceles Triangle 61"/>
          <p:cNvSpPr/>
          <p:nvPr/>
        </p:nvSpPr>
        <p:spPr>
          <a:xfrm rot="5400000">
            <a:off x="1732855" y="4336814"/>
            <a:ext cx="523876" cy="363793"/>
          </a:xfrm>
          <a:prstGeom prst="triangle">
            <a:avLst/>
          </a:prstGeom>
          <a:noFill/>
          <a:scene3d>
            <a:camera prst="orthographicFront">
              <a:rot lat="0" lon="10799999" rev="10799999"/>
            </a:camera>
            <a:lightRig rig="threePt" dir="t"/>
          </a:scene3d>
          <a:sp3d>
            <a:bevelT w="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cxnSp>
        <p:nvCxnSpPr>
          <p:cNvPr id="64" name="Straight Connector 63"/>
          <p:cNvCxnSpPr/>
          <p:nvPr/>
        </p:nvCxnSpPr>
        <p:spPr>
          <a:xfrm rot="10800000" flipV="1">
            <a:off x="1652588" y="4511675"/>
            <a:ext cx="15875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1117600" y="3962400"/>
            <a:ext cx="1082675" cy="952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190750" y="5232400"/>
            <a:ext cx="547688"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24338" y="1809750"/>
            <a:ext cx="90487" cy="1"/>
          </a:xfrm>
          <a:prstGeom prst="line">
            <a:avLst/>
          </a:prstGeom>
          <a:ln w="22225">
            <a:solidFill>
              <a:schemeClr val="tx1"/>
            </a:solidFill>
          </a:ln>
          <a:scene3d>
            <a:camera prst="orthographicFront">
              <a:rot lat="0" lon="54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193925" y="4598988"/>
            <a:ext cx="530225" cy="15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2719388" y="4924425"/>
            <a:ext cx="2905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2403475" y="4913313"/>
            <a:ext cx="64135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3014663" y="4576763"/>
            <a:ext cx="738187" cy="6842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2889250" y="4398963"/>
            <a:ext cx="1020763" cy="106680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69" name="TextBox 111"/>
          <p:cNvSpPr txBox="1">
            <a:spLocks noChangeArrowheads="1"/>
          </p:cNvSpPr>
          <p:nvPr/>
        </p:nvSpPr>
        <p:spPr bwMode="auto">
          <a:xfrm>
            <a:off x="3009900" y="4746625"/>
            <a:ext cx="879475" cy="339725"/>
          </a:xfrm>
          <a:prstGeom prst="rect">
            <a:avLst/>
          </a:prstGeom>
          <a:noFill/>
          <a:ln w="9525">
            <a:noFill/>
            <a:miter lim="800000"/>
            <a:headEnd/>
            <a:tailEnd/>
          </a:ln>
        </p:spPr>
        <p:txBody>
          <a:bodyPr>
            <a:spAutoFit/>
          </a:bodyPr>
          <a:lstStyle/>
          <a:p>
            <a:r>
              <a:rPr lang="en-US" sz="800" b="1"/>
              <a:t>PWM Controller</a:t>
            </a:r>
          </a:p>
        </p:txBody>
      </p:sp>
      <p:sp>
        <p:nvSpPr>
          <p:cNvPr id="122" name="Rectangle 121"/>
          <p:cNvSpPr/>
          <p:nvPr/>
        </p:nvSpPr>
        <p:spPr>
          <a:xfrm>
            <a:off x="1768475" y="5703888"/>
            <a:ext cx="212725" cy="16510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71" name="TextBox 122"/>
          <p:cNvSpPr txBox="1">
            <a:spLocks noChangeArrowheads="1"/>
          </p:cNvSpPr>
          <p:nvPr/>
        </p:nvSpPr>
        <p:spPr bwMode="auto">
          <a:xfrm>
            <a:off x="1979613" y="5673725"/>
            <a:ext cx="1666875" cy="215900"/>
          </a:xfrm>
          <a:prstGeom prst="rect">
            <a:avLst/>
          </a:prstGeom>
          <a:noFill/>
          <a:ln w="9525">
            <a:noFill/>
            <a:miter lim="800000"/>
            <a:headEnd/>
            <a:tailEnd/>
          </a:ln>
        </p:spPr>
        <p:txBody>
          <a:bodyPr>
            <a:spAutoFit/>
          </a:bodyPr>
          <a:lstStyle/>
          <a:p>
            <a:r>
              <a:rPr lang="en-US" sz="800" b="1"/>
              <a:t>K50 Measurement Engine IP</a:t>
            </a:r>
          </a:p>
        </p:txBody>
      </p:sp>
      <p:sp>
        <p:nvSpPr>
          <p:cNvPr id="61472" name="TextBox 125"/>
          <p:cNvSpPr txBox="1">
            <a:spLocks noChangeArrowheads="1"/>
          </p:cNvSpPr>
          <p:nvPr/>
        </p:nvSpPr>
        <p:spPr bwMode="auto">
          <a:xfrm>
            <a:off x="2184400" y="3832225"/>
            <a:ext cx="847725" cy="215900"/>
          </a:xfrm>
          <a:prstGeom prst="rect">
            <a:avLst/>
          </a:prstGeom>
          <a:noFill/>
          <a:ln w="9525">
            <a:noFill/>
            <a:miter lim="800000"/>
            <a:headEnd/>
            <a:tailEnd/>
          </a:ln>
        </p:spPr>
        <p:txBody>
          <a:bodyPr>
            <a:spAutoFit/>
          </a:bodyPr>
          <a:lstStyle/>
          <a:p>
            <a:r>
              <a:rPr lang="en-US" sz="800" b="1"/>
              <a:t>LED Driver</a:t>
            </a:r>
          </a:p>
        </p:txBody>
      </p:sp>
      <p:sp>
        <p:nvSpPr>
          <p:cNvPr id="61473" name="TextBox 128"/>
          <p:cNvSpPr txBox="1">
            <a:spLocks noChangeArrowheads="1"/>
          </p:cNvSpPr>
          <p:nvPr/>
        </p:nvSpPr>
        <p:spPr bwMode="auto">
          <a:xfrm>
            <a:off x="5038725" y="793750"/>
            <a:ext cx="4105275" cy="6611938"/>
          </a:xfrm>
          <a:prstGeom prst="rect">
            <a:avLst/>
          </a:prstGeom>
          <a:noFill/>
          <a:ln w="9525">
            <a:noFill/>
            <a:miter lim="800000"/>
            <a:headEnd/>
            <a:tailEnd/>
          </a:ln>
        </p:spPr>
        <p:txBody>
          <a:bodyPr>
            <a:spAutoFit/>
          </a:bodyPr>
          <a:lstStyle/>
          <a:p>
            <a:r>
              <a:rPr lang="en-US" sz="1600" b="1"/>
              <a:t>Analog Techniques For Pulseoximeter</a:t>
            </a:r>
          </a:p>
          <a:p>
            <a:endParaRPr lang="en-US" sz="1600" b="1"/>
          </a:p>
          <a:p>
            <a:r>
              <a:rPr lang="en-US" sz="1600" b="1"/>
              <a:t>LED Driver Front End</a:t>
            </a:r>
          </a:p>
          <a:p>
            <a:pPr lvl="1">
              <a:buFont typeface="Arial" pitchFamily="34" charset="0"/>
              <a:buChar char="•"/>
            </a:pPr>
            <a:r>
              <a:rPr lang="en-US" sz="1200" b="1"/>
              <a:t>Transistor Driver For Increased Drive Strength</a:t>
            </a:r>
          </a:p>
          <a:p>
            <a:pPr lvl="1">
              <a:buFont typeface="Arial" pitchFamily="34" charset="0"/>
              <a:buChar char="•"/>
            </a:pPr>
            <a:r>
              <a:rPr lang="en-US" sz="1200" b="1"/>
              <a:t> PWM Controller - Controls LED Intensity</a:t>
            </a:r>
          </a:p>
          <a:p>
            <a:pPr lvl="1">
              <a:buFont typeface="Arial" pitchFamily="34" charset="0"/>
              <a:buChar char="•"/>
            </a:pPr>
            <a:r>
              <a:rPr lang="en-US" sz="1200" b="1"/>
              <a:t> GPIO LED Select</a:t>
            </a:r>
          </a:p>
          <a:p>
            <a:pPr lvl="1">
              <a:buFont typeface="Arial" pitchFamily="34" charset="0"/>
              <a:buChar char="•"/>
            </a:pPr>
            <a:endParaRPr lang="en-US" sz="1200" b="1"/>
          </a:p>
          <a:p>
            <a:r>
              <a:rPr lang="en-US" sz="1600" b="1"/>
              <a:t>Photodiode Front End</a:t>
            </a:r>
          </a:p>
          <a:p>
            <a:pPr lvl="1">
              <a:buFont typeface="Arial" pitchFamily="34" charset="0"/>
              <a:buChar char="•"/>
            </a:pPr>
            <a:r>
              <a:rPr lang="en-US" sz="1200" b="1"/>
              <a:t>Transimpedance Amp - Converts I  to V</a:t>
            </a:r>
          </a:p>
          <a:p>
            <a:pPr lvl="1">
              <a:buFont typeface="Arial" pitchFamily="34" charset="0"/>
              <a:buChar char="•"/>
            </a:pPr>
            <a:r>
              <a:rPr lang="en-US" sz="1200" b="1"/>
              <a:t> Low Pass Filter (125Hz)</a:t>
            </a:r>
          </a:p>
          <a:p>
            <a:pPr lvl="1">
              <a:buFont typeface="Arial" pitchFamily="34" charset="0"/>
              <a:buChar char="•"/>
            </a:pPr>
            <a:r>
              <a:rPr lang="en-US" sz="1200" b="1"/>
              <a:t> Low Input Offset Voltage (+/-3mV)</a:t>
            </a:r>
          </a:p>
          <a:p>
            <a:pPr lvl="1">
              <a:buFont typeface="Arial" pitchFamily="34" charset="0"/>
              <a:buChar char="•"/>
            </a:pPr>
            <a:r>
              <a:rPr lang="en-US" sz="1200" b="1"/>
              <a:t> Low Input Offset And Bias Current (+/-300pA)</a:t>
            </a:r>
          </a:p>
          <a:p>
            <a:pPr lvl="1">
              <a:buFont typeface="Arial" pitchFamily="34" charset="0"/>
              <a:buChar char="•"/>
            </a:pPr>
            <a:r>
              <a:rPr lang="en-US" sz="1200" b="1"/>
              <a:t> IR/Red Select (GPIO)</a:t>
            </a:r>
          </a:p>
          <a:p>
            <a:pPr lvl="1">
              <a:buFont typeface="Arial" pitchFamily="34" charset="0"/>
              <a:buChar char="•"/>
            </a:pPr>
            <a:endParaRPr lang="en-US" sz="1200" b="1"/>
          </a:p>
          <a:p>
            <a:r>
              <a:rPr lang="en-US" sz="1600" b="1"/>
              <a:t>Filter Amplification: 4 Passive, 1 Internal</a:t>
            </a:r>
          </a:p>
          <a:p>
            <a:pPr lvl="1">
              <a:buFont typeface="Arial" pitchFamily="34" charset="0"/>
              <a:buChar char="•"/>
            </a:pPr>
            <a:r>
              <a:rPr lang="en-US" sz="1600" b="1"/>
              <a:t> </a:t>
            </a:r>
            <a:r>
              <a:rPr lang="en-US" sz="1200" b="1"/>
              <a:t>6Hz Low Pass Filter (Remove High  </a:t>
            </a:r>
          </a:p>
          <a:p>
            <a:pPr lvl="1"/>
            <a:r>
              <a:rPr lang="en-US" sz="1200" b="1"/>
              <a:t>   Frequency Noise)</a:t>
            </a:r>
          </a:p>
          <a:p>
            <a:pPr lvl="1">
              <a:buFont typeface="Arial" pitchFamily="34" charset="0"/>
              <a:buChar char="•"/>
            </a:pPr>
            <a:r>
              <a:rPr lang="en-US" sz="1200" b="1"/>
              <a:t> 50/60Hz Notch Filter (Remove  AC Line Noise)</a:t>
            </a:r>
          </a:p>
          <a:p>
            <a:pPr lvl="1">
              <a:buFont typeface="Arial" pitchFamily="34" charset="0"/>
              <a:buChar char="•"/>
            </a:pPr>
            <a:r>
              <a:rPr lang="en-US" sz="1200" b="1"/>
              <a:t> 0.8Hz High Pass Filter (Remove DC  </a:t>
            </a:r>
          </a:p>
          <a:p>
            <a:pPr lvl="1"/>
            <a:r>
              <a:rPr lang="en-US" sz="1200" b="1"/>
              <a:t>  Component  Of Signal)</a:t>
            </a:r>
          </a:p>
          <a:p>
            <a:pPr lvl="1">
              <a:buFont typeface="Arial" pitchFamily="34" charset="0"/>
              <a:buChar char="•"/>
            </a:pPr>
            <a:r>
              <a:rPr lang="en-US" sz="1200" b="1"/>
              <a:t> 6Hz First Order Internal Filter With Gain (31)</a:t>
            </a:r>
          </a:p>
          <a:p>
            <a:pPr lvl="1">
              <a:buFont typeface="Arial" pitchFamily="34" charset="0"/>
              <a:buChar char="•"/>
            </a:pPr>
            <a:r>
              <a:rPr lang="en-US" sz="1200" b="1"/>
              <a:t> 4.8Hz Low Pass Filter</a:t>
            </a:r>
          </a:p>
          <a:p>
            <a:pPr lvl="1">
              <a:buFont typeface="Arial" pitchFamily="34" charset="0"/>
              <a:buChar char="•"/>
            </a:pPr>
            <a:endParaRPr lang="en-US" sz="1200" b="1"/>
          </a:p>
          <a:p>
            <a:r>
              <a:rPr lang="en-US" sz="1600" b="1"/>
              <a:t>16 Bit ADC</a:t>
            </a:r>
          </a:p>
          <a:p>
            <a:pPr lvl="1">
              <a:buFont typeface="Arial" pitchFamily="34" charset="0"/>
              <a:buChar char="•"/>
            </a:pPr>
            <a:r>
              <a:rPr lang="en-US" sz="1200" b="1"/>
              <a:t> 1mS Sample</a:t>
            </a:r>
          </a:p>
          <a:p>
            <a:pPr lvl="1">
              <a:buFont typeface="Arial" pitchFamily="34" charset="0"/>
              <a:buChar char="•"/>
            </a:pPr>
            <a:r>
              <a:rPr lang="en-US" sz="1200" b="1"/>
              <a:t> Software FIR Filter (0.5-150Hz)</a:t>
            </a:r>
          </a:p>
          <a:p>
            <a:pPr lvl="1">
              <a:buFont typeface="Arial" pitchFamily="34" charset="0"/>
              <a:buChar char="•"/>
            </a:pPr>
            <a:endParaRPr lang="en-US" sz="1200" b="1"/>
          </a:p>
          <a:p>
            <a:endParaRPr lang="en-US" sz="1200" b="1"/>
          </a:p>
          <a:p>
            <a:pPr lvl="1">
              <a:buFont typeface="Arial" pitchFamily="34" charset="0"/>
              <a:buChar char="•"/>
            </a:pPr>
            <a:endParaRPr lang="en-US" sz="1200" b="1"/>
          </a:p>
          <a:p>
            <a:pPr>
              <a:buFont typeface="Arial" pitchFamily="34" charset="0"/>
              <a:buChar char="•"/>
            </a:pPr>
            <a:endParaRPr lang="en-US" sz="1200" b="1"/>
          </a:p>
          <a:p>
            <a:endParaRPr lang="en-US" sz="1600" b="1"/>
          </a:p>
          <a:p>
            <a:endParaRPr lang="en-US"/>
          </a:p>
        </p:txBody>
      </p:sp>
      <p:pic>
        <p:nvPicPr>
          <p:cNvPr id="61474" name="Picture 43"/>
          <p:cNvPicPr>
            <a:picLocks noChangeAspect="1" noChangeArrowheads="1"/>
          </p:cNvPicPr>
          <p:nvPr/>
        </p:nvPicPr>
        <p:blipFill>
          <a:blip r:embed="rId6" cstate="print"/>
          <a:srcRect/>
          <a:stretch>
            <a:fillRect/>
          </a:stretch>
        </p:blipFill>
        <p:spPr bwMode="auto">
          <a:xfrm>
            <a:off x="1985963" y="1012825"/>
            <a:ext cx="1246187" cy="1092200"/>
          </a:xfrm>
          <a:prstGeom prst="rect">
            <a:avLst/>
          </a:prstGeom>
          <a:noFill/>
          <a:ln w="9525">
            <a:noFill/>
            <a:miter lim="800000"/>
            <a:headEnd/>
            <a:tailEnd/>
          </a:ln>
        </p:spPr>
      </p:pic>
      <p:pic>
        <p:nvPicPr>
          <p:cNvPr id="61475" name="Picture 45"/>
          <p:cNvPicPr>
            <a:picLocks noChangeAspect="1" noChangeArrowheads="1"/>
          </p:cNvPicPr>
          <p:nvPr/>
        </p:nvPicPr>
        <p:blipFill>
          <a:blip r:embed="rId7" cstate="print"/>
          <a:srcRect/>
          <a:stretch>
            <a:fillRect/>
          </a:stretch>
        </p:blipFill>
        <p:spPr bwMode="auto">
          <a:xfrm>
            <a:off x="3011488" y="917575"/>
            <a:ext cx="1265237" cy="625475"/>
          </a:xfrm>
          <a:prstGeom prst="rect">
            <a:avLst/>
          </a:prstGeom>
          <a:noFill/>
          <a:ln w="9525">
            <a:noFill/>
            <a:miter lim="800000"/>
            <a:headEnd/>
            <a:tailEnd/>
          </a:ln>
        </p:spPr>
      </p:pic>
      <p:cxnSp>
        <p:nvCxnSpPr>
          <p:cNvPr id="52" name="Straight Connector 51"/>
          <p:cNvCxnSpPr/>
          <p:nvPr/>
        </p:nvCxnSpPr>
        <p:spPr>
          <a:xfrm rot="16200000" flipH="1">
            <a:off x="2894807" y="1718469"/>
            <a:ext cx="209550" cy="15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1477" name="TextBox 64"/>
          <p:cNvSpPr txBox="1">
            <a:spLocks noChangeArrowheads="1"/>
          </p:cNvSpPr>
          <p:nvPr/>
        </p:nvSpPr>
        <p:spPr bwMode="auto">
          <a:xfrm>
            <a:off x="2417763" y="1019175"/>
            <a:ext cx="590550" cy="215900"/>
          </a:xfrm>
          <a:prstGeom prst="rect">
            <a:avLst/>
          </a:prstGeom>
          <a:solidFill>
            <a:schemeClr val="bg1"/>
          </a:solidFill>
          <a:ln w="9525">
            <a:noFill/>
            <a:miter lim="800000"/>
            <a:headEnd/>
            <a:tailEnd/>
          </a:ln>
        </p:spPr>
        <p:txBody>
          <a:bodyPr>
            <a:spAutoFit/>
          </a:bodyPr>
          <a:lstStyle/>
          <a:p>
            <a:r>
              <a:rPr lang="en-US" sz="800" b="1"/>
              <a:t>Red</a:t>
            </a:r>
          </a:p>
        </p:txBody>
      </p:sp>
      <p:sp>
        <p:nvSpPr>
          <p:cNvPr id="61478" name="TextBox 66"/>
          <p:cNvSpPr txBox="1">
            <a:spLocks noChangeArrowheads="1"/>
          </p:cNvSpPr>
          <p:nvPr/>
        </p:nvSpPr>
        <p:spPr bwMode="auto">
          <a:xfrm>
            <a:off x="2447925" y="1381125"/>
            <a:ext cx="590550" cy="215900"/>
          </a:xfrm>
          <a:prstGeom prst="rect">
            <a:avLst/>
          </a:prstGeom>
          <a:solidFill>
            <a:schemeClr val="bg1"/>
          </a:solidFill>
          <a:ln w="9525">
            <a:noFill/>
            <a:miter lim="800000"/>
            <a:headEnd/>
            <a:tailEnd/>
          </a:ln>
        </p:spPr>
        <p:txBody>
          <a:bodyPr>
            <a:spAutoFit/>
          </a:bodyPr>
          <a:lstStyle/>
          <a:p>
            <a:r>
              <a:rPr lang="en-US" sz="800" b="1"/>
              <a:t>IR</a:t>
            </a:r>
          </a:p>
        </p:txBody>
      </p:sp>
      <p:cxnSp>
        <p:nvCxnSpPr>
          <p:cNvPr id="72" name="Straight Connector 71"/>
          <p:cNvCxnSpPr/>
          <p:nvPr/>
        </p:nvCxnSpPr>
        <p:spPr>
          <a:xfrm flipV="1">
            <a:off x="2795588" y="1262063"/>
            <a:ext cx="347662" cy="476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5" name="Picture 43"/>
          <p:cNvPicPr>
            <a:picLocks noChangeAspect="1" noChangeArrowheads="1"/>
          </p:cNvPicPr>
          <p:nvPr/>
        </p:nvPicPr>
        <p:blipFill>
          <a:blip r:embed="rId6" cstate="print"/>
          <a:srcRect/>
          <a:stretch>
            <a:fillRect/>
          </a:stretch>
        </p:blipFill>
        <p:spPr bwMode="auto">
          <a:xfrm>
            <a:off x="3805323" y="1695450"/>
            <a:ext cx="1119152" cy="981075"/>
          </a:xfrm>
          <a:prstGeom prst="rect">
            <a:avLst/>
          </a:prstGeom>
          <a:solidFill>
            <a:schemeClr val="bg1">
              <a:alpha val="0"/>
            </a:schemeClr>
          </a:solidFill>
          <a:ln w="9525">
            <a:noFill/>
            <a:miter lim="800000"/>
            <a:headEnd/>
            <a:tailEnd/>
          </a:ln>
          <a:scene3d>
            <a:camera prst="orthographicFront">
              <a:rot lat="0" lon="10799999" rev="16200000"/>
            </a:camera>
            <a:lightRig rig="threePt" dir="t"/>
          </a:scene3d>
        </p:spPr>
      </p:pic>
      <p:pic>
        <p:nvPicPr>
          <p:cNvPr id="61481" name="Picture 45"/>
          <p:cNvPicPr>
            <a:picLocks noChangeAspect="1" noChangeArrowheads="1"/>
          </p:cNvPicPr>
          <p:nvPr/>
        </p:nvPicPr>
        <p:blipFill>
          <a:blip r:embed="rId7" cstate="print"/>
          <a:srcRect/>
          <a:stretch>
            <a:fillRect/>
          </a:stretch>
        </p:blipFill>
        <p:spPr bwMode="auto">
          <a:xfrm>
            <a:off x="3009900" y="1487488"/>
            <a:ext cx="1266825" cy="596900"/>
          </a:xfrm>
          <a:prstGeom prst="rect">
            <a:avLst/>
          </a:prstGeom>
          <a:solidFill>
            <a:schemeClr val="bg1">
              <a:alpha val="83920"/>
            </a:schemeClr>
          </a:solidFill>
          <a:ln w="9525">
            <a:noFill/>
            <a:miter lim="800000"/>
            <a:headEnd/>
            <a:tailEnd/>
          </a:ln>
        </p:spPr>
      </p:pic>
      <p:cxnSp>
        <p:nvCxnSpPr>
          <p:cNvPr id="106" name="Straight Connector 105"/>
          <p:cNvCxnSpPr/>
          <p:nvPr/>
        </p:nvCxnSpPr>
        <p:spPr>
          <a:xfrm flipV="1">
            <a:off x="4078288" y="1252538"/>
            <a:ext cx="552450" cy="31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4325938" y="1550988"/>
            <a:ext cx="600075" cy="31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4081463" y="1809750"/>
            <a:ext cx="2333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4142581" y="1961357"/>
            <a:ext cx="333375"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1486" name="TextBox 126"/>
          <p:cNvSpPr txBox="1">
            <a:spLocks noChangeArrowheads="1"/>
          </p:cNvSpPr>
          <p:nvPr/>
        </p:nvSpPr>
        <p:spPr bwMode="auto">
          <a:xfrm>
            <a:off x="4176713" y="1571625"/>
            <a:ext cx="352425" cy="215900"/>
          </a:xfrm>
          <a:prstGeom prst="rect">
            <a:avLst/>
          </a:prstGeom>
          <a:solidFill>
            <a:schemeClr val="bg1"/>
          </a:solidFill>
          <a:ln w="9525">
            <a:noFill/>
            <a:miter lim="800000"/>
            <a:headEnd/>
            <a:tailEnd/>
          </a:ln>
        </p:spPr>
        <p:txBody>
          <a:bodyPr>
            <a:spAutoFit/>
          </a:bodyPr>
          <a:lstStyle/>
          <a:p>
            <a:r>
              <a:rPr lang="en-US" sz="800" b="1"/>
              <a:t>IR</a:t>
            </a:r>
          </a:p>
        </p:txBody>
      </p:sp>
      <p:sp>
        <p:nvSpPr>
          <p:cNvPr id="61487" name="TextBox 127"/>
          <p:cNvSpPr txBox="1">
            <a:spLocks noChangeArrowheads="1"/>
          </p:cNvSpPr>
          <p:nvPr/>
        </p:nvSpPr>
        <p:spPr bwMode="auto">
          <a:xfrm>
            <a:off x="4643438" y="1595438"/>
            <a:ext cx="242887" cy="461962"/>
          </a:xfrm>
          <a:prstGeom prst="rect">
            <a:avLst/>
          </a:prstGeom>
          <a:solidFill>
            <a:schemeClr val="bg1"/>
          </a:solidFill>
          <a:ln w="9525">
            <a:noFill/>
            <a:miter lim="800000"/>
            <a:headEnd/>
            <a:tailEnd/>
          </a:ln>
        </p:spPr>
        <p:txBody>
          <a:bodyPr>
            <a:spAutoFit/>
          </a:bodyPr>
          <a:lstStyle/>
          <a:p>
            <a:endParaRPr lang="en-US"/>
          </a:p>
        </p:txBody>
      </p:sp>
      <p:sp>
        <p:nvSpPr>
          <p:cNvPr id="61488" name="TextBox 128"/>
          <p:cNvSpPr txBox="1">
            <a:spLocks noChangeArrowheads="1"/>
          </p:cNvSpPr>
          <p:nvPr/>
        </p:nvSpPr>
        <p:spPr bwMode="auto">
          <a:xfrm>
            <a:off x="4338638" y="1747838"/>
            <a:ext cx="261937" cy="461962"/>
          </a:xfrm>
          <a:prstGeom prst="rect">
            <a:avLst/>
          </a:prstGeom>
          <a:solidFill>
            <a:schemeClr val="bg1"/>
          </a:solidFill>
          <a:ln w="9525">
            <a:noFill/>
            <a:miter lim="800000"/>
            <a:headEnd/>
            <a:tailEnd/>
          </a:ln>
        </p:spPr>
        <p:txBody>
          <a:bodyPr>
            <a:spAutoFit/>
          </a:bodyPr>
          <a:lstStyle/>
          <a:p>
            <a:endParaRPr lang="en-US"/>
          </a:p>
        </p:txBody>
      </p:sp>
      <p:sp>
        <p:nvSpPr>
          <p:cNvPr id="61489" name="TextBox 129"/>
          <p:cNvSpPr txBox="1">
            <a:spLocks noChangeArrowheads="1"/>
          </p:cNvSpPr>
          <p:nvPr/>
        </p:nvSpPr>
        <p:spPr bwMode="auto">
          <a:xfrm>
            <a:off x="4333875" y="1828800"/>
            <a:ext cx="242888" cy="461963"/>
          </a:xfrm>
          <a:prstGeom prst="rect">
            <a:avLst/>
          </a:prstGeom>
          <a:solidFill>
            <a:schemeClr val="bg1"/>
          </a:solidFill>
          <a:ln w="9525">
            <a:noFill/>
            <a:miter lim="800000"/>
            <a:headEnd/>
            <a:tailEnd/>
          </a:ln>
        </p:spPr>
        <p:txBody>
          <a:bodyPr>
            <a:spAutoFit/>
          </a:bodyPr>
          <a:lstStyle/>
          <a:p>
            <a:endParaRPr lang="en-US"/>
          </a:p>
        </p:txBody>
      </p:sp>
      <p:sp>
        <p:nvSpPr>
          <p:cNvPr id="61490" name="TextBox 130"/>
          <p:cNvSpPr txBox="1">
            <a:spLocks noChangeArrowheads="1"/>
          </p:cNvSpPr>
          <p:nvPr/>
        </p:nvSpPr>
        <p:spPr bwMode="auto">
          <a:xfrm>
            <a:off x="4648200" y="1862138"/>
            <a:ext cx="242888" cy="461962"/>
          </a:xfrm>
          <a:prstGeom prst="rect">
            <a:avLst/>
          </a:prstGeom>
          <a:solidFill>
            <a:schemeClr val="bg1"/>
          </a:solidFill>
          <a:ln w="9525">
            <a:noFill/>
            <a:miter lim="800000"/>
            <a:headEnd/>
            <a:tailEnd/>
          </a:ln>
        </p:spPr>
        <p:txBody>
          <a:bodyPr>
            <a:spAutoFit/>
          </a:bodyPr>
          <a:lstStyle/>
          <a:p>
            <a:endParaRPr lang="en-US"/>
          </a:p>
        </p:txBody>
      </p:sp>
      <p:sp>
        <p:nvSpPr>
          <p:cNvPr id="61491" name="TextBox 131"/>
          <p:cNvSpPr txBox="1">
            <a:spLocks noChangeArrowheads="1"/>
          </p:cNvSpPr>
          <p:nvPr/>
        </p:nvSpPr>
        <p:spPr bwMode="auto">
          <a:xfrm>
            <a:off x="4176713" y="1044575"/>
            <a:ext cx="376237" cy="215900"/>
          </a:xfrm>
          <a:prstGeom prst="rect">
            <a:avLst/>
          </a:prstGeom>
          <a:noFill/>
          <a:ln w="9525">
            <a:noFill/>
            <a:miter lim="800000"/>
            <a:headEnd/>
            <a:tailEnd/>
          </a:ln>
        </p:spPr>
        <p:txBody>
          <a:bodyPr>
            <a:spAutoFit/>
          </a:bodyPr>
          <a:lstStyle/>
          <a:p>
            <a:r>
              <a:rPr lang="en-US" sz="800" b="1"/>
              <a:t>Red</a:t>
            </a:r>
          </a:p>
        </p:txBody>
      </p:sp>
      <p:sp>
        <p:nvSpPr>
          <p:cNvPr id="61492" name="TextBox 135"/>
          <p:cNvSpPr txBox="1">
            <a:spLocks noChangeArrowheads="1"/>
          </p:cNvSpPr>
          <p:nvPr/>
        </p:nvSpPr>
        <p:spPr bwMode="auto">
          <a:xfrm>
            <a:off x="2038350" y="844550"/>
            <a:ext cx="635000" cy="215900"/>
          </a:xfrm>
          <a:prstGeom prst="rect">
            <a:avLst/>
          </a:prstGeom>
          <a:noFill/>
          <a:ln w="9525">
            <a:noFill/>
            <a:miter lim="800000"/>
            <a:headEnd/>
            <a:tailEnd/>
          </a:ln>
        </p:spPr>
        <p:txBody>
          <a:bodyPr>
            <a:spAutoFit/>
          </a:bodyPr>
          <a:lstStyle/>
          <a:p>
            <a:r>
              <a:rPr lang="en-US" sz="800" b="1"/>
              <a:t>Mux</a:t>
            </a:r>
          </a:p>
        </p:txBody>
      </p:sp>
      <p:sp>
        <p:nvSpPr>
          <p:cNvPr id="61493" name="Rectangle 136"/>
          <p:cNvSpPr>
            <a:spLocks noChangeArrowheads="1"/>
          </p:cNvSpPr>
          <p:nvPr/>
        </p:nvSpPr>
        <p:spPr bwMode="auto">
          <a:xfrm>
            <a:off x="4038600" y="2579688"/>
            <a:ext cx="388938" cy="215900"/>
          </a:xfrm>
          <a:prstGeom prst="rect">
            <a:avLst/>
          </a:prstGeom>
          <a:noFill/>
          <a:ln w="9525">
            <a:noFill/>
            <a:miter lim="800000"/>
            <a:headEnd/>
            <a:tailEnd/>
          </a:ln>
        </p:spPr>
        <p:txBody>
          <a:bodyPr wrap="none">
            <a:spAutoFit/>
          </a:bodyPr>
          <a:lstStyle/>
          <a:p>
            <a:r>
              <a:rPr lang="en-US" sz="800" b="1"/>
              <a:t>Mux</a:t>
            </a:r>
          </a:p>
        </p:txBody>
      </p:sp>
      <p:sp>
        <p:nvSpPr>
          <p:cNvPr id="61494" name="TextBox 137"/>
          <p:cNvSpPr txBox="1">
            <a:spLocks noChangeArrowheads="1"/>
          </p:cNvSpPr>
          <p:nvPr/>
        </p:nvSpPr>
        <p:spPr bwMode="auto">
          <a:xfrm>
            <a:off x="3375025" y="2308225"/>
            <a:ext cx="654050" cy="458788"/>
          </a:xfrm>
          <a:prstGeom prst="rect">
            <a:avLst/>
          </a:prstGeom>
          <a:noFill/>
          <a:ln w="9525">
            <a:noFill/>
            <a:miter lim="800000"/>
            <a:headEnd/>
            <a:tailEnd/>
          </a:ln>
        </p:spPr>
        <p:txBody>
          <a:bodyPr>
            <a:spAutoFit/>
          </a:bodyPr>
          <a:lstStyle/>
          <a:p>
            <a:r>
              <a:rPr lang="en-US" sz="800" b="1"/>
              <a:t>Sample</a:t>
            </a:r>
          </a:p>
          <a:p>
            <a:r>
              <a:rPr lang="en-US" sz="800" b="1"/>
              <a:t>Sel (GPIO)</a:t>
            </a:r>
          </a:p>
        </p:txBody>
      </p:sp>
      <p:sp>
        <p:nvSpPr>
          <p:cNvPr id="61495" name="Rectangle 138"/>
          <p:cNvSpPr>
            <a:spLocks noChangeArrowheads="1"/>
          </p:cNvSpPr>
          <p:nvPr/>
        </p:nvSpPr>
        <p:spPr bwMode="auto">
          <a:xfrm>
            <a:off x="1766888" y="2071688"/>
            <a:ext cx="865187" cy="339725"/>
          </a:xfrm>
          <a:prstGeom prst="rect">
            <a:avLst/>
          </a:prstGeom>
          <a:noFill/>
          <a:ln w="9525">
            <a:noFill/>
            <a:miter lim="800000"/>
            <a:headEnd/>
            <a:tailEnd/>
          </a:ln>
        </p:spPr>
        <p:txBody>
          <a:bodyPr wrap="none">
            <a:spAutoFit/>
          </a:bodyPr>
          <a:lstStyle/>
          <a:p>
            <a:r>
              <a:rPr lang="en-US" sz="800" b="1"/>
              <a:t>IR/RED Select</a:t>
            </a:r>
          </a:p>
          <a:p>
            <a:r>
              <a:rPr lang="en-US" sz="800" b="1"/>
              <a:t>(GPIO)</a:t>
            </a:r>
          </a:p>
        </p:txBody>
      </p:sp>
      <p:sp>
        <p:nvSpPr>
          <p:cNvPr id="23" name="Rectangle 22"/>
          <p:cNvSpPr/>
          <p:nvPr/>
        </p:nvSpPr>
        <p:spPr>
          <a:xfrm>
            <a:off x="1436688" y="855663"/>
            <a:ext cx="1320800" cy="1539875"/>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Rectangle 139"/>
          <p:cNvSpPr/>
          <p:nvPr/>
        </p:nvSpPr>
        <p:spPr>
          <a:xfrm>
            <a:off x="2954338" y="904875"/>
            <a:ext cx="1989137" cy="131445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Rectangle 140"/>
          <p:cNvSpPr/>
          <p:nvPr/>
        </p:nvSpPr>
        <p:spPr>
          <a:xfrm>
            <a:off x="3375025" y="2297113"/>
            <a:ext cx="1552575" cy="1524000"/>
          </a:xfrm>
          <a:prstGeom prst="rect">
            <a:avLst/>
          </a:prstGeom>
          <a:solidFill>
            <a:srgbClr val="FFFF00">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5" name="Straight Connector 144"/>
          <p:cNvCxnSpPr/>
          <p:nvPr/>
        </p:nvCxnSpPr>
        <p:spPr>
          <a:xfrm rot="16200000" flipH="1">
            <a:off x="798513" y="4367213"/>
            <a:ext cx="147955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1389063" y="3633788"/>
            <a:ext cx="1539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246063" y="1436688"/>
            <a:ext cx="1147762" cy="2235200"/>
          </a:xfrm>
          <a:prstGeom prst="rect">
            <a:avLst/>
          </a:prstGeom>
          <a:solidFill>
            <a:srgbClr val="00B050">
              <a:alpha val="17000"/>
            </a:srgb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2" name="TextBox 155"/>
          <p:cNvSpPr txBox="1">
            <a:spLocks noChangeArrowheads="1"/>
          </p:cNvSpPr>
          <p:nvPr/>
        </p:nvSpPr>
        <p:spPr bwMode="auto">
          <a:xfrm>
            <a:off x="246063" y="957263"/>
            <a:ext cx="1147762" cy="461962"/>
          </a:xfrm>
          <a:prstGeom prst="rect">
            <a:avLst/>
          </a:prstGeom>
          <a:solidFill>
            <a:schemeClr val="bg1"/>
          </a:solidFill>
          <a:ln w="9525">
            <a:noFill/>
            <a:miter lim="800000"/>
            <a:headEnd/>
            <a:tailEnd/>
          </a:ln>
        </p:spPr>
        <p:txBody>
          <a:bodyPr>
            <a:spAutoFit/>
          </a:bodyPr>
          <a:lstStyle/>
          <a:p>
            <a:endParaRPr lang="en-US"/>
          </a:p>
        </p:txBody>
      </p:sp>
      <p:sp>
        <p:nvSpPr>
          <p:cNvPr id="61503" name="TextBox 156"/>
          <p:cNvSpPr txBox="1">
            <a:spLocks noChangeArrowheads="1"/>
          </p:cNvSpPr>
          <p:nvPr/>
        </p:nvSpPr>
        <p:spPr bwMode="auto">
          <a:xfrm>
            <a:off x="363538" y="1160463"/>
            <a:ext cx="579437" cy="215900"/>
          </a:xfrm>
          <a:prstGeom prst="rect">
            <a:avLst/>
          </a:prstGeom>
          <a:noFill/>
          <a:ln w="9525">
            <a:noFill/>
            <a:miter lim="800000"/>
            <a:headEnd/>
            <a:tailEnd/>
          </a:ln>
        </p:spPr>
        <p:txBody>
          <a:bodyPr>
            <a:spAutoFit/>
          </a:bodyPr>
          <a:lstStyle/>
          <a:p>
            <a:r>
              <a:rPr lang="en-US" sz="800" b="1"/>
              <a:t>Sensor</a:t>
            </a:r>
          </a:p>
        </p:txBody>
      </p:sp>
      <p:pic>
        <p:nvPicPr>
          <p:cNvPr id="56385" name="Picture 65"/>
          <p:cNvPicPr>
            <a:picLocks noChangeAspect="1" noChangeArrowheads="1"/>
          </p:cNvPicPr>
          <p:nvPr/>
        </p:nvPicPr>
        <p:blipFill>
          <a:blip r:embed="rId8" cstate="print"/>
          <a:srcRect/>
          <a:stretch>
            <a:fillRect/>
          </a:stretch>
        </p:blipFill>
        <p:spPr bwMode="auto">
          <a:xfrm>
            <a:off x="1808386" y="2594656"/>
            <a:ext cx="749090" cy="1175657"/>
          </a:xfrm>
          <a:prstGeom prst="rect">
            <a:avLst/>
          </a:prstGeom>
          <a:noFill/>
          <a:ln w="9525">
            <a:noFill/>
            <a:miter lim="800000"/>
            <a:headEnd/>
            <a:tailEnd/>
          </a:ln>
          <a:scene3d>
            <a:camera prst="orthographicFront">
              <a:rot lat="10800000" lon="10800000" rev="0"/>
            </a:camera>
            <a:lightRig rig="threePt" dir="t"/>
          </a:scene3d>
        </p:spPr>
      </p:pic>
      <p:cxnSp>
        <p:nvCxnSpPr>
          <p:cNvPr id="68" name="Straight Arrow Connector 67"/>
          <p:cNvCxnSpPr/>
          <p:nvPr/>
        </p:nvCxnSpPr>
        <p:spPr>
          <a:xfrm rot="5400000">
            <a:off x="1959769" y="3993356"/>
            <a:ext cx="219075" cy="619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506" name="TextBox 72"/>
          <p:cNvSpPr txBox="1">
            <a:spLocks noChangeArrowheads="1"/>
          </p:cNvSpPr>
          <p:nvPr/>
        </p:nvSpPr>
        <p:spPr bwMode="auto">
          <a:xfrm>
            <a:off x="2314575" y="3625850"/>
            <a:ext cx="161925" cy="215900"/>
          </a:xfrm>
          <a:prstGeom prst="rect">
            <a:avLst/>
          </a:prstGeom>
          <a:solidFill>
            <a:schemeClr val="bg1"/>
          </a:solidFill>
          <a:ln w="9525">
            <a:noFill/>
            <a:miter lim="800000"/>
            <a:headEnd/>
            <a:tailEnd/>
          </a:ln>
        </p:spPr>
        <p:txBody>
          <a:bodyPr>
            <a:spAutoFit/>
          </a:bodyPr>
          <a:lstStyle/>
          <a:p>
            <a:endParaRPr lang="en-US" sz="800"/>
          </a:p>
        </p:txBody>
      </p:sp>
      <p:sp>
        <p:nvSpPr>
          <p:cNvPr id="61507" name="TextBox 75"/>
          <p:cNvSpPr txBox="1">
            <a:spLocks noChangeArrowheads="1"/>
          </p:cNvSpPr>
          <p:nvPr/>
        </p:nvSpPr>
        <p:spPr bwMode="auto">
          <a:xfrm>
            <a:off x="1766888" y="2728913"/>
            <a:ext cx="219075" cy="215900"/>
          </a:xfrm>
          <a:prstGeom prst="rect">
            <a:avLst/>
          </a:prstGeom>
          <a:solidFill>
            <a:schemeClr val="bg1"/>
          </a:solidFill>
          <a:ln w="9525">
            <a:noFill/>
            <a:miter lim="800000"/>
            <a:headEnd/>
            <a:tailEnd/>
          </a:ln>
        </p:spPr>
        <p:txBody>
          <a:bodyPr>
            <a:spAutoFit/>
          </a:bodyPr>
          <a:lstStyle/>
          <a:p>
            <a:endParaRPr lang="en-US" sz="800"/>
          </a:p>
        </p:txBody>
      </p:sp>
      <p:sp>
        <p:nvSpPr>
          <p:cNvPr id="61508" name="TextBox 76"/>
          <p:cNvSpPr txBox="1">
            <a:spLocks noChangeArrowheads="1"/>
          </p:cNvSpPr>
          <p:nvPr/>
        </p:nvSpPr>
        <p:spPr bwMode="auto">
          <a:xfrm>
            <a:off x="2238375" y="3214688"/>
            <a:ext cx="247650" cy="215900"/>
          </a:xfrm>
          <a:prstGeom prst="rect">
            <a:avLst/>
          </a:prstGeom>
          <a:solidFill>
            <a:schemeClr val="bg1"/>
          </a:solidFill>
          <a:ln w="9525">
            <a:noFill/>
            <a:miter lim="800000"/>
            <a:headEnd/>
            <a:tailEnd/>
          </a:ln>
        </p:spPr>
        <p:txBody>
          <a:bodyPr>
            <a:spAutoFit/>
          </a:bodyPr>
          <a:lstStyle/>
          <a:p>
            <a:endParaRPr lang="en-US" sz="800"/>
          </a:p>
        </p:txBody>
      </p:sp>
      <p:sp>
        <p:nvSpPr>
          <p:cNvPr id="61509" name="TextBox 77"/>
          <p:cNvSpPr txBox="1">
            <a:spLocks noChangeArrowheads="1"/>
          </p:cNvSpPr>
          <p:nvPr/>
        </p:nvSpPr>
        <p:spPr bwMode="auto">
          <a:xfrm>
            <a:off x="2328863" y="2738438"/>
            <a:ext cx="247650" cy="215900"/>
          </a:xfrm>
          <a:prstGeom prst="rect">
            <a:avLst/>
          </a:prstGeom>
          <a:solidFill>
            <a:schemeClr val="bg1"/>
          </a:solidFill>
          <a:ln w="9525">
            <a:noFill/>
            <a:miter lim="800000"/>
            <a:headEnd/>
            <a:tailEnd/>
          </a:ln>
        </p:spPr>
        <p:txBody>
          <a:bodyPr>
            <a:spAutoFit/>
          </a:bodyPr>
          <a:lstStyle/>
          <a:p>
            <a:endParaRPr lang="en-US" sz="800"/>
          </a:p>
        </p:txBody>
      </p:sp>
      <p:sp>
        <p:nvSpPr>
          <p:cNvPr id="65" name="Oval 64"/>
          <p:cNvSpPr/>
          <p:nvPr/>
        </p:nvSpPr>
        <p:spPr>
          <a:xfrm>
            <a:off x="1728788" y="2474913"/>
            <a:ext cx="809625" cy="1436687"/>
          </a:xfrm>
          <a:prstGeom prst="ellipse">
            <a:avLst/>
          </a:prstGeom>
          <a:solidFill>
            <a:srgbClr val="00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11" name="TextBox 88"/>
          <p:cNvSpPr txBox="1">
            <a:spLocks noChangeArrowheads="1"/>
          </p:cNvSpPr>
          <p:nvPr/>
        </p:nvSpPr>
        <p:spPr bwMode="auto">
          <a:xfrm>
            <a:off x="2500313" y="2824163"/>
            <a:ext cx="704850" cy="338137"/>
          </a:xfrm>
          <a:prstGeom prst="rect">
            <a:avLst/>
          </a:prstGeom>
          <a:noFill/>
          <a:ln w="9525">
            <a:noFill/>
            <a:miter lim="800000"/>
            <a:headEnd/>
            <a:tailEnd/>
          </a:ln>
        </p:spPr>
        <p:txBody>
          <a:bodyPr>
            <a:spAutoFit/>
          </a:bodyPr>
          <a:lstStyle/>
          <a:p>
            <a:r>
              <a:rPr lang="en-US" sz="800" b="1"/>
              <a:t>ENABLE</a:t>
            </a:r>
          </a:p>
          <a:p>
            <a:r>
              <a:rPr lang="en-US" sz="800" b="1"/>
              <a:t>(GPIO)</a:t>
            </a:r>
          </a:p>
        </p:txBody>
      </p:sp>
      <p:sp>
        <p:nvSpPr>
          <p:cNvPr id="61512" name="TextBox 89"/>
          <p:cNvSpPr txBox="1">
            <a:spLocks noChangeArrowheads="1"/>
          </p:cNvSpPr>
          <p:nvPr/>
        </p:nvSpPr>
        <p:spPr bwMode="auto">
          <a:xfrm>
            <a:off x="2500313" y="3395663"/>
            <a:ext cx="495300" cy="215900"/>
          </a:xfrm>
          <a:prstGeom prst="rect">
            <a:avLst/>
          </a:prstGeom>
          <a:noFill/>
          <a:ln w="9525">
            <a:noFill/>
            <a:miter lim="800000"/>
            <a:headEnd/>
            <a:tailEnd/>
          </a:ln>
        </p:spPr>
        <p:txBody>
          <a:bodyPr>
            <a:spAutoFit/>
          </a:bodyPr>
          <a:lstStyle/>
          <a:p>
            <a:r>
              <a:rPr lang="en-US" sz="800" b="1"/>
              <a:t>PMW</a:t>
            </a:r>
          </a:p>
        </p:txBody>
      </p:sp>
      <p:cxnSp>
        <p:nvCxnSpPr>
          <p:cNvPr id="91" name="Straight Connector 90"/>
          <p:cNvCxnSpPr/>
          <p:nvPr/>
        </p:nvCxnSpPr>
        <p:spPr>
          <a:xfrm>
            <a:off x="2193925" y="4332288"/>
            <a:ext cx="25876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193925" y="4941888"/>
            <a:ext cx="25876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1515" name="TextBox 92"/>
          <p:cNvSpPr txBox="1">
            <a:spLocks noChangeArrowheads="1"/>
          </p:cNvSpPr>
          <p:nvPr/>
        </p:nvSpPr>
        <p:spPr bwMode="auto">
          <a:xfrm>
            <a:off x="2143125" y="4148138"/>
            <a:ext cx="709613" cy="215900"/>
          </a:xfrm>
          <a:prstGeom prst="rect">
            <a:avLst/>
          </a:prstGeom>
          <a:noFill/>
          <a:ln w="9525">
            <a:noFill/>
            <a:miter lim="800000"/>
            <a:headEnd/>
            <a:tailEnd/>
          </a:ln>
        </p:spPr>
        <p:txBody>
          <a:bodyPr>
            <a:spAutoFit/>
          </a:bodyPr>
          <a:lstStyle/>
          <a:p>
            <a:r>
              <a:rPr lang="en-US" sz="800" b="1"/>
              <a:t>ENABLE</a:t>
            </a:r>
          </a:p>
        </p:txBody>
      </p:sp>
      <p:sp>
        <p:nvSpPr>
          <p:cNvPr id="61516" name="TextBox 52"/>
          <p:cNvSpPr txBox="1">
            <a:spLocks noChangeArrowheads="1"/>
          </p:cNvSpPr>
          <p:nvPr/>
        </p:nvSpPr>
        <p:spPr bwMode="auto">
          <a:xfrm>
            <a:off x="1979613" y="5910263"/>
            <a:ext cx="1552575" cy="215900"/>
          </a:xfrm>
          <a:prstGeom prst="rect">
            <a:avLst/>
          </a:prstGeom>
          <a:noFill/>
          <a:ln w="9525">
            <a:noFill/>
            <a:miter lim="800000"/>
            <a:headEnd/>
            <a:tailEnd/>
          </a:ln>
        </p:spPr>
        <p:txBody>
          <a:bodyPr>
            <a:spAutoFit/>
          </a:bodyPr>
          <a:lstStyle/>
          <a:p>
            <a:r>
              <a:rPr lang="en-US" sz="800" b="1"/>
              <a:t>External Component</a:t>
            </a:r>
          </a:p>
        </p:txBody>
      </p:sp>
      <p:sp>
        <p:nvSpPr>
          <p:cNvPr id="133" name="Rectangle 132"/>
          <p:cNvSpPr/>
          <p:nvPr/>
        </p:nvSpPr>
        <p:spPr>
          <a:xfrm>
            <a:off x="1766888" y="5927725"/>
            <a:ext cx="212725" cy="165100"/>
          </a:xfrm>
          <a:prstGeom prst="rect">
            <a:avLst/>
          </a:prstGeom>
          <a:solidFill>
            <a:srgbClr val="CBD2DA">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Rectangle 133"/>
          <p:cNvSpPr/>
          <p:nvPr/>
        </p:nvSpPr>
        <p:spPr>
          <a:xfrm>
            <a:off x="1724025" y="4151313"/>
            <a:ext cx="1092200" cy="1312862"/>
          </a:xfrm>
          <a:prstGeom prst="rect">
            <a:avLst/>
          </a:prstGeom>
          <a:solidFill>
            <a:srgbClr val="CBD2DA">
              <a:alpha val="25000"/>
            </a:srgbClr>
          </a:solidFill>
          <a:ln>
            <a:solidFill>
              <a:schemeClr val="tx1">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8"/>
          <p:cNvSpPr>
            <a:spLocks noChangeArrowheads="1"/>
          </p:cNvSpPr>
          <p:nvPr/>
        </p:nvSpPr>
        <p:spPr bwMode="auto">
          <a:xfrm flipV="1">
            <a:off x="3178175" y="5029200"/>
            <a:ext cx="2765425" cy="515938"/>
          </a:xfrm>
          <a:prstGeom prst="rect">
            <a:avLst/>
          </a:prstGeom>
          <a:solidFill>
            <a:srgbClr val="73BFD7"/>
          </a:solidFill>
          <a:ln w="9525">
            <a:noFill/>
            <a:miter lim="800000"/>
            <a:headEnd/>
            <a:tailEnd/>
          </a:ln>
        </p:spPr>
        <p:txBody>
          <a:bodyPr rot="10800000" wrap="none" anchor="ctr"/>
          <a:lstStyle/>
          <a:p>
            <a:endParaRPr lang="en-GB" sz="1800">
              <a:solidFill>
                <a:srgbClr val="000000"/>
              </a:solidFill>
              <a:ea typeface="MS PGothic" pitchFamily="34" charset="-128"/>
            </a:endParaRPr>
          </a:p>
        </p:txBody>
      </p:sp>
      <p:sp>
        <p:nvSpPr>
          <p:cNvPr id="62467" name="TextBox 7"/>
          <p:cNvSpPr txBox="1">
            <a:spLocks noChangeArrowheads="1"/>
          </p:cNvSpPr>
          <p:nvPr/>
        </p:nvSpPr>
        <p:spPr bwMode="auto">
          <a:xfrm>
            <a:off x="3140075" y="5038725"/>
            <a:ext cx="2878138" cy="457200"/>
          </a:xfrm>
          <a:prstGeom prst="rect">
            <a:avLst/>
          </a:prstGeom>
          <a:noFill/>
          <a:ln w="9525">
            <a:noFill/>
            <a:miter lim="800000"/>
            <a:headEnd/>
            <a:tailEnd/>
          </a:ln>
        </p:spPr>
        <p:txBody>
          <a:bodyPr>
            <a:spAutoFit/>
          </a:bodyPr>
          <a:lstStyle/>
          <a:p>
            <a:pPr algn="ctr"/>
            <a:r>
              <a:rPr lang="en-US" sz="1200">
                <a:solidFill>
                  <a:srgbClr val="FFFFFF"/>
                </a:solidFill>
                <a:ea typeface="MS PGothic" pitchFamily="34" charset="-128"/>
              </a:rPr>
              <a:t>Open source hardware platform for prototyping application development</a:t>
            </a:r>
          </a:p>
        </p:txBody>
      </p:sp>
      <p:sp>
        <p:nvSpPr>
          <p:cNvPr id="62468" name="Rectangle 7"/>
          <p:cNvSpPr>
            <a:spLocks noChangeArrowheads="1"/>
          </p:cNvSpPr>
          <p:nvPr/>
        </p:nvSpPr>
        <p:spPr bwMode="auto">
          <a:xfrm flipV="1">
            <a:off x="349250" y="1230313"/>
            <a:ext cx="2765425" cy="2198687"/>
          </a:xfrm>
          <a:prstGeom prst="rect">
            <a:avLst/>
          </a:prstGeom>
          <a:gradFill rotWithShape="1">
            <a:gsLst>
              <a:gs pos="0">
                <a:schemeClr val="bg1">
                  <a:alpha val="50000"/>
                </a:schemeClr>
              </a:gs>
              <a:gs pos="100000">
                <a:srgbClr val="D9D9D9"/>
              </a:gs>
            </a:gsLst>
            <a:lin ang="5400000" scaled="1"/>
          </a:gradFill>
          <a:ln w="9525">
            <a:noFill/>
            <a:miter lim="800000"/>
            <a:headEnd/>
            <a:tailEnd/>
          </a:ln>
        </p:spPr>
        <p:txBody>
          <a:bodyPr rot="10800000" wrap="none" anchor="ctr"/>
          <a:lstStyle/>
          <a:p>
            <a:endParaRPr lang="en-GB" sz="1800">
              <a:solidFill>
                <a:srgbClr val="000000"/>
              </a:solidFill>
              <a:ea typeface="MS PGothic" pitchFamily="34" charset="-128"/>
            </a:endParaRPr>
          </a:p>
        </p:txBody>
      </p:sp>
      <p:sp>
        <p:nvSpPr>
          <p:cNvPr id="62469" name="Text Box 11"/>
          <p:cNvSpPr txBox="1">
            <a:spLocks noChangeArrowheads="1"/>
          </p:cNvSpPr>
          <p:nvPr/>
        </p:nvSpPr>
        <p:spPr bwMode="auto">
          <a:xfrm>
            <a:off x="358775" y="1219200"/>
            <a:ext cx="2682875" cy="304800"/>
          </a:xfrm>
          <a:prstGeom prst="rect">
            <a:avLst/>
          </a:prstGeom>
          <a:noFill/>
          <a:ln w="9525">
            <a:noFill/>
            <a:miter lim="800000"/>
            <a:headEnd/>
            <a:tailEnd/>
          </a:ln>
        </p:spPr>
        <p:txBody>
          <a:bodyPr>
            <a:spAutoFit/>
          </a:bodyPr>
          <a:lstStyle/>
          <a:p>
            <a:pPr algn="ctr"/>
            <a:r>
              <a:rPr lang="en-US" sz="1400" i="1">
                <a:solidFill>
                  <a:srgbClr val="000000"/>
                </a:solidFill>
                <a:ea typeface="MS PGothic" pitchFamily="34" charset="-128"/>
              </a:rPr>
              <a:t>Complimentary MQX RTOS</a:t>
            </a:r>
          </a:p>
        </p:txBody>
      </p:sp>
      <p:sp>
        <p:nvSpPr>
          <p:cNvPr id="62470" name="TextBox 7"/>
          <p:cNvSpPr txBox="1">
            <a:spLocks noChangeArrowheads="1"/>
          </p:cNvSpPr>
          <p:nvPr/>
        </p:nvSpPr>
        <p:spPr bwMode="auto">
          <a:xfrm>
            <a:off x="303213" y="838200"/>
            <a:ext cx="2878137" cy="366713"/>
          </a:xfrm>
          <a:prstGeom prst="rect">
            <a:avLst/>
          </a:prstGeom>
          <a:noFill/>
          <a:ln w="9525">
            <a:noFill/>
            <a:miter lim="800000"/>
            <a:headEnd/>
            <a:tailEnd/>
          </a:ln>
        </p:spPr>
        <p:txBody>
          <a:bodyPr>
            <a:spAutoFit/>
          </a:bodyPr>
          <a:lstStyle/>
          <a:p>
            <a:pPr algn="ctr"/>
            <a:r>
              <a:rPr lang="en-US" sz="1800">
                <a:solidFill>
                  <a:srgbClr val="004868"/>
                </a:solidFill>
                <a:ea typeface="MS PGothic" pitchFamily="34" charset="-128"/>
              </a:rPr>
              <a:t>Freescale MQX + MCU </a:t>
            </a:r>
          </a:p>
        </p:txBody>
      </p:sp>
      <p:sp>
        <p:nvSpPr>
          <p:cNvPr id="62471" name="Rectangle 2"/>
          <p:cNvSpPr>
            <a:spLocks noChangeArrowheads="1"/>
          </p:cNvSpPr>
          <p:nvPr/>
        </p:nvSpPr>
        <p:spPr bwMode="auto">
          <a:xfrm>
            <a:off x="96838" y="76200"/>
            <a:ext cx="8666162" cy="654050"/>
          </a:xfrm>
          <a:prstGeom prst="rect">
            <a:avLst/>
          </a:prstGeom>
          <a:noFill/>
          <a:ln w="9525">
            <a:noFill/>
            <a:miter lim="800000"/>
            <a:headEnd/>
            <a:tailEnd/>
          </a:ln>
        </p:spPr>
        <p:txBody>
          <a:bodyPr/>
          <a:lstStyle/>
          <a:p>
            <a:r>
              <a:rPr lang="en-US" sz="2800" b="1">
                <a:solidFill>
                  <a:schemeClr val="tx2"/>
                </a:solidFill>
              </a:rPr>
              <a:t>Freescale’s Microcontroller Enablement Bundle</a:t>
            </a:r>
          </a:p>
        </p:txBody>
      </p:sp>
      <p:sp>
        <p:nvSpPr>
          <p:cNvPr id="62472" name="TextBox 7"/>
          <p:cNvSpPr txBox="1">
            <a:spLocks noChangeArrowheads="1"/>
          </p:cNvSpPr>
          <p:nvPr/>
        </p:nvSpPr>
        <p:spPr bwMode="auto">
          <a:xfrm>
            <a:off x="3036888" y="838200"/>
            <a:ext cx="2878137" cy="366713"/>
          </a:xfrm>
          <a:prstGeom prst="rect">
            <a:avLst/>
          </a:prstGeom>
          <a:noFill/>
          <a:ln w="9525">
            <a:noFill/>
            <a:miter lim="800000"/>
            <a:headEnd/>
            <a:tailEnd/>
          </a:ln>
        </p:spPr>
        <p:txBody>
          <a:bodyPr>
            <a:spAutoFit/>
          </a:bodyPr>
          <a:lstStyle/>
          <a:p>
            <a:pPr algn="ctr"/>
            <a:r>
              <a:rPr lang="en-US" sz="1800">
                <a:solidFill>
                  <a:srgbClr val="37A0C0"/>
                </a:solidFill>
                <a:ea typeface="MS PGothic" pitchFamily="34" charset="-128"/>
                <a:cs typeface="Arial" pitchFamily="34" charset="0"/>
              </a:rPr>
              <a:t>+ Tower System</a:t>
            </a:r>
          </a:p>
        </p:txBody>
      </p:sp>
      <p:sp>
        <p:nvSpPr>
          <p:cNvPr id="62473" name="TextBox 7"/>
          <p:cNvSpPr txBox="1">
            <a:spLocks noChangeArrowheads="1"/>
          </p:cNvSpPr>
          <p:nvPr/>
        </p:nvSpPr>
        <p:spPr bwMode="auto">
          <a:xfrm>
            <a:off x="5972175" y="838200"/>
            <a:ext cx="2878138" cy="366713"/>
          </a:xfrm>
          <a:prstGeom prst="rect">
            <a:avLst/>
          </a:prstGeom>
          <a:noFill/>
          <a:ln w="9525">
            <a:noFill/>
            <a:miter lim="800000"/>
            <a:headEnd/>
            <a:tailEnd/>
          </a:ln>
        </p:spPr>
        <p:txBody>
          <a:bodyPr>
            <a:spAutoFit/>
          </a:bodyPr>
          <a:lstStyle/>
          <a:p>
            <a:pPr algn="ctr"/>
            <a:r>
              <a:rPr lang="en-US" sz="1800">
                <a:solidFill>
                  <a:srgbClr val="C6CC53"/>
                </a:solidFill>
                <a:ea typeface="MS PGothic" pitchFamily="34" charset="-128"/>
                <a:cs typeface="Arial" pitchFamily="34" charset="0"/>
              </a:rPr>
              <a:t>+ CodeWarrior </a:t>
            </a:r>
            <a:r>
              <a:rPr lang="en-US" sz="1800" i="1">
                <a:solidFill>
                  <a:srgbClr val="C6CC53"/>
                </a:solidFill>
                <a:ea typeface="MS PGothic" pitchFamily="34" charset="-128"/>
                <a:cs typeface="Arial" pitchFamily="34" charset="0"/>
              </a:rPr>
              <a:t>IDE</a:t>
            </a:r>
            <a:endParaRPr lang="en-US" sz="1800">
              <a:solidFill>
                <a:srgbClr val="C6CC53"/>
              </a:solidFill>
              <a:ea typeface="MS PGothic" pitchFamily="34" charset="-128"/>
              <a:cs typeface="Arial" pitchFamily="34" charset="0"/>
            </a:endParaRPr>
          </a:p>
        </p:txBody>
      </p:sp>
      <p:sp>
        <p:nvSpPr>
          <p:cNvPr id="62474" name="Rectangle 9"/>
          <p:cNvSpPr>
            <a:spLocks noChangeArrowheads="1"/>
          </p:cNvSpPr>
          <p:nvPr/>
        </p:nvSpPr>
        <p:spPr bwMode="auto">
          <a:xfrm flipV="1">
            <a:off x="3178175" y="1230313"/>
            <a:ext cx="2765425" cy="2198687"/>
          </a:xfrm>
          <a:prstGeom prst="rect">
            <a:avLst/>
          </a:prstGeom>
          <a:gradFill rotWithShape="1">
            <a:gsLst>
              <a:gs pos="0">
                <a:schemeClr val="bg1">
                  <a:alpha val="50000"/>
                </a:schemeClr>
              </a:gs>
              <a:gs pos="100000">
                <a:srgbClr val="D9D9D9"/>
              </a:gs>
            </a:gsLst>
            <a:lin ang="5400000" scaled="1"/>
          </a:gradFill>
          <a:ln w="9525">
            <a:noFill/>
            <a:miter lim="800000"/>
            <a:headEnd/>
            <a:tailEnd/>
          </a:ln>
        </p:spPr>
        <p:txBody>
          <a:bodyPr rot="10800000" wrap="none" anchor="ctr"/>
          <a:lstStyle/>
          <a:p>
            <a:endParaRPr lang="en-GB" sz="1800">
              <a:solidFill>
                <a:srgbClr val="000000"/>
              </a:solidFill>
              <a:ea typeface="MS PGothic" pitchFamily="34" charset="-128"/>
            </a:endParaRPr>
          </a:p>
        </p:txBody>
      </p:sp>
      <p:sp>
        <p:nvSpPr>
          <p:cNvPr id="62475" name="Rectangle 10"/>
          <p:cNvSpPr>
            <a:spLocks noChangeArrowheads="1"/>
          </p:cNvSpPr>
          <p:nvPr/>
        </p:nvSpPr>
        <p:spPr bwMode="auto">
          <a:xfrm flipV="1">
            <a:off x="6008688" y="1230313"/>
            <a:ext cx="2765425" cy="2198687"/>
          </a:xfrm>
          <a:prstGeom prst="rect">
            <a:avLst/>
          </a:prstGeom>
          <a:gradFill rotWithShape="1">
            <a:gsLst>
              <a:gs pos="0">
                <a:schemeClr val="bg1">
                  <a:alpha val="50000"/>
                </a:schemeClr>
              </a:gs>
              <a:gs pos="100000">
                <a:srgbClr val="D9D9D9"/>
              </a:gs>
            </a:gsLst>
            <a:lin ang="5400000" scaled="1"/>
          </a:gradFill>
          <a:ln w="9525">
            <a:noFill/>
            <a:miter lim="800000"/>
            <a:headEnd/>
            <a:tailEnd/>
          </a:ln>
        </p:spPr>
        <p:txBody>
          <a:bodyPr rot="10800000" wrap="none" anchor="ctr"/>
          <a:lstStyle/>
          <a:p>
            <a:endParaRPr lang="en-GB" sz="1800">
              <a:solidFill>
                <a:srgbClr val="000000"/>
              </a:solidFill>
              <a:ea typeface="MS PGothic" pitchFamily="34" charset="-128"/>
            </a:endParaRPr>
          </a:p>
        </p:txBody>
      </p:sp>
      <p:sp>
        <p:nvSpPr>
          <p:cNvPr id="62476" name="Rectangle 11"/>
          <p:cNvSpPr>
            <a:spLocks noChangeArrowheads="1"/>
          </p:cNvSpPr>
          <p:nvPr/>
        </p:nvSpPr>
        <p:spPr bwMode="auto">
          <a:xfrm>
            <a:off x="349250" y="1176338"/>
            <a:ext cx="2765425" cy="42862"/>
          </a:xfrm>
          <a:prstGeom prst="rect">
            <a:avLst/>
          </a:prstGeom>
          <a:solidFill>
            <a:srgbClr val="00608B"/>
          </a:solidFill>
          <a:ln w="9525">
            <a:noFill/>
            <a:miter lim="800000"/>
            <a:headEnd/>
            <a:tailEnd/>
          </a:ln>
        </p:spPr>
        <p:txBody>
          <a:bodyPr wrap="none" anchor="ctr"/>
          <a:lstStyle/>
          <a:p>
            <a:endParaRPr lang="en-GB" sz="1800">
              <a:solidFill>
                <a:srgbClr val="000000"/>
              </a:solidFill>
              <a:ea typeface="MS PGothic" pitchFamily="34" charset="-128"/>
            </a:endParaRPr>
          </a:p>
        </p:txBody>
      </p:sp>
      <p:sp>
        <p:nvSpPr>
          <p:cNvPr id="54282" name="Rectangle 12"/>
          <p:cNvSpPr>
            <a:spLocks noChangeArrowheads="1"/>
          </p:cNvSpPr>
          <p:nvPr/>
        </p:nvSpPr>
        <p:spPr bwMode="auto">
          <a:xfrm>
            <a:off x="3178175" y="1176338"/>
            <a:ext cx="2765425" cy="42862"/>
          </a:xfrm>
          <a:prstGeom prst="rect">
            <a:avLst/>
          </a:prstGeom>
          <a:solidFill>
            <a:schemeClr val="accent2">
              <a:lumMod val="75000"/>
            </a:schemeClr>
          </a:solidFill>
          <a:ln w="9525">
            <a:noFill/>
            <a:miter lim="800000"/>
            <a:headEnd/>
            <a:tailEnd/>
          </a:ln>
        </p:spPr>
        <p:txBody>
          <a:bodyPr wrap="none" anchor="ctr"/>
          <a:lstStyle/>
          <a:p>
            <a:pPr>
              <a:defRPr/>
            </a:pPr>
            <a:endParaRPr lang="en-GB" sz="1800">
              <a:solidFill>
                <a:srgbClr val="000000"/>
              </a:solidFill>
              <a:latin typeface="Arial" charset="0"/>
              <a:ea typeface="ＭＳ Ｐゴシック" charset="-128"/>
            </a:endParaRPr>
          </a:p>
        </p:txBody>
      </p:sp>
      <p:sp>
        <p:nvSpPr>
          <p:cNvPr id="62478" name="Rectangle 13"/>
          <p:cNvSpPr>
            <a:spLocks noChangeArrowheads="1"/>
          </p:cNvSpPr>
          <p:nvPr/>
        </p:nvSpPr>
        <p:spPr bwMode="auto">
          <a:xfrm>
            <a:off x="6008688" y="1176338"/>
            <a:ext cx="2765425" cy="42862"/>
          </a:xfrm>
          <a:prstGeom prst="rect">
            <a:avLst/>
          </a:prstGeom>
          <a:solidFill>
            <a:srgbClr val="C6CC53"/>
          </a:solidFill>
          <a:ln w="9525">
            <a:noFill/>
            <a:miter lim="800000"/>
            <a:headEnd/>
            <a:tailEnd/>
          </a:ln>
        </p:spPr>
        <p:txBody>
          <a:bodyPr wrap="none" anchor="ctr"/>
          <a:lstStyle/>
          <a:p>
            <a:endParaRPr lang="en-GB" sz="1800">
              <a:solidFill>
                <a:srgbClr val="000000"/>
              </a:solidFill>
              <a:ea typeface="MS PGothic" pitchFamily="34" charset="-128"/>
            </a:endParaRPr>
          </a:p>
        </p:txBody>
      </p:sp>
      <p:sp>
        <p:nvSpPr>
          <p:cNvPr id="62479" name="Rectangle 17"/>
          <p:cNvSpPr>
            <a:spLocks noChangeArrowheads="1"/>
          </p:cNvSpPr>
          <p:nvPr/>
        </p:nvSpPr>
        <p:spPr bwMode="auto">
          <a:xfrm flipV="1">
            <a:off x="349250" y="5029200"/>
            <a:ext cx="2765425" cy="515938"/>
          </a:xfrm>
          <a:prstGeom prst="rect">
            <a:avLst/>
          </a:prstGeom>
          <a:solidFill>
            <a:srgbClr val="C0C0C0"/>
          </a:solidFill>
          <a:ln w="9525">
            <a:noFill/>
            <a:miter lim="800000"/>
            <a:headEnd/>
            <a:tailEnd/>
          </a:ln>
        </p:spPr>
        <p:txBody>
          <a:bodyPr rot="10800000" wrap="none" anchor="ctr"/>
          <a:lstStyle/>
          <a:p>
            <a:endParaRPr lang="en-GB" sz="1800">
              <a:solidFill>
                <a:srgbClr val="000000"/>
              </a:solidFill>
              <a:ea typeface="MS PGothic" pitchFamily="34" charset="-128"/>
            </a:endParaRPr>
          </a:p>
        </p:txBody>
      </p:sp>
      <p:sp>
        <p:nvSpPr>
          <p:cNvPr id="62480" name="Rectangle 19"/>
          <p:cNvSpPr>
            <a:spLocks noChangeArrowheads="1"/>
          </p:cNvSpPr>
          <p:nvPr/>
        </p:nvSpPr>
        <p:spPr bwMode="auto">
          <a:xfrm flipV="1">
            <a:off x="6008688" y="5029200"/>
            <a:ext cx="2765425" cy="515938"/>
          </a:xfrm>
          <a:prstGeom prst="rect">
            <a:avLst/>
          </a:prstGeom>
          <a:solidFill>
            <a:srgbClr val="C6CC53"/>
          </a:solidFill>
          <a:ln w="9525">
            <a:noFill/>
            <a:miter lim="800000"/>
            <a:headEnd/>
            <a:tailEnd/>
          </a:ln>
        </p:spPr>
        <p:txBody>
          <a:bodyPr rot="10800000" wrap="none" anchor="ctr"/>
          <a:lstStyle/>
          <a:p>
            <a:endParaRPr lang="en-GB" sz="1800">
              <a:solidFill>
                <a:srgbClr val="000000"/>
              </a:solidFill>
              <a:ea typeface="MS PGothic" pitchFamily="34" charset="-128"/>
            </a:endParaRPr>
          </a:p>
        </p:txBody>
      </p:sp>
      <p:sp>
        <p:nvSpPr>
          <p:cNvPr id="62481" name="TextBox 7"/>
          <p:cNvSpPr txBox="1">
            <a:spLocks noChangeArrowheads="1"/>
          </p:cNvSpPr>
          <p:nvPr/>
        </p:nvSpPr>
        <p:spPr bwMode="auto">
          <a:xfrm>
            <a:off x="468313" y="5038725"/>
            <a:ext cx="2562225" cy="457200"/>
          </a:xfrm>
          <a:prstGeom prst="rect">
            <a:avLst/>
          </a:prstGeom>
          <a:noFill/>
          <a:ln w="9525">
            <a:noFill/>
            <a:miter lim="800000"/>
            <a:headEnd/>
            <a:tailEnd/>
          </a:ln>
        </p:spPr>
        <p:txBody>
          <a:bodyPr>
            <a:spAutoFit/>
          </a:bodyPr>
          <a:lstStyle/>
          <a:p>
            <a:pPr algn="ctr"/>
            <a:r>
              <a:rPr lang="en-US" sz="1200">
                <a:solidFill>
                  <a:srgbClr val="FFFFFF"/>
                </a:solidFill>
                <a:ea typeface="MS PGothic" pitchFamily="34" charset="-128"/>
              </a:rPr>
              <a:t>Comprehensive solution for embedded control and connectivity </a:t>
            </a:r>
          </a:p>
        </p:txBody>
      </p:sp>
      <p:sp>
        <p:nvSpPr>
          <p:cNvPr id="62482" name="TextBox 7"/>
          <p:cNvSpPr txBox="1">
            <a:spLocks noChangeArrowheads="1"/>
          </p:cNvSpPr>
          <p:nvPr/>
        </p:nvSpPr>
        <p:spPr bwMode="auto">
          <a:xfrm>
            <a:off x="6111875" y="5038725"/>
            <a:ext cx="2538413" cy="461963"/>
          </a:xfrm>
          <a:prstGeom prst="rect">
            <a:avLst/>
          </a:prstGeom>
          <a:noFill/>
          <a:ln w="9525">
            <a:noFill/>
            <a:miter lim="800000"/>
            <a:headEnd/>
            <a:tailEnd/>
          </a:ln>
        </p:spPr>
        <p:txBody>
          <a:bodyPr>
            <a:spAutoFit/>
          </a:bodyPr>
          <a:lstStyle/>
          <a:p>
            <a:pPr algn="ctr"/>
            <a:r>
              <a:rPr lang="en-US" sz="1200">
                <a:solidFill>
                  <a:srgbClr val="FFFFFF"/>
                </a:solidFill>
                <a:ea typeface="MS PGothic" pitchFamily="34" charset="-128"/>
              </a:rPr>
              <a:t>Visual and automated framework to accelerate development time</a:t>
            </a:r>
          </a:p>
        </p:txBody>
      </p:sp>
      <p:sp>
        <p:nvSpPr>
          <p:cNvPr id="62483" name="Text Box 10"/>
          <p:cNvSpPr txBox="1">
            <a:spLocks noChangeArrowheads="1"/>
          </p:cNvSpPr>
          <p:nvPr/>
        </p:nvSpPr>
        <p:spPr bwMode="auto">
          <a:xfrm>
            <a:off x="3200400" y="2971800"/>
            <a:ext cx="2819400" cy="1878013"/>
          </a:xfrm>
          <a:prstGeom prst="rect">
            <a:avLst/>
          </a:prstGeom>
          <a:noFill/>
          <a:ln w="9525">
            <a:noFill/>
            <a:miter lim="800000"/>
            <a:headEnd/>
            <a:tailEnd/>
          </a:ln>
        </p:spPr>
        <p:txBody>
          <a:bodyPr>
            <a:spAutoFit/>
          </a:bodyPr>
          <a:lstStyle/>
          <a:p>
            <a:pPr marL="117475" indent="-117475">
              <a:buClr>
                <a:srgbClr val="00608B"/>
              </a:buClr>
              <a:buSzPct val="80000"/>
              <a:buFontTx/>
              <a:buChar char="•"/>
            </a:pPr>
            <a:r>
              <a:rPr lang="en-US" sz="1300">
                <a:solidFill>
                  <a:srgbClr val="000000"/>
                </a:solidFill>
                <a:ea typeface="MS PGothic" pitchFamily="34" charset="-128"/>
                <a:cs typeface="Arial" pitchFamily="34" charset="0"/>
              </a:rPr>
              <a:t>Modular, expandable and cost-effective </a:t>
            </a:r>
            <a:r>
              <a:rPr lang="en-GB" sz="1300">
                <a:solidFill>
                  <a:srgbClr val="000000"/>
                </a:solidFill>
                <a:ea typeface="MS PGothic" pitchFamily="34" charset="-128"/>
                <a:cs typeface="Arial" pitchFamily="34" charset="0"/>
              </a:rPr>
              <a:t>development platform for 8/16/32-bit MCUs and MPUs</a:t>
            </a:r>
          </a:p>
          <a:p>
            <a:pPr marL="117475" indent="-117475">
              <a:buClr>
                <a:srgbClr val="00608B"/>
              </a:buClr>
              <a:buSzPct val="80000"/>
              <a:buFontTx/>
              <a:buChar char="•"/>
            </a:pPr>
            <a:r>
              <a:rPr lang="en-GB" sz="1300">
                <a:solidFill>
                  <a:srgbClr val="000000"/>
                </a:solidFill>
                <a:ea typeface="MS PGothic" pitchFamily="34" charset="-128"/>
                <a:cs typeface="Arial" pitchFamily="34" charset="0"/>
              </a:rPr>
              <a:t>Rapid eval and prototyping with maximum HW reuse. </a:t>
            </a:r>
          </a:p>
          <a:p>
            <a:pPr marL="117475" indent="-117475">
              <a:buClr>
                <a:srgbClr val="00608B"/>
              </a:buClr>
              <a:buSzPct val="80000"/>
              <a:buFontTx/>
              <a:buChar char="•"/>
            </a:pPr>
            <a:r>
              <a:rPr lang="en-GB" sz="1300">
                <a:solidFill>
                  <a:srgbClr val="000000"/>
                </a:solidFill>
                <a:ea typeface="MS PGothic" pitchFamily="34" charset="-128"/>
                <a:cs typeface="Arial" pitchFamily="34" charset="0"/>
              </a:rPr>
              <a:t>Supported by a diverse range of MCU and peripheral plug-in boards and a growing web community</a:t>
            </a:r>
          </a:p>
        </p:txBody>
      </p:sp>
      <p:sp>
        <p:nvSpPr>
          <p:cNvPr id="62484" name="Text Box 14"/>
          <p:cNvSpPr txBox="1">
            <a:spLocks noChangeArrowheads="1"/>
          </p:cNvSpPr>
          <p:nvPr/>
        </p:nvSpPr>
        <p:spPr bwMode="auto">
          <a:xfrm>
            <a:off x="6172200" y="2971800"/>
            <a:ext cx="2590800" cy="1492250"/>
          </a:xfrm>
          <a:prstGeom prst="rect">
            <a:avLst/>
          </a:prstGeom>
          <a:noFill/>
          <a:ln w="9525">
            <a:noFill/>
            <a:miter lim="800000"/>
            <a:headEnd/>
            <a:tailEnd/>
          </a:ln>
        </p:spPr>
        <p:txBody>
          <a:bodyPr>
            <a:spAutoFit/>
          </a:bodyPr>
          <a:lstStyle/>
          <a:p>
            <a:pPr marL="117475" indent="-117475">
              <a:buClr>
                <a:srgbClr val="00608B"/>
              </a:buClr>
              <a:buSzPct val="80000"/>
              <a:buFontTx/>
              <a:buChar char="•"/>
            </a:pPr>
            <a:r>
              <a:rPr lang="en-US" sz="1300">
                <a:solidFill>
                  <a:srgbClr val="000000"/>
                </a:solidFill>
                <a:ea typeface="MS PGothic" pitchFamily="34" charset="-128"/>
                <a:cs typeface="Arial" pitchFamily="34" charset="0"/>
              </a:rPr>
              <a:t>Eclipse environment</a:t>
            </a:r>
          </a:p>
          <a:p>
            <a:pPr marL="117475" indent="-117475">
              <a:buClr>
                <a:srgbClr val="00608B"/>
              </a:buClr>
              <a:buSzPct val="80000"/>
              <a:buFontTx/>
              <a:buChar char="•"/>
            </a:pPr>
            <a:r>
              <a:rPr lang="en-US" sz="1300">
                <a:solidFill>
                  <a:srgbClr val="000000"/>
                </a:solidFill>
                <a:ea typeface="MS PGothic" pitchFamily="34" charset="-128"/>
                <a:cs typeface="Arial" pitchFamily="34" charset="0"/>
              </a:rPr>
              <a:t>Processor Expert code generation wizard</a:t>
            </a:r>
          </a:p>
          <a:p>
            <a:pPr marL="117475" indent="-117475">
              <a:buClr>
                <a:srgbClr val="00608B"/>
              </a:buClr>
              <a:buSzPct val="80000"/>
              <a:buFontTx/>
              <a:buChar char="•"/>
            </a:pPr>
            <a:r>
              <a:rPr lang="en-US" sz="1300">
                <a:solidFill>
                  <a:srgbClr val="000000"/>
                </a:solidFill>
                <a:ea typeface="MS PGothic" pitchFamily="34" charset="-128"/>
                <a:cs typeface="Arial" pitchFamily="34" charset="0"/>
              </a:rPr>
              <a:t>Build, debug and flash tools</a:t>
            </a:r>
          </a:p>
          <a:p>
            <a:pPr marL="117475" indent="-117475">
              <a:buClr>
                <a:srgbClr val="00608B"/>
              </a:buClr>
              <a:buSzPct val="80000"/>
              <a:buFontTx/>
              <a:buChar char="•"/>
            </a:pPr>
            <a:r>
              <a:rPr lang="en-US" sz="1300">
                <a:solidFill>
                  <a:srgbClr val="000000"/>
                </a:solidFill>
                <a:ea typeface="MS PGothic" pitchFamily="34" charset="-128"/>
                <a:cs typeface="Arial" pitchFamily="34" charset="0"/>
              </a:rPr>
              <a:t>Software analysis</a:t>
            </a:r>
          </a:p>
          <a:p>
            <a:pPr marL="117475" indent="-117475">
              <a:buClr>
                <a:srgbClr val="00608B"/>
              </a:buClr>
              <a:buSzPct val="80000"/>
              <a:buFontTx/>
              <a:buChar char="•"/>
            </a:pPr>
            <a:r>
              <a:rPr lang="en-US" sz="1300">
                <a:solidFill>
                  <a:srgbClr val="000000"/>
                </a:solidFill>
                <a:ea typeface="MS PGothic" pitchFamily="34" charset="-128"/>
                <a:cs typeface="Arial" pitchFamily="34" charset="0"/>
              </a:rPr>
              <a:t>Kernel-aware debug</a:t>
            </a:r>
          </a:p>
          <a:p>
            <a:pPr marL="117475" indent="-117475">
              <a:buClr>
                <a:srgbClr val="00608B"/>
              </a:buClr>
              <a:buSzPct val="80000"/>
              <a:buFontTx/>
              <a:buChar char="•"/>
            </a:pPr>
            <a:r>
              <a:rPr lang="en-US" sz="1300">
                <a:solidFill>
                  <a:srgbClr val="000000"/>
                </a:solidFill>
                <a:ea typeface="MS PGothic" pitchFamily="34" charset="-128"/>
                <a:cs typeface="Arial" pitchFamily="34" charset="0"/>
              </a:rPr>
              <a:t>Host platform support</a:t>
            </a:r>
          </a:p>
        </p:txBody>
      </p:sp>
      <p:grpSp>
        <p:nvGrpSpPr>
          <p:cNvPr id="62485" name="Group 30"/>
          <p:cNvGrpSpPr>
            <a:grpSpLocks/>
          </p:cNvGrpSpPr>
          <p:nvPr/>
        </p:nvGrpSpPr>
        <p:grpSpPr bwMode="auto">
          <a:xfrm>
            <a:off x="609600" y="1371600"/>
            <a:ext cx="2205038" cy="1531938"/>
            <a:chOff x="291" y="1051"/>
            <a:chExt cx="1626" cy="1288"/>
          </a:xfrm>
        </p:grpSpPr>
        <p:sp>
          <p:nvSpPr>
            <p:cNvPr id="62495" name="Oval 29"/>
            <p:cNvSpPr>
              <a:spLocks noChangeArrowheads="1"/>
            </p:cNvSpPr>
            <p:nvPr/>
          </p:nvSpPr>
          <p:spPr bwMode="auto">
            <a:xfrm>
              <a:off x="683" y="1305"/>
              <a:ext cx="790" cy="790"/>
            </a:xfrm>
            <a:prstGeom prst="ellipse">
              <a:avLst/>
            </a:prstGeom>
            <a:gradFill rotWithShape="1">
              <a:gsLst>
                <a:gs pos="0">
                  <a:schemeClr val="bg1"/>
                </a:gs>
                <a:gs pos="100000">
                  <a:schemeClr val="bg1">
                    <a:alpha val="0"/>
                  </a:schemeClr>
                </a:gs>
              </a:gsLst>
              <a:path path="shape">
                <a:fillToRect l="50000" t="50000" r="50000" b="50000"/>
              </a:path>
            </a:gradFill>
            <a:ln w="9525">
              <a:noFill/>
              <a:round/>
              <a:headEnd/>
              <a:tailEnd/>
            </a:ln>
          </p:spPr>
          <p:txBody>
            <a:bodyPr wrap="none" anchor="ctr"/>
            <a:lstStyle/>
            <a:p>
              <a:endParaRPr lang="en-GB" sz="1800">
                <a:solidFill>
                  <a:srgbClr val="000000"/>
                </a:solidFill>
                <a:ea typeface="MS PGothic" pitchFamily="34" charset="-128"/>
              </a:endParaRPr>
            </a:p>
          </p:txBody>
        </p:sp>
        <p:pic>
          <p:nvPicPr>
            <p:cNvPr id="62496" name="Picture 27"/>
            <p:cNvPicPr>
              <a:picLocks noChangeAspect="1" noChangeArrowheads="1"/>
            </p:cNvPicPr>
            <p:nvPr/>
          </p:nvPicPr>
          <p:blipFill>
            <a:blip r:embed="rId3" cstate="print"/>
            <a:srcRect/>
            <a:stretch>
              <a:fillRect/>
            </a:stretch>
          </p:blipFill>
          <p:spPr bwMode="auto">
            <a:xfrm>
              <a:off x="291" y="1051"/>
              <a:ext cx="1626" cy="1288"/>
            </a:xfrm>
            <a:prstGeom prst="rect">
              <a:avLst/>
            </a:prstGeom>
            <a:noFill/>
            <a:ln w="9525">
              <a:noFill/>
              <a:miter lim="800000"/>
              <a:headEnd/>
              <a:tailEnd/>
            </a:ln>
          </p:spPr>
        </p:pic>
        <p:sp>
          <p:nvSpPr>
            <p:cNvPr id="62497" name="Text Box 28"/>
            <p:cNvSpPr txBox="1">
              <a:spLocks noChangeArrowheads="1"/>
            </p:cNvSpPr>
            <p:nvPr/>
          </p:nvSpPr>
          <p:spPr bwMode="auto">
            <a:xfrm>
              <a:off x="784" y="1511"/>
              <a:ext cx="621" cy="334"/>
            </a:xfrm>
            <a:prstGeom prst="rect">
              <a:avLst/>
            </a:prstGeom>
            <a:noFill/>
            <a:ln w="9525">
              <a:noFill/>
              <a:miter lim="800000"/>
              <a:headEnd/>
              <a:tailEnd/>
            </a:ln>
          </p:spPr>
          <p:txBody>
            <a:bodyPr wrap="none">
              <a:spAutoFit/>
            </a:bodyPr>
            <a:lstStyle/>
            <a:p>
              <a:pPr algn="ctr"/>
              <a:r>
                <a:rPr lang="en-US" sz="1000">
                  <a:solidFill>
                    <a:srgbClr val="003D58"/>
                  </a:solidFill>
                  <a:ea typeface="MS PGothic" pitchFamily="34" charset="-128"/>
                </a:rPr>
                <a:t>MQX Core</a:t>
              </a:r>
              <a:br>
                <a:rPr lang="en-US" sz="1000">
                  <a:solidFill>
                    <a:srgbClr val="003D58"/>
                  </a:solidFill>
                  <a:ea typeface="MS PGothic" pitchFamily="34" charset="-128"/>
                </a:rPr>
              </a:br>
              <a:r>
                <a:rPr lang="en-US" sz="1000">
                  <a:solidFill>
                    <a:srgbClr val="003D58"/>
                  </a:solidFill>
                  <a:ea typeface="MS PGothic" pitchFamily="34" charset="-128"/>
                </a:rPr>
                <a:t>PSP &amp; BSP</a:t>
              </a:r>
            </a:p>
          </p:txBody>
        </p:sp>
      </p:grpSp>
      <p:sp>
        <p:nvSpPr>
          <p:cNvPr id="62486" name="Text Box 12"/>
          <p:cNvSpPr txBox="1">
            <a:spLocks noChangeArrowheads="1"/>
          </p:cNvSpPr>
          <p:nvPr/>
        </p:nvSpPr>
        <p:spPr bwMode="auto">
          <a:xfrm>
            <a:off x="1457325" y="2562225"/>
            <a:ext cx="422275" cy="579438"/>
          </a:xfrm>
          <a:prstGeom prst="rect">
            <a:avLst/>
          </a:prstGeom>
          <a:noFill/>
          <a:ln w="9525">
            <a:noFill/>
            <a:miter lim="800000"/>
            <a:headEnd/>
            <a:tailEnd/>
          </a:ln>
        </p:spPr>
        <p:txBody>
          <a:bodyPr wrap="none">
            <a:spAutoFit/>
          </a:bodyPr>
          <a:lstStyle/>
          <a:p>
            <a:r>
              <a:rPr lang="en-US" sz="3200">
                <a:solidFill>
                  <a:srgbClr val="003D58"/>
                </a:solidFill>
                <a:ea typeface="MS PGothic" pitchFamily="34" charset="-128"/>
              </a:rPr>
              <a:t>+</a:t>
            </a:r>
          </a:p>
        </p:txBody>
      </p:sp>
      <p:pic>
        <p:nvPicPr>
          <p:cNvPr id="62487" name="Picture 44"/>
          <p:cNvPicPr>
            <a:picLocks noChangeAspect="1" noChangeArrowheads="1"/>
          </p:cNvPicPr>
          <p:nvPr/>
        </p:nvPicPr>
        <p:blipFill>
          <a:blip r:embed="rId4" cstate="print"/>
          <a:srcRect/>
          <a:stretch>
            <a:fillRect/>
          </a:stretch>
        </p:blipFill>
        <p:spPr bwMode="auto">
          <a:xfrm>
            <a:off x="2757488" y="2057400"/>
            <a:ext cx="736600" cy="447675"/>
          </a:xfrm>
          <a:prstGeom prst="rect">
            <a:avLst/>
          </a:prstGeom>
          <a:noFill/>
          <a:ln w="9525">
            <a:noFill/>
            <a:miter lim="800000"/>
            <a:headEnd/>
            <a:tailEnd/>
          </a:ln>
        </p:spPr>
      </p:pic>
      <p:pic>
        <p:nvPicPr>
          <p:cNvPr id="62488" name="Picture 45"/>
          <p:cNvPicPr>
            <a:picLocks noChangeAspect="1" noChangeArrowheads="1"/>
          </p:cNvPicPr>
          <p:nvPr/>
        </p:nvPicPr>
        <p:blipFill>
          <a:blip r:embed="rId4" cstate="print"/>
          <a:srcRect/>
          <a:stretch>
            <a:fillRect/>
          </a:stretch>
        </p:blipFill>
        <p:spPr bwMode="auto">
          <a:xfrm>
            <a:off x="5562600" y="2057400"/>
            <a:ext cx="736600" cy="447675"/>
          </a:xfrm>
          <a:prstGeom prst="rect">
            <a:avLst/>
          </a:prstGeom>
          <a:noFill/>
          <a:ln w="9525">
            <a:noFill/>
            <a:miter lim="800000"/>
            <a:headEnd/>
            <a:tailEnd/>
          </a:ln>
        </p:spPr>
      </p:pic>
      <p:pic>
        <p:nvPicPr>
          <p:cNvPr id="62489" name="Picture 30"/>
          <p:cNvPicPr>
            <a:picLocks noChangeAspect="1" noChangeArrowheads="1"/>
          </p:cNvPicPr>
          <p:nvPr/>
        </p:nvPicPr>
        <p:blipFill>
          <a:blip r:embed="rId5" cstate="print"/>
          <a:srcRect/>
          <a:stretch>
            <a:fillRect/>
          </a:stretch>
        </p:blipFill>
        <p:spPr bwMode="auto">
          <a:xfrm>
            <a:off x="1455738" y="3063875"/>
            <a:ext cx="473075" cy="396875"/>
          </a:xfrm>
          <a:prstGeom prst="rect">
            <a:avLst/>
          </a:prstGeom>
          <a:noFill/>
          <a:ln w="9525">
            <a:noFill/>
            <a:miter lim="800000"/>
            <a:headEnd/>
            <a:tailEnd/>
          </a:ln>
        </p:spPr>
      </p:pic>
      <p:pic>
        <p:nvPicPr>
          <p:cNvPr id="62490" name="Picture 31" descr="IND-16614_TWR-DEV45-treated"/>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81400" y="1447800"/>
            <a:ext cx="1951038" cy="1409700"/>
          </a:xfrm>
          <a:prstGeom prst="rect">
            <a:avLst/>
          </a:prstGeom>
          <a:noFill/>
          <a:ln w="9525">
            <a:noFill/>
            <a:miter lim="800000"/>
            <a:headEnd/>
            <a:tailEnd/>
          </a:ln>
        </p:spPr>
      </p:pic>
      <p:sp>
        <p:nvSpPr>
          <p:cNvPr id="62491" name="Text Box 10"/>
          <p:cNvSpPr txBox="1">
            <a:spLocks noChangeArrowheads="1"/>
          </p:cNvSpPr>
          <p:nvPr/>
        </p:nvSpPr>
        <p:spPr bwMode="auto">
          <a:xfrm>
            <a:off x="304800" y="3657600"/>
            <a:ext cx="2895600" cy="1282700"/>
          </a:xfrm>
          <a:prstGeom prst="rect">
            <a:avLst/>
          </a:prstGeom>
          <a:noFill/>
          <a:ln w="9525">
            <a:noFill/>
            <a:miter lim="800000"/>
            <a:headEnd/>
            <a:tailEnd/>
          </a:ln>
        </p:spPr>
        <p:txBody>
          <a:bodyPr>
            <a:spAutoFit/>
          </a:bodyPr>
          <a:lstStyle/>
          <a:p>
            <a:pPr marL="117475" indent="-117475">
              <a:buClr>
                <a:srgbClr val="00608B"/>
              </a:buClr>
              <a:buSzPct val="80000"/>
              <a:buFontTx/>
              <a:buChar char="•"/>
            </a:pPr>
            <a:r>
              <a:rPr lang="en-GB" sz="1300">
                <a:solidFill>
                  <a:srgbClr val="000000"/>
                </a:solidFill>
                <a:ea typeface="MS PGothic" pitchFamily="34" charset="-128"/>
                <a:cs typeface="Arial" pitchFamily="34" charset="0"/>
              </a:rPr>
              <a:t>Full-featured, scalable, proven RTOS</a:t>
            </a:r>
          </a:p>
          <a:p>
            <a:pPr marL="117475" indent="-117475">
              <a:buClr>
                <a:srgbClr val="00608B"/>
              </a:buClr>
              <a:buSzPct val="80000"/>
              <a:buFontTx/>
              <a:buChar char="•"/>
            </a:pPr>
            <a:r>
              <a:rPr lang="en-GB" sz="1300">
                <a:solidFill>
                  <a:srgbClr val="000000"/>
                </a:solidFill>
                <a:ea typeface="MS PGothic" pitchFamily="34" charset="-128"/>
                <a:cs typeface="Arial" pitchFamily="34" charset="0"/>
              </a:rPr>
              <a:t>Simplifies HW management, streamlines SW development</a:t>
            </a:r>
          </a:p>
          <a:p>
            <a:pPr marL="117475" indent="-117475">
              <a:buClr>
                <a:srgbClr val="00608B"/>
              </a:buClr>
              <a:buSzPct val="80000"/>
              <a:buFontTx/>
              <a:buChar char="•"/>
            </a:pPr>
            <a:r>
              <a:rPr lang="en-GB" sz="1300">
                <a:solidFill>
                  <a:srgbClr val="000000"/>
                </a:solidFill>
                <a:ea typeface="MS PGothic" pitchFamily="34" charset="-128"/>
                <a:cs typeface="Arial" pitchFamily="34" charset="0"/>
              </a:rPr>
              <a:t>Reduces development costs while speeding time to market</a:t>
            </a:r>
          </a:p>
        </p:txBody>
      </p:sp>
      <p:pic>
        <p:nvPicPr>
          <p:cNvPr id="62492" name="Picture 35"/>
          <p:cNvPicPr>
            <a:picLocks noChangeAspect="1" noChangeArrowheads="1"/>
          </p:cNvPicPr>
          <p:nvPr/>
        </p:nvPicPr>
        <p:blipFill>
          <a:blip r:embed="rId7" cstate="print"/>
          <a:srcRect/>
          <a:stretch>
            <a:fillRect/>
          </a:stretch>
        </p:blipFill>
        <p:spPr bwMode="auto">
          <a:xfrm>
            <a:off x="130175" y="5543550"/>
            <a:ext cx="8882063" cy="652463"/>
          </a:xfrm>
          <a:prstGeom prst="rect">
            <a:avLst/>
          </a:prstGeom>
          <a:noFill/>
          <a:ln w="9525">
            <a:noFill/>
            <a:miter lim="800000"/>
            <a:headEnd/>
            <a:tailEnd/>
          </a:ln>
        </p:spPr>
      </p:pic>
      <p:sp>
        <p:nvSpPr>
          <p:cNvPr id="62493" name="Rectangle 23"/>
          <p:cNvSpPr>
            <a:spLocks noChangeArrowheads="1"/>
          </p:cNvSpPr>
          <p:nvPr/>
        </p:nvSpPr>
        <p:spPr bwMode="auto">
          <a:xfrm>
            <a:off x="228600" y="5595938"/>
            <a:ext cx="8721725" cy="492125"/>
          </a:xfrm>
          <a:prstGeom prst="rect">
            <a:avLst/>
          </a:prstGeom>
          <a:noFill/>
          <a:ln w="9525">
            <a:noFill/>
            <a:miter lim="800000"/>
            <a:headEnd/>
            <a:tailEnd/>
          </a:ln>
        </p:spPr>
        <p:txBody>
          <a:bodyPr wrap="none" anchor="ctr"/>
          <a:lstStyle/>
          <a:p>
            <a:pPr algn="ctr"/>
            <a:r>
              <a:rPr lang="en-GB" sz="1800">
                <a:solidFill>
                  <a:srgbClr val="FFFFFF"/>
                </a:solidFill>
                <a:ea typeface="MS PGothic" pitchFamily="34" charset="-128"/>
              </a:rPr>
              <a:t>Save time, cost, and effort.</a:t>
            </a:r>
          </a:p>
        </p:txBody>
      </p:sp>
      <p:pic>
        <p:nvPicPr>
          <p:cNvPr id="62494" name="Picture 37"/>
          <p:cNvPicPr>
            <a:picLocks noChangeAspect="1" noChangeArrowheads="1"/>
          </p:cNvPicPr>
          <p:nvPr/>
        </p:nvPicPr>
        <p:blipFill>
          <a:blip r:embed="rId8" cstate="print"/>
          <a:srcRect/>
          <a:stretch>
            <a:fillRect/>
          </a:stretch>
        </p:blipFill>
        <p:spPr bwMode="auto">
          <a:xfrm>
            <a:off x="6370638" y="1454150"/>
            <a:ext cx="2139950" cy="1371600"/>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33350" y="76200"/>
            <a:ext cx="8882063" cy="654050"/>
          </a:xfrm>
          <a:prstGeom prst="rect">
            <a:avLst/>
          </a:prstGeom>
          <a:noFill/>
          <a:ln w="9525">
            <a:noFill/>
            <a:miter lim="800000"/>
            <a:headEnd/>
            <a:tailEnd/>
          </a:ln>
        </p:spPr>
        <p:txBody>
          <a:bodyPr/>
          <a:lstStyle/>
          <a:p>
            <a:r>
              <a:rPr lang="en-US" sz="3200" b="1">
                <a:solidFill>
                  <a:schemeClr val="tx2"/>
                </a:solidFill>
              </a:rPr>
              <a:t>Freescale MQX RTOS Solution</a:t>
            </a:r>
          </a:p>
        </p:txBody>
      </p:sp>
      <p:sp>
        <p:nvSpPr>
          <p:cNvPr id="63491" name="Rectangle 3"/>
          <p:cNvSpPr>
            <a:spLocks noChangeArrowheads="1"/>
          </p:cNvSpPr>
          <p:nvPr/>
        </p:nvSpPr>
        <p:spPr bwMode="auto">
          <a:xfrm>
            <a:off x="292100" y="1581150"/>
            <a:ext cx="4762500" cy="3092450"/>
          </a:xfrm>
          <a:prstGeom prst="rect">
            <a:avLst/>
          </a:prstGeom>
          <a:noFill/>
          <a:ln w="9525">
            <a:noFill/>
            <a:miter lim="800000"/>
            <a:headEnd/>
            <a:tailEnd/>
          </a:ln>
        </p:spPr>
        <p:txBody>
          <a:bodyPr/>
          <a:lstStyle/>
          <a:p>
            <a:pPr marL="280988" indent="-280988">
              <a:lnSpc>
                <a:spcPct val="85000"/>
              </a:lnSpc>
              <a:spcBef>
                <a:spcPct val="25000"/>
              </a:spcBef>
              <a:buClr>
                <a:schemeClr val="tx1"/>
              </a:buClr>
              <a:buFontTx/>
              <a:buChar char="•"/>
            </a:pPr>
            <a:r>
              <a:rPr lang="en-GB" sz="1400" b="1"/>
              <a:t>Full-featured and Powerful</a:t>
            </a:r>
          </a:p>
          <a:p>
            <a:pPr marL="688975" lvl="1" indent="-180975">
              <a:lnSpc>
                <a:spcPct val="85000"/>
              </a:lnSpc>
              <a:spcBef>
                <a:spcPct val="25000"/>
              </a:spcBef>
              <a:buFontTx/>
              <a:buChar char="–"/>
            </a:pPr>
            <a:r>
              <a:rPr lang="en-GB" sz="1400"/>
              <a:t>Tightly integrated RTCS, Middleware (USB, TCP/IP stacks), and BSPs (I/O Drivers)</a:t>
            </a:r>
          </a:p>
          <a:p>
            <a:pPr marL="688975" lvl="1" indent="-180975">
              <a:lnSpc>
                <a:spcPct val="85000"/>
              </a:lnSpc>
              <a:spcBef>
                <a:spcPct val="25000"/>
              </a:spcBef>
              <a:buFontTx/>
              <a:buChar char="–"/>
            </a:pPr>
            <a:r>
              <a:rPr lang="en-GB" sz="1400"/>
              <a:t>Designed for speed and size efficiency           </a:t>
            </a:r>
          </a:p>
          <a:p>
            <a:pPr marL="688975" lvl="1" indent="-180975">
              <a:lnSpc>
                <a:spcPct val="85000"/>
              </a:lnSpc>
              <a:spcBef>
                <a:spcPct val="25000"/>
              </a:spcBef>
            </a:pPr>
            <a:r>
              <a:rPr lang="en-GB" sz="1400"/>
              <a:t>	</a:t>
            </a:r>
          </a:p>
          <a:p>
            <a:pPr marL="280988" indent="-280988">
              <a:lnSpc>
                <a:spcPct val="85000"/>
              </a:lnSpc>
              <a:spcBef>
                <a:spcPct val="25000"/>
              </a:spcBef>
              <a:buClr>
                <a:schemeClr val="tx1"/>
              </a:buClr>
              <a:buFontTx/>
              <a:buChar char="•"/>
            </a:pPr>
            <a:r>
              <a:rPr lang="en-GB" sz="1400" b="1"/>
              <a:t>Market Proven</a:t>
            </a:r>
          </a:p>
          <a:p>
            <a:pPr marL="688975" lvl="1" indent="-180975">
              <a:lnSpc>
                <a:spcPct val="85000"/>
              </a:lnSpc>
              <a:spcBef>
                <a:spcPct val="25000"/>
              </a:spcBef>
              <a:buFontTx/>
              <a:buChar char="–"/>
            </a:pPr>
            <a:r>
              <a:rPr lang="en-US" sz="1400"/>
              <a:t>MQX has been available on Freescale processors for &gt; 15 years</a:t>
            </a:r>
          </a:p>
          <a:p>
            <a:pPr marL="688975" lvl="1" indent="-180975">
              <a:lnSpc>
                <a:spcPct val="85000"/>
              </a:lnSpc>
              <a:spcBef>
                <a:spcPct val="25000"/>
              </a:spcBef>
              <a:buFontTx/>
              <a:buChar char="–"/>
            </a:pPr>
            <a:r>
              <a:rPr lang="en-US" sz="1400"/>
              <a:t>MQX has been used in millions of products including Medical and Heavy Industrial areas</a:t>
            </a:r>
            <a:endParaRPr lang="en-GB" sz="1400"/>
          </a:p>
          <a:p>
            <a:pPr marL="280988" indent="-280988">
              <a:lnSpc>
                <a:spcPct val="85000"/>
              </a:lnSpc>
              <a:spcBef>
                <a:spcPct val="25000"/>
              </a:spcBef>
              <a:buClr>
                <a:schemeClr val="tx1"/>
              </a:buClr>
              <a:buFontTx/>
              <a:buChar char="•"/>
            </a:pPr>
            <a:r>
              <a:rPr lang="en-GB" sz="1400" b="1"/>
              <a:t>Simple and Scalable</a:t>
            </a:r>
          </a:p>
          <a:p>
            <a:pPr marL="688975" lvl="1" indent="-180975">
              <a:lnSpc>
                <a:spcPct val="85000"/>
              </a:lnSpc>
              <a:spcBef>
                <a:spcPct val="25000"/>
              </a:spcBef>
              <a:buFontTx/>
              <a:buChar char="–"/>
            </a:pPr>
            <a:r>
              <a:rPr lang="en-GB" sz="1400"/>
              <a:t>Intuitive API &amp; modular architecture -                   fine-tune to fit application requirements</a:t>
            </a:r>
          </a:p>
          <a:p>
            <a:pPr marL="688975" lvl="1" indent="-180975">
              <a:lnSpc>
                <a:spcPct val="85000"/>
              </a:lnSpc>
              <a:spcBef>
                <a:spcPct val="25000"/>
              </a:spcBef>
              <a:buFontTx/>
              <a:buChar char="–"/>
            </a:pPr>
            <a:r>
              <a:rPr lang="en-GB" sz="1400"/>
              <a:t>Production source code provided </a:t>
            </a:r>
          </a:p>
          <a:p>
            <a:pPr marL="688975" lvl="1" indent="-180975">
              <a:lnSpc>
                <a:spcPct val="85000"/>
              </a:lnSpc>
              <a:spcBef>
                <a:spcPct val="25000"/>
              </a:spcBef>
              <a:buClr>
                <a:srgbClr val="00608B"/>
              </a:buClr>
              <a:buFont typeface="Arial" pitchFamily="34" charset="0"/>
              <a:buChar char="►"/>
            </a:pPr>
            <a:r>
              <a:rPr lang="en-GB" sz="1400" b="1"/>
              <a:t>Similar to other software OS</a:t>
            </a:r>
            <a:endParaRPr lang="en-US" sz="1400" b="1"/>
          </a:p>
          <a:p>
            <a:pPr marL="280988" indent="-280988">
              <a:lnSpc>
                <a:spcPct val="85000"/>
              </a:lnSpc>
              <a:spcBef>
                <a:spcPct val="25000"/>
              </a:spcBef>
              <a:buFontTx/>
              <a:buChar char="•"/>
            </a:pPr>
            <a:endParaRPr lang="en-GB" sz="1400" b="1"/>
          </a:p>
        </p:txBody>
      </p:sp>
      <p:sp>
        <p:nvSpPr>
          <p:cNvPr id="63492" name="Rectangle 25"/>
          <p:cNvSpPr>
            <a:spLocks noChangeArrowheads="1"/>
          </p:cNvSpPr>
          <p:nvPr/>
        </p:nvSpPr>
        <p:spPr bwMode="auto">
          <a:xfrm>
            <a:off x="204788" y="776288"/>
            <a:ext cx="4767262" cy="641350"/>
          </a:xfrm>
          <a:prstGeom prst="rect">
            <a:avLst/>
          </a:prstGeom>
          <a:noFill/>
          <a:ln w="9525">
            <a:noFill/>
            <a:miter lim="800000"/>
            <a:headEnd/>
            <a:tailEnd/>
          </a:ln>
        </p:spPr>
        <p:txBody>
          <a:bodyPr>
            <a:spAutoFit/>
          </a:bodyPr>
          <a:lstStyle/>
          <a:p>
            <a:r>
              <a:rPr lang="en-GB" sz="1800" b="1">
                <a:ea typeface="MS PGothic" pitchFamily="34" charset="-128"/>
                <a:cs typeface="Arial" pitchFamily="34" charset="0"/>
              </a:rPr>
              <a:t>Full-featured, Scalable, and Proven RTOS bundled </a:t>
            </a:r>
            <a:r>
              <a:rPr lang="en-GB" sz="1800" b="1" i="1">
                <a:solidFill>
                  <a:srgbClr val="FE2716"/>
                </a:solidFill>
                <a:ea typeface="MS PGothic" pitchFamily="34" charset="-128"/>
                <a:cs typeface="Arial" pitchFamily="34" charset="0"/>
              </a:rPr>
              <a:t>free</a:t>
            </a:r>
            <a:r>
              <a:rPr lang="en-GB" sz="1800" b="1">
                <a:ea typeface="MS PGothic" pitchFamily="34" charset="-128"/>
                <a:cs typeface="Arial" pitchFamily="34" charset="0"/>
              </a:rPr>
              <a:t> with 32-bit</a:t>
            </a:r>
            <a:r>
              <a:rPr lang="en-GB" sz="1800" b="1">
                <a:solidFill>
                  <a:schemeClr val="accent1"/>
                </a:solidFill>
                <a:ea typeface="MS PGothic" pitchFamily="34" charset="-128"/>
                <a:cs typeface="Arial" pitchFamily="34" charset="0"/>
              </a:rPr>
              <a:t> </a:t>
            </a:r>
            <a:r>
              <a:rPr lang="en-GB" sz="1800" b="1">
                <a:ea typeface="MS PGothic" pitchFamily="34" charset="-128"/>
                <a:cs typeface="Arial" pitchFamily="34" charset="0"/>
              </a:rPr>
              <a:t>MCUs/MPUs</a:t>
            </a:r>
            <a:endParaRPr lang="en-US" sz="1800" b="1">
              <a:ea typeface="MS PGothic" pitchFamily="34" charset="-128"/>
              <a:cs typeface="Arial" pitchFamily="34" charset="0"/>
            </a:endParaRPr>
          </a:p>
        </p:txBody>
      </p:sp>
      <p:sp>
        <p:nvSpPr>
          <p:cNvPr id="63493" name="TextBox 7"/>
          <p:cNvSpPr txBox="1">
            <a:spLocks noChangeArrowheads="1"/>
          </p:cNvSpPr>
          <p:nvPr/>
        </p:nvSpPr>
        <p:spPr bwMode="auto">
          <a:xfrm>
            <a:off x="685800" y="5334000"/>
            <a:ext cx="4025900" cy="582613"/>
          </a:xfrm>
          <a:prstGeom prst="rect">
            <a:avLst/>
          </a:prstGeom>
          <a:solidFill>
            <a:srgbClr val="00608B"/>
          </a:solidFill>
          <a:ln w="25400" algn="ctr">
            <a:noFill/>
            <a:miter lim="800000"/>
            <a:headEnd/>
            <a:tailEnd/>
          </a:ln>
        </p:spPr>
        <p:txBody>
          <a:bodyPr>
            <a:spAutoFit/>
          </a:bodyPr>
          <a:lstStyle/>
          <a:p>
            <a:pPr algn="ctr"/>
            <a:r>
              <a:rPr lang="en-US" sz="1600" b="1">
                <a:solidFill>
                  <a:schemeClr val="bg1"/>
                </a:solidFill>
                <a:ea typeface="MS PGothic" pitchFamily="34" charset="-128"/>
              </a:rPr>
              <a:t>MQX Software speeds time to market with support from Freescale</a:t>
            </a:r>
            <a:r>
              <a:rPr lang="en-US" sz="1600" b="1">
                <a:ea typeface="MS PGothic" pitchFamily="34" charset="-128"/>
              </a:rPr>
              <a:t> </a:t>
            </a:r>
          </a:p>
        </p:txBody>
      </p:sp>
      <p:sp>
        <p:nvSpPr>
          <p:cNvPr id="63494" name="Rectangle 34"/>
          <p:cNvSpPr>
            <a:spLocks noChangeArrowheads="1"/>
          </p:cNvSpPr>
          <p:nvPr/>
        </p:nvSpPr>
        <p:spPr bwMode="auto">
          <a:xfrm flipV="1">
            <a:off x="5230813" y="3049588"/>
            <a:ext cx="3702050" cy="515937"/>
          </a:xfrm>
          <a:prstGeom prst="rect">
            <a:avLst/>
          </a:prstGeom>
          <a:gradFill rotWithShape="1">
            <a:gsLst>
              <a:gs pos="0">
                <a:schemeClr val="bg1"/>
              </a:gs>
              <a:gs pos="100000">
                <a:srgbClr val="DFE7ED"/>
              </a:gs>
            </a:gsLst>
            <a:lin ang="5400000" scaled="1"/>
          </a:gradFill>
          <a:ln w="9525">
            <a:noFill/>
            <a:miter lim="800000"/>
            <a:headEnd/>
            <a:tailEnd/>
          </a:ln>
        </p:spPr>
        <p:txBody>
          <a:bodyPr rot="10800000" wrap="none" anchor="ctr"/>
          <a:lstStyle/>
          <a:p>
            <a:endParaRPr lang="en-GB" sz="1800" b="1">
              <a:ea typeface="MS PGothic" pitchFamily="34" charset="-128"/>
            </a:endParaRPr>
          </a:p>
        </p:txBody>
      </p:sp>
      <p:sp>
        <p:nvSpPr>
          <p:cNvPr id="63495" name="Rectangle 33"/>
          <p:cNvSpPr>
            <a:spLocks noChangeArrowheads="1"/>
          </p:cNvSpPr>
          <p:nvPr/>
        </p:nvSpPr>
        <p:spPr bwMode="auto">
          <a:xfrm>
            <a:off x="5230813" y="752475"/>
            <a:ext cx="3702050" cy="2241550"/>
          </a:xfrm>
          <a:prstGeom prst="rect">
            <a:avLst/>
          </a:prstGeom>
          <a:gradFill rotWithShape="1">
            <a:gsLst>
              <a:gs pos="0">
                <a:schemeClr val="bg1"/>
              </a:gs>
              <a:gs pos="100000">
                <a:srgbClr val="DFE7ED"/>
              </a:gs>
            </a:gsLst>
            <a:lin ang="5400000" scaled="1"/>
          </a:gradFill>
          <a:ln w="9525">
            <a:noFill/>
            <a:miter lim="800000"/>
            <a:headEnd/>
            <a:tailEnd/>
          </a:ln>
        </p:spPr>
        <p:txBody>
          <a:bodyPr wrap="none" anchor="ctr"/>
          <a:lstStyle/>
          <a:p>
            <a:endParaRPr lang="en-GB" sz="1800" b="1">
              <a:ea typeface="MS PGothic" pitchFamily="34" charset="-128"/>
            </a:endParaRPr>
          </a:p>
        </p:txBody>
      </p:sp>
      <p:sp>
        <p:nvSpPr>
          <p:cNvPr id="63496" name="Text Box 56"/>
          <p:cNvSpPr txBox="1">
            <a:spLocks noChangeArrowheads="1"/>
          </p:cNvSpPr>
          <p:nvPr/>
        </p:nvSpPr>
        <p:spPr bwMode="auto">
          <a:xfrm>
            <a:off x="5454650" y="974725"/>
            <a:ext cx="3389313" cy="336550"/>
          </a:xfrm>
          <a:prstGeom prst="rect">
            <a:avLst/>
          </a:prstGeom>
          <a:noFill/>
          <a:ln w="9525">
            <a:noFill/>
            <a:miter lim="800000"/>
            <a:headEnd/>
            <a:tailEnd/>
          </a:ln>
        </p:spPr>
        <p:txBody>
          <a:bodyPr>
            <a:spAutoFit/>
          </a:bodyPr>
          <a:lstStyle/>
          <a:p>
            <a:pPr algn="ctr">
              <a:spcBef>
                <a:spcPct val="50000"/>
              </a:spcBef>
            </a:pPr>
            <a:r>
              <a:rPr lang="en-GB" sz="1600" b="1">
                <a:solidFill>
                  <a:srgbClr val="00608B"/>
                </a:solidFill>
                <a:ea typeface="MS PGothic" pitchFamily="34" charset="-128"/>
              </a:rPr>
              <a:t>Software Integration headache</a:t>
            </a:r>
          </a:p>
        </p:txBody>
      </p:sp>
      <p:pic>
        <p:nvPicPr>
          <p:cNvPr id="63497" name="Picture 15"/>
          <p:cNvPicPr>
            <a:picLocks noChangeAspect="1" noChangeArrowheads="1"/>
          </p:cNvPicPr>
          <p:nvPr/>
        </p:nvPicPr>
        <p:blipFill>
          <a:blip r:embed="rId3" cstate="print"/>
          <a:srcRect/>
          <a:stretch>
            <a:fillRect/>
          </a:stretch>
        </p:blipFill>
        <p:spPr bwMode="auto">
          <a:xfrm>
            <a:off x="5864225" y="1306513"/>
            <a:ext cx="2451100" cy="2047875"/>
          </a:xfrm>
          <a:prstGeom prst="rect">
            <a:avLst/>
          </a:prstGeom>
          <a:noFill/>
          <a:ln w="9525">
            <a:noFill/>
            <a:miter lim="800000"/>
            <a:headEnd/>
            <a:tailEnd/>
          </a:ln>
        </p:spPr>
      </p:pic>
      <p:sp>
        <p:nvSpPr>
          <p:cNvPr id="63498" name="Text Box 57"/>
          <p:cNvSpPr txBox="1">
            <a:spLocks noChangeArrowheads="1"/>
          </p:cNvSpPr>
          <p:nvPr/>
        </p:nvSpPr>
        <p:spPr bwMode="auto">
          <a:xfrm>
            <a:off x="5588000" y="3240088"/>
            <a:ext cx="3122613" cy="336550"/>
          </a:xfrm>
          <a:prstGeom prst="rect">
            <a:avLst/>
          </a:prstGeom>
          <a:noFill/>
          <a:ln w="9525">
            <a:noFill/>
            <a:miter lim="800000"/>
            <a:headEnd/>
            <a:tailEnd/>
          </a:ln>
        </p:spPr>
        <p:txBody>
          <a:bodyPr>
            <a:spAutoFit/>
          </a:bodyPr>
          <a:lstStyle/>
          <a:p>
            <a:pPr algn="ctr">
              <a:spcBef>
                <a:spcPct val="50000"/>
              </a:spcBef>
            </a:pPr>
            <a:r>
              <a:rPr lang="en-GB" sz="1600" b="1">
                <a:solidFill>
                  <a:srgbClr val="00608B"/>
                </a:solidFill>
                <a:ea typeface="MS PGothic" pitchFamily="34" charset="-128"/>
              </a:rPr>
              <a:t>Integrated MQX Solution</a:t>
            </a:r>
          </a:p>
        </p:txBody>
      </p:sp>
      <p:grpSp>
        <p:nvGrpSpPr>
          <p:cNvPr id="63499" name="Group 43"/>
          <p:cNvGrpSpPr>
            <a:grpSpLocks/>
          </p:cNvGrpSpPr>
          <p:nvPr/>
        </p:nvGrpSpPr>
        <p:grpSpPr bwMode="auto">
          <a:xfrm>
            <a:off x="5251450" y="3678238"/>
            <a:ext cx="3606800" cy="2254250"/>
            <a:chOff x="1431" y="856"/>
            <a:chExt cx="2519" cy="2069"/>
          </a:xfrm>
        </p:grpSpPr>
        <p:grpSp>
          <p:nvGrpSpPr>
            <p:cNvPr id="63503" name="Group 44"/>
            <p:cNvGrpSpPr>
              <a:grpSpLocks/>
            </p:cNvGrpSpPr>
            <p:nvPr/>
          </p:nvGrpSpPr>
          <p:grpSpPr bwMode="auto">
            <a:xfrm>
              <a:off x="1431" y="856"/>
              <a:ext cx="2519" cy="2069"/>
              <a:chOff x="1335" y="650"/>
              <a:chExt cx="2519" cy="2179"/>
            </a:xfrm>
          </p:grpSpPr>
          <p:grpSp>
            <p:nvGrpSpPr>
              <p:cNvPr id="63507" name="Group 45"/>
              <p:cNvGrpSpPr>
                <a:grpSpLocks/>
              </p:cNvGrpSpPr>
              <p:nvPr/>
            </p:nvGrpSpPr>
            <p:grpSpPr bwMode="auto">
              <a:xfrm>
                <a:off x="1335" y="650"/>
                <a:ext cx="2519" cy="2179"/>
                <a:chOff x="694" y="372"/>
                <a:chExt cx="3527" cy="2699"/>
              </a:xfrm>
            </p:grpSpPr>
            <p:pic>
              <p:nvPicPr>
                <p:cNvPr id="63511" name="Picture 46"/>
                <p:cNvPicPr>
                  <a:picLocks noChangeAspect="1" noChangeArrowheads="1"/>
                </p:cNvPicPr>
                <p:nvPr/>
              </p:nvPicPr>
              <p:blipFill>
                <a:blip r:embed="rId4" cstate="print"/>
                <a:srcRect b="4208"/>
                <a:stretch>
                  <a:fillRect/>
                </a:stretch>
              </p:blipFill>
              <p:spPr bwMode="auto">
                <a:xfrm>
                  <a:off x="694" y="372"/>
                  <a:ext cx="3527" cy="2699"/>
                </a:xfrm>
                <a:prstGeom prst="rect">
                  <a:avLst/>
                </a:prstGeom>
                <a:noFill/>
                <a:ln w="9525">
                  <a:noFill/>
                  <a:miter lim="800000"/>
                  <a:headEnd/>
                  <a:tailEnd/>
                </a:ln>
              </p:spPr>
            </p:pic>
            <p:pic>
              <p:nvPicPr>
                <p:cNvPr id="63512" name="Picture 47"/>
                <p:cNvPicPr>
                  <a:picLocks noChangeAspect="1" noChangeArrowheads="1"/>
                </p:cNvPicPr>
                <p:nvPr/>
              </p:nvPicPr>
              <p:blipFill>
                <a:blip r:embed="rId4" cstate="print"/>
                <a:srcRect l="61514" t="29774" r="36296" b="64423"/>
                <a:stretch>
                  <a:fillRect/>
                </a:stretch>
              </p:blipFill>
              <p:spPr bwMode="auto">
                <a:xfrm>
                  <a:off x="2914" y="1213"/>
                  <a:ext cx="320" cy="204"/>
                </a:xfrm>
                <a:prstGeom prst="rect">
                  <a:avLst/>
                </a:prstGeom>
                <a:noFill/>
                <a:ln w="9525">
                  <a:noFill/>
                  <a:miter lim="800000"/>
                  <a:headEnd/>
                  <a:tailEnd/>
                </a:ln>
              </p:spPr>
            </p:pic>
            <p:pic>
              <p:nvPicPr>
                <p:cNvPr id="63513" name="Picture 48"/>
                <p:cNvPicPr>
                  <a:picLocks noChangeAspect="1" noChangeArrowheads="1"/>
                </p:cNvPicPr>
                <p:nvPr/>
              </p:nvPicPr>
              <p:blipFill>
                <a:blip r:embed="rId4" cstate="print"/>
                <a:srcRect l="43492" t="28252" r="42274" b="62840"/>
                <a:stretch>
                  <a:fillRect/>
                </a:stretch>
              </p:blipFill>
              <p:spPr bwMode="auto">
                <a:xfrm>
                  <a:off x="2485" y="1172"/>
                  <a:ext cx="502" cy="251"/>
                </a:xfrm>
                <a:prstGeom prst="rect">
                  <a:avLst/>
                </a:prstGeom>
                <a:noFill/>
                <a:ln w="9525">
                  <a:noFill/>
                  <a:miter lim="800000"/>
                  <a:headEnd/>
                  <a:tailEnd/>
                </a:ln>
              </p:spPr>
            </p:pic>
            <p:pic>
              <p:nvPicPr>
                <p:cNvPr id="63514" name="Picture 49"/>
                <p:cNvPicPr>
                  <a:picLocks noChangeAspect="1" noChangeArrowheads="1"/>
                </p:cNvPicPr>
                <p:nvPr/>
              </p:nvPicPr>
              <p:blipFill>
                <a:blip r:embed="rId4" cstate="print"/>
                <a:srcRect l="61514" t="29520" r="36296" b="64423"/>
                <a:stretch>
                  <a:fillRect/>
                </a:stretch>
              </p:blipFill>
              <p:spPr bwMode="auto">
                <a:xfrm>
                  <a:off x="2239" y="1208"/>
                  <a:ext cx="320" cy="212"/>
                </a:xfrm>
                <a:prstGeom prst="rect">
                  <a:avLst/>
                </a:prstGeom>
                <a:noFill/>
                <a:ln w="9525">
                  <a:noFill/>
                  <a:miter lim="800000"/>
                  <a:headEnd/>
                  <a:tailEnd/>
                </a:ln>
              </p:spPr>
            </p:pic>
          </p:grpSp>
          <p:pic>
            <p:nvPicPr>
              <p:cNvPr id="63508" name="Picture 50"/>
              <p:cNvPicPr>
                <a:picLocks noChangeAspect="1" noChangeArrowheads="1"/>
              </p:cNvPicPr>
              <p:nvPr/>
            </p:nvPicPr>
            <p:blipFill>
              <a:blip r:embed="rId4" cstate="print"/>
              <a:srcRect l="31328" t="62776" r="54414" b="29929"/>
              <a:stretch>
                <a:fillRect/>
              </a:stretch>
            </p:blipFill>
            <p:spPr bwMode="auto">
              <a:xfrm>
                <a:off x="1443" y="1101"/>
                <a:ext cx="419" cy="175"/>
              </a:xfrm>
              <a:prstGeom prst="rect">
                <a:avLst/>
              </a:prstGeom>
              <a:noFill/>
              <a:ln w="9525">
                <a:noFill/>
                <a:miter lim="800000"/>
                <a:headEnd/>
                <a:tailEnd/>
              </a:ln>
            </p:spPr>
          </p:pic>
          <p:pic>
            <p:nvPicPr>
              <p:cNvPr id="63509" name="Picture 51"/>
              <p:cNvPicPr>
                <a:picLocks noChangeAspect="1" noChangeArrowheads="1"/>
              </p:cNvPicPr>
              <p:nvPr/>
            </p:nvPicPr>
            <p:blipFill>
              <a:blip r:embed="rId4" cstate="print"/>
              <a:srcRect l="31328" t="62776" r="54414" b="29929"/>
              <a:stretch>
                <a:fillRect/>
              </a:stretch>
            </p:blipFill>
            <p:spPr bwMode="auto">
              <a:xfrm>
                <a:off x="1461" y="1968"/>
                <a:ext cx="419" cy="175"/>
              </a:xfrm>
              <a:prstGeom prst="rect">
                <a:avLst/>
              </a:prstGeom>
              <a:noFill/>
              <a:ln w="9525">
                <a:noFill/>
                <a:miter lim="800000"/>
                <a:headEnd/>
                <a:tailEnd/>
              </a:ln>
            </p:spPr>
          </p:pic>
          <p:pic>
            <p:nvPicPr>
              <p:cNvPr id="63510" name="Picture 52"/>
              <p:cNvPicPr>
                <a:picLocks noChangeAspect="1" noChangeArrowheads="1"/>
              </p:cNvPicPr>
              <p:nvPr/>
            </p:nvPicPr>
            <p:blipFill>
              <a:blip r:embed="rId4" cstate="print"/>
              <a:srcRect l="31328" t="62776" r="54414" b="29929"/>
              <a:stretch>
                <a:fillRect/>
              </a:stretch>
            </p:blipFill>
            <p:spPr bwMode="auto">
              <a:xfrm>
                <a:off x="1443" y="1560"/>
                <a:ext cx="419" cy="175"/>
              </a:xfrm>
              <a:prstGeom prst="rect">
                <a:avLst/>
              </a:prstGeom>
              <a:noFill/>
              <a:ln w="9525">
                <a:noFill/>
                <a:miter lim="800000"/>
                <a:headEnd/>
                <a:tailEnd/>
              </a:ln>
            </p:spPr>
          </p:pic>
        </p:grpSp>
        <p:pic>
          <p:nvPicPr>
            <p:cNvPr id="63504" name="Picture 53"/>
            <p:cNvPicPr>
              <a:picLocks noChangeAspect="1" noChangeArrowheads="1"/>
            </p:cNvPicPr>
            <p:nvPr/>
          </p:nvPicPr>
          <p:blipFill>
            <a:blip r:embed="rId4" cstate="print"/>
            <a:srcRect l="61514" t="29520" r="36296" b="64423"/>
            <a:stretch>
              <a:fillRect/>
            </a:stretch>
          </p:blipFill>
          <p:spPr bwMode="auto">
            <a:xfrm>
              <a:off x="2543" y="1690"/>
              <a:ext cx="635" cy="174"/>
            </a:xfrm>
            <a:prstGeom prst="rect">
              <a:avLst/>
            </a:prstGeom>
            <a:noFill/>
            <a:ln w="9525">
              <a:noFill/>
              <a:miter lim="800000"/>
              <a:headEnd/>
              <a:tailEnd/>
            </a:ln>
          </p:spPr>
        </p:pic>
        <p:sp>
          <p:nvSpPr>
            <p:cNvPr id="63505" name="Rectangle 54"/>
            <p:cNvSpPr>
              <a:spLocks noChangeArrowheads="1"/>
            </p:cNvSpPr>
            <p:nvPr/>
          </p:nvSpPr>
          <p:spPr bwMode="auto">
            <a:xfrm>
              <a:off x="2056" y="1593"/>
              <a:ext cx="536" cy="183"/>
            </a:xfrm>
            <a:prstGeom prst="rect">
              <a:avLst/>
            </a:prstGeom>
            <a:noFill/>
            <a:ln w="9525" algn="ctr">
              <a:noFill/>
              <a:miter lim="800000"/>
              <a:headEnd/>
              <a:tailEnd/>
            </a:ln>
          </p:spPr>
          <p:txBody>
            <a:bodyPr wrap="none" anchor="ctr"/>
            <a:lstStyle/>
            <a:p>
              <a:endParaRPr lang="en-GB" sz="1800">
                <a:solidFill>
                  <a:srgbClr val="000000"/>
                </a:solidFill>
                <a:ea typeface="MS PGothic" pitchFamily="34" charset="-128"/>
              </a:endParaRPr>
            </a:p>
          </p:txBody>
        </p:sp>
        <p:pic>
          <p:nvPicPr>
            <p:cNvPr id="63506" name="Picture 55"/>
            <p:cNvPicPr>
              <a:picLocks noChangeAspect="1" noChangeArrowheads="1"/>
            </p:cNvPicPr>
            <p:nvPr/>
          </p:nvPicPr>
          <p:blipFill>
            <a:blip r:embed="rId4" cstate="print"/>
            <a:srcRect l="43321" t="39571" r="42555" b="54919"/>
            <a:stretch>
              <a:fillRect/>
            </a:stretch>
          </p:blipFill>
          <p:spPr bwMode="auto">
            <a:xfrm>
              <a:off x="2677" y="1709"/>
              <a:ext cx="461" cy="138"/>
            </a:xfrm>
            <a:prstGeom prst="rect">
              <a:avLst/>
            </a:prstGeom>
            <a:noFill/>
            <a:ln w="9525">
              <a:noFill/>
              <a:miter lim="800000"/>
              <a:headEnd/>
              <a:tailEnd/>
            </a:ln>
          </p:spPr>
        </p:pic>
      </p:grpSp>
      <p:grpSp>
        <p:nvGrpSpPr>
          <p:cNvPr id="63500" name="Group 30"/>
          <p:cNvGrpSpPr>
            <a:grpSpLocks/>
          </p:cNvGrpSpPr>
          <p:nvPr/>
        </p:nvGrpSpPr>
        <p:grpSpPr bwMode="auto">
          <a:xfrm>
            <a:off x="4435475" y="2270125"/>
            <a:ext cx="1824038" cy="1900238"/>
            <a:chOff x="3450" y="3158"/>
            <a:chExt cx="1002" cy="1044"/>
          </a:xfrm>
        </p:grpSpPr>
        <p:pic>
          <p:nvPicPr>
            <p:cNvPr id="63501" name="Picture 22"/>
            <p:cNvPicPr>
              <a:picLocks noChangeAspect="1" noChangeArrowheads="1"/>
            </p:cNvPicPr>
            <p:nvPr/>
          </p:nvPicPr>
          <p:blipFill>
            <a:blip r:embed="rId5" cstate="print"/>
            <a:srcRect b="25372"/>
            <a:stretch>
              <a:fillRect/>
            </a:stretch>
          </p:blipFill>
          <p:spPr bwMode="auto">
            <a:xfrm>
              <a:off x="3580" y="3158"/>
              <a:ext cx="734" cy="1044"/>
            </a:xfrm>
            <a:prstGeom prst="rect">
              <a:avLst/>
            </a:prstGeom>
            <a:noFill/>
            <a:ln w="9525">
              <a:noFill/>
              <a:miter lim="800000"/>
              <a:headEnd/>
              <a:tailEnd/>
            </a:ln>
          </p:spPr>
        </p:pic>
        <p:sp>
          <p:nvSpPr>
            <p:cNvPr id="63502" name="Oval 14"/>
            <p:cNvSpPr>
              <a:spLocks noChangeArrowheads="1"/>
            </p:cNvSpPr>
            <p:nvPr/>
          </p:nvSpPr>
          <p:spPr bwMode="auto">
            <a:xfrm>
              <a:off x="3450" y="3182"/>
              <a:ext cx="1002" cy="656"/>
            </a:xfrm>
            <a:prstGeom prst="ellipse">
              <a:avLst/>
            </a:prstGeom>
            <a:noFill/>
            <a:ln w="9525">
              <a:noFill/>
              <a:round/>
              <a:headEnd/>
              <a:tailEnd/>
            </a:ln>
            <a:effectLst>
              <a:prstShdw prst="shdw17" dist="17961" dir="13500000">
                <a:srgbClr val="2F3A44"/>
              </a:prstShdw>
            </a:effectLst>
          </p:spPr>
          <p:txBody>
            <a:bodyPr wrap="none" anchor="ctr"/>
            <a:lstStyle/>
            <a:p>
              <a:pPr algn="ctr"/>
              <a:r>
                <a:rPr lang="en-US" sz="1100" b="1">
                  <a:solidFill>
                    <a:srgbClr val="FFFFFF"/>
                  </a:solidFill>
                  <a:ea typeface="MS PGothic" pitchFamily="34" charset="-128"/>
                </a:rPr>
                <a:t>$95,000</a:t>
              </a:r>
            </a:p>
            <a:p>
              <a:pPr algn="ctr"/>
              <a:r>
                <a:rPr lang="en-US" sz="900">
                  <a:solidFill>
                    <a:srgbClr val="FFFFFF"/>
                  </a:solidFill>
                  <a:ea typeface="MS PGothic" pitchFamily="34" charset="-128"/>
                </a:rPr>
                <a:t>of software </a:t>
              </a:r>
              <a:br>
                <a:rPr lang="en-US" sz="900">
                  <a:solidFill>
                    <a:srgbClr val="FFFFFF"/>
                  </a:solidFill>
                  <a:ea typeface="MS PGothic" pitchFamily="34" charset="-128"/>
                </a:rPr>
              </a:br>
              <a:r>
                <a:rPr lang="en-US" sz="900">
                  <a:solidFill>
                    <a:srgbClr val="FFFFFF"/>
                  </a:solidFill>
                  <a:ea typeface="MS PGothic" pitchFamily="34" charset="-128"/>
                </a:rPr>
                <a:t>bundled with </a:t>
              </a:r>
              <a:br>
                <a:rPr lang="en-US" sz="900">
                  <a:solidFill>
                    <a:srgbClr val="FFFFFF"/>
                  </a:solidFill>
                  <a:ea typeface="MS PGothic" pitchFamily="34" charset="-128"/>
                </a:rPr>
              </a:br>
              <a:r>
                <a:rPr lang="en-US" sz="900">
                  <a:solidFill>
                    <a:srgbClr val="FFFFFF"/>
                  </a:solidFill>
                  <a:ea typeface="MS PGothic" pitchFamily="34" charset="-128"/>
                </a:rPr>
                <a:t>Freescale </a:t>
              </a:r>
              <a:br>
                <a:rPr lang="en-US" sz="900">
                  <a:solidFill>
                    <a:srgbClr val="FFFFFF"/>
                  </a:solidFill>
                  <a:ea typeface="MS PGothic" pitchFamily="34" charset="-128"/>
                </a:rPr>
              </a:br>
              <a:r>
                <a:rPr lang="en-US" sz="900">
                  <a:solidFill>
                    <a:srgbClr val="FFFFFF"/>
                  </a:solidFill>
                  <a:ea typeface="MS PGothic" pitchFamily="34" charset="-128"/>
                </a:rPr>
                <a:t>MCU’s!</a:t>
              </a:r>
            </a:p>
          </p:txBody>
        </p:sp>
      </p:grpSp>
    </p:spTree>
  </p:cSld>
  <p:clrMapOvr>
    <a:masterClrMapping/>
  </p:clrMapOvr>
  <p:transition spd="med"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74625" y="0"/>
            <a:ext cx="7772400" cy="714375"/>
          </a:xfrm>
        </p:spPr>
        <p:txBody>
          <a:bodyPr/>
          <a:lstStyle/>
          <a:p>
            <a:pPr algn="l"/>
            <a:r>
              <a:rPr lang="en-US" sz="3600" smtClean="0"/>
              <a:t>The Freescale Tower System</a:t>
            </a:r>
          </a:p>
        </p:txBody>
      </p:sp>
      <p:sp>
        <p:nvSpPr>
          <p:cNvPr id="64515" name="Rectangle 3"/>
          <p:cNvSpPr>
            <a:spLocks noGrp="1" noChangeArrowheads="1"/>
          </p:cNvSpPr>
          <p:nvPr>
            <p:ph type="body" idx="4294967295"/>
          </p:nvPr>
        </p:nvSpPr>
        <p:spPr>
          <a:xfrm>
            <a:off x="306388" y="936625"/>
            <a:ext cx="4508500" cy="4486275"/>
          </a:xfrm>
        </p:spPr>
        <p:txBody>
          <a:bodyPr/>
          <a:lstStyle/>
          <a:p>
            <a:pPr eaLnBrk="1" hangingPunct="1"/>
            <a:r>
              <a:rPr lang="en-US" sz="1900" smtClean="0"/>
              <a:t>A modular development platform for 8/16/32-bit MCUs &amp; MPUs </a:t>
            </a:r>
          </a:p>
          <a:p>
            <a:pPr lvl="1" eaLnBrk="1" hangingPunct="1"/>
            <a:r>
              <a:rPr lang="en-US" sz="1600" smtClean="0"/>
              <a:t>Quickly combine Tower Modules to build a prototype of your application </a:t>
            </a:r>
          </a:p>
          <a:p>
            <a:pPr lvl="1" eaLnBrk="1" hangingPunct="1"/>
            <a:r>
              <a:rPr lang="en-US" sz="1600" smtClean="0"/>
              <a:t>Modules sold individually or in kits</a:t>
            </a:r>
          </a:p>
          <a:p>
            <a:pPr lvl="1" eaLnBrk="1" hangingPunct="1"/>
            <a:r>
              <a:rPr lang="en-US" sz="1600" smtClean="0"/>
              <a:t>Open Source:  Build your own Tower Module to integrate your IP </a:t>
            </a:r>
          </a:p>
          <a:p>
            <a:pPr lvl="1" eaLnBrk="1" hangingPunct="1"/>
            <a:r>
              <a:rPr lang="en-US" sz="1600" smtClean="0"/>
              <a:t>Cost-optimized hardware </a:t>
            </a:r>
          </a:p>
          <a:p>
            <a:pPr lvl="1" eaLnBrk="1" hangingPunct="1"/>
            <a:r>
              <a:rPr lang="en-US" sz="1600" smtClean="0"/>
              <a:t>Software support from Freescale and Third Parties</a:t>
            </a:r>
          </a:p>
          <a:p>
            <a:pPr lvl="2" eaLnBrk="1" hangingPunct="1">
              <a:buFontTx/>
              <a:buChar char="–"/>
            </a:pPr>
            <a:r>
              <a:rPr lang="en-US" sz="1600" smtClean="0"/>
              <a:t>MQX: RTOS with Ethernet, USB, File System, and more</a:t>
            </a:r>
          </a:p>
          <a:p>
            <a:pPr lvl="2" eaLnBrk="1" hangingPunct="1">
              <a:buFontTx/>
              <a:buChar char="–"/>
            </a:pPr>
            <a:r>
              <a:rPr lang="en-US" sz="1600" smtClean="0"/>
              <a:t>Codewarrior, IAR, Keil</a:t>
            </a:r>
          </a:p>
          <a:p>
            <a:pPr lvl="1" eaLnBrk="1" hangingPunct="1"/>
            <a:r>
              <a:rPr lang="en-US" sz="1600" smtClean="0"/>
              <a:t>Growing community of Third Party hardware support</a:t>
            </a:r>
            <a:endParaRPr lang="en-US" sz="1700" smtClean="0"/>
          </a:p>
        </p:txBody>
      </p:sp>
      <p:sp>
        <p:nvSpPr>
          <p:cNvPr id="64516" name="Rectangle 23"/>
          <p:cNvSpPr>
            <a:spLocks noChangeArrowheads="1"/>
          </p:cNvSpPr>
          <p:nvPr/>
        </p:nvSpPr>
        <p:spPr bwMode="auto">
          <a:xfrm>
            <a:off x="503238" y="5467350"/>
            <a:ext cx="8475662" cy="503238"/>
          </a:xfrm>
          <a:prstGeom prst="rect">
            <a:avLst/>
          </a:prstGeom>
          <a:noFill/>
          <a:ln w="9525">
            <a:noFill/>
            <a:miter lim="800000"/>
            <a:headEnd/>
            <a:tailEnd/>
          </a:ln>
        </p:spPr>
        <p:txBody>
          <a:bodyPr anchor="ctr"/>
          <a:lstStyle/>
          <a:p>
            <a:pPr algn="ctr"/>
            <a:r>
              <a:rPr lang="en-US" sz="2800">
                <a:solidFill>
                  <a:schemeClr val="tx2"/>
                </a:solidFill>
                <a:cs typeface="Arial" pitchFamily="34" charset="0"/>
              </a:rPr>
              <a:t>Rapidly build a prototype of your end application</a:t>
            </a:r>
            <a:endParaRPr lang="en-US" sz="3200">
              <a:solidFill>
                <a:schemeClr val="tx2"/>
              </a:solidFill>
              <a:cs typeface="Arial" pitchFamily="34" charset="0"/>
            </a:endParaRPr>
          </a:p>
        </p:txBody>
      </p:sp>
      <p:pic>
        <p:nvPicPr>
          <p:cNvPr id="64517" name="Picture 1030"/>
          <p:cNvPicPr>
            <a:picLocks noChangeAspect="1" noChangeArrowheads="1"/>
          </p:cNvPicPr>
          <p:nvPr/>
        </p:nvPicPr>
        <p:blipFill>
          <a:blip r:embed="rId3" cstate="print"/>
          <a:srcRect/>
          <a:stretch>
            <a:fillRect/>
          </a:stretch>
        </p:blipFill>
        <p:spPr bwMode="auto">
          <a:xfrm>
            <a:off x="5865813" y="1052513"/>
            <a:ext cx="2409825" cy="4864100"/>
          </a:xfrm>
          <a:prstGeom prst="rect">
            <a:avLst/>
          </a:prstGeom>
          <a:noFill/>
          <a:ln w="9525">
            <a:noFill/>
            <a:miter lim="800000"/>
            <a:headEnd/>
            <a:tailEnd/>
          </a:ln>
        </p:spPr>
      </p:pic>
      <p:grpSp>
        <p:nvGrpSpPr>
          <p:cNvPr id="64518" name="Group 1105"/>
          <p:cNvGrpSpPr>
            <a:grpSpLocks/>
          </p:cNvGrpSpPr>
          <p:nvPr/>
        </p:nvGrpSpPr>
        <p:grpSpPr bwMode="auto">
          <a:xfrm>
            <a:off x="4875213" y="665163"/>
            <a:ext cx="4424362" cy="4892675"/>
            <a:chOff x="3071" y="419"/>
            <a:chExt cx="2787" cy="3082"/>
          </a:xfrm>
        </p:grpSpPr>
        <p:pic>
          <p:nvPicPr>
            <p:cNvPr id="64519" name="Picture 1031"/>
            <p:cNvPicPr>
              <a:picLocks noChangeAspect="1" noChangeArrowheads="1"/>
            </p:cNvPicPr>
            <p:nvPr/>
          </p:nvPicPr>
          <p:blipFill>
            <a:blip r:embed="rId4" cstate="print"/>
            <a:srcRect b="42328"/>
            <a:stretch>
              <a:fillRect/>
            </a:stretch>
          </p:blipFill>
          <p:spPr bwMode="auto">
            <a:xfrm>
              <a:off x="3695" y="663"/>
              <a:ext cx="1518" cy="1767"/>
            </a:xfrm>
            <a:prstGeom prst="rect">
              <a:avLst/>
            </a:prstGeom>
            <a:noFill/>
            <a:ln w="9525">
              <a:noFill/>
              <a:miter lim="800000"/>
              <a:headEnd/>
              <a:tailEnd/>
            </a:ln>
          </p:spPr>
        </p:pic>
        <p:sp>
          <p:nvSpPr>
            <p:cNvPr id="64520" name="Rectangle 1033"/>
            <p:cNvSpPr>
              <a:spLocks noChangeArrowheads="1"/>
            </p:cNvSpPr>
            <p:nvPr/>
          </p:nvSpPr>
          <p:spPr bwMode="auto">
            <a:xfrm>
              <a:off x="3323" y="677"/>
              <a:ext cx="699" cy="240"/>
            </a:xfrm>
            <a:prstGeom prst="rect">
              <a:avLst/>
            </a:prstGeom>
            <a:noFill/>
            <a:ln w="9525">
              <a:noFill/>
              <a:miter lim="800000"/>
              <a:headEnd/>
              <a:tailEnd/>
            </a:ln>
          </p:spPr>
          <p:txBody>
            <a:bodyPr/>
            <a:lstStyle/>
            <a:p>
              <a:endParaRPr lang="en-US"/>
            </a:p>
          </p:txBody>
        </p:sp>
        <p:sp>
          <p:nvSpPr>
            <p:cNvPr id="64521" name="Rectangle 1034"/>
            <p:cNvSpPr>
              <a:spLocks noChangeArrowheads="1"/>
            </p:cNvSpPr>
            <p:nvPr/>
          </p:nvSpPr>
          <p:spPr bwMode="auto">
            <a:xfrm>
              <a:off x="3370" y="701"/>
              <a:ext cx="366" cy="118"/>
            </a:xfrm>
            <a:prstGeom prst="rect">
              <a:avLst/>
            </a:prstGeom>
            <a:noFill/>
            <a:ln w="9525">
              <a:noFill/>
              <a:miter lim="800000"/>
              <a:headEnd/>
              <a:tailEnd/>
            </a:ln>
          </p:spPr>
          <p:txBody>
            <a:bodyPr wrap="none" lIns="0" tIns="0" rIns="0" bIns="0">
              <a:spAutoFit/>
            </a:bodyPr>
            <a:lstStyle/>
            <a:p>
              <a:r>
                <a:rPr lang="en-US" sz="1100">
                  <a:solidFill>
                    <a:srgbClr val="07608B"/>
                  </a:solidFill>
                </a:rPr>
                <a:t>Primary </a:t>
              </a:r>
              <a:endParaRPr lang="en-US"/>
            </a:p>
          </p:txBody>
        </p:sp>
        <p:sp>
          <p:nvSpPr>
            <p:cNvPr id="64522" name="Rectangle 1035"/>
            <p:cNvSpPr>
              <a:spLocks noChangeArrowheads="1"/>
            </p:cNvSpPr>
            <p:nvPr/>
          </p:nvSpPr>
          <p:spPr bwMode="auto">
            <a:xfrm>
              <a:off x="3370" y="798"/>
              <a:ext cx="364" cy="118"/>
            </a:xfrm>
            <a:prstGeom prst="rect">
              <a:avLst/>
            </a:prstGeom>
            <a:noFill/>
            <a:ln w="9525">
              <a:noFill/>
              <a:miter lim="800000"/>
              <a:headEnd/>
              <a:tailEnd/>
            </a:ln>
          </p:spPr>
          <p:txBody>
            <a:bodyPr wrap="none" lIns="0" tIns="0" rIns="0" bIns="0">
              <a:spAutoFit/>
            </a:bodyPr>
            <a:lstStyle/>
            <a:p>
              <a:r>
                <a:rPr lang="en-US" sz="1100">
                  <a:solidFill>
                    <a:srgbClr val="07608B"/>
                  </a:solidFill>
                </a:rPr>
                <a:t>Elevator</a:t>
              </a:r>
              <a:endParaRPr lang="en-US"/>
            </a:p>
          </p:txBody>
        </p:sp>
        <p:sp>
          <p:nvSpPr>
            <p:cNvPr id="64523" name="Rectangle 1036"/>
            <p:cNvSpPr>
              <a:spLocks noChangeArrowheads="1"/>
            </p:cNvSpPr>
            <p:nvPr/>
          </p:nvSpPr>
          <p:spPr bwMode="auto">
            <a:xfrm>
              <a:off x="3071" y="1636"/>
              <a:ext cx="827" cy="241"/>
            </a:xfrm>
            <a:prstGeom prst="rect">
              <a:avLst/>
            </a:prstGeom>
            <a:noFill/>
            <a:ln w="9525">
              <a:noFill/>
              <a:miter lim="800000"/>
              <a:headEnd/>
              <a:tailEnd/>
            </a:ln>
          </p:spPr>
          <p:txBody>
            <a:bodyPr/>
            <a:lstStyle/>
            <a:p>
              <a:endParaRPr lang="en-US"/>
            </a:p>
          </p:txBody>
        </p:sp>
        <p:sp>
          <p:nvSpPr>
            <p:cNvPr id="64524" name="Rectangle 1037"/>
            <p:cNvSpPr>
              <a:spLocks noChangeArrowheads="1"/>
            </p:cNvSpPr>
            <p:nvPr/>
          </p:nvSpPr>
          <p:spPr bwMode="auto">
            <a:xfrm>
              <a:off x="3118" y="1661"/>
              <a:ext cx="664" cy="118"/>
            </a:xfrm>
            <a:prstGeom prst="rect">
              <a:avLst/>
            </a:prstGeom>
            <a:noFill/>
            <a:ln w="9525">
              <a:noFill/>
              <a:miter lim="800000"/>
              <a:headEnd/>
              <a:tailEnd/>
            </a:ln>
          </p:spPr>
          <p:txBody>
            <a:bodyPr wrap="none" lIns="0" tIns="0" rIns="0" bIns="0">
              <a:spAutoFit/>
            </a:bodyPr>
            <a:lstStyle/>
            <a:p>
              <a:r>
                <a:rPr lang="en-US" sz="1100">
                  <a:solidFill>
                    <a:srgbClr val="07608B"/>
                  </a:solidFill>
                </a:rPr>
                <a:t>Board                </a:t>
              </a:r>
              <a:endParaRPr lang="en-US"/>
            </a:p>
          </p:txBody>
        </p:sp>
        <p:sp>
          <p:nvSpPr>
            <p:cNvPr id="64525" name="Rectangle 1038"/>
            <p:cNvSpPr>
              <a:spLocks noChangeArrowheads="1"/>
            </p:cNvSpPr>
            <p:nvPr/>
          </p:nvSpPr>
          <p:spPr bwMode="auto">
            <a:xfrm>
              <a:off x="3118" y="1758"/>
              <a:ext cx="493" cy="118"/>
            </a:xfrm>
            <a:prstGeom prst="rect">
              <a:avLst/>
            </a:prstGeom>
            <a:noFill/>
            <a:ln w="9525">
              <a:noFill/>
              <a:miter lim="800000"/>
              <a:headEnd/>
              <a:tailEnd/>
            </a:ln>
          </p:spPr>
          <p:txBody>
            <a:bodyPr wrap="none" lIns="0" tIns="0" rIns="0" bIns="0">
              <a:spAutoFit/>
            </a:bodyPr>
            <a:lstStyle/>
            <a:p>
              <a:r>
                <a:rPr lang="en-US" sz="1100">
                  <a:solidFill>
                    <a:srgbClr val="07608B"/>
                  </a:solidFill>
                </a:rPr>
                <a:t>Connectors</a:t>
              </a:r>
              <a:endParaRPr lang="en-US"/>
            </a:p>
          </p:txBody>
        </p:sp>
        <p:sp>
          <p:nvSpPr>
            <p:cNvPr id="64526" name="Rectangle 1039"/>
            <p:cNvSpPr>
              <a:spLocks noChangeArrowheads="1"/>
            </p:cNvSpPr>
            <p:nvPr/>
          </p:nvSpPr>
          <p:spPr bwMode="auto">
            <a:xfrm>
              <a:off x="4582" y="419"/>
              <a:ext cx="1276" cy="341"/>
            </a:xfrm>
            <a:prstGeom prst="rect">
              <a:avLst/>
            </a:prstGeom>
            <a:noFill/>
            <a:ln w="9525">
              <a:noFill/>
              <a:miter lim="800000"/>
              <a:headEnd/>
              <a:tailEnd/>
            </a:ln>
          </p:spPr>
          <p:txBody>
            <a:bodyPr/>
            <a:lstStyle/>
            <a:p>
              <a:endParaRPr lang="en-US"/>
            </a:p>
          </p:txBody>
        </p:sp>
        <p:sp>
          <p:nvSpPr>
            <p:cNvPr id="64527" name="Rectangle 1040"/>
            <p:cNvSpPr>
              <a:spLocks noChangeArrowheads="1"/>
            </p:cNvSpPr>
            <p:nvPr/>
          </p:nvSpPr>
          <p:spPr bwMode="auto">
            <a:xfrm>
              <a:off x="4629" y="429"/>
              <a:ext cx="823" cy="118"/>
            </a:xfrm>
            <a:prstGeom prst="rect">
              <a:avLst/>
            </a:prstGeom>
            <a:noFill/>
            <a:ln w="9525">
              <a:noFill/>
              <a:miter lim="800000"/>
              <a:headEnd/>
              <a:tailEnd/>
            </a:ln>
          </p:spPr>
          <p:txBody>
            <a:bodyPr wrap="none" lIns="0" tIns="0" rIns="0" bIns="0">
              <a:spAutoFit/>
            </a:bodyPr>
            <a:lstStyle/>
            <a:p>
              <a:r>
                <a:rPr lang="en-US" sz="1100">
                  <a:solidFill>
                    <a:srgbClr val="07608B"/>
                  </a:solidFill>
                </a:rPr>
                <a:t>MCU/MPU Module: </a:t>
              </a:r>
              <a:endParaRPr lang="en-US"/>
            </a:p>
          </p:txBody>
        </p:sp>
        <p:sp>
          <p:nvSpPr>
            <p:cNvPr id="64528" name="Rectangle 1041"/>
            <p:cNvSpPr>
              <a:spLocks noChangeArrowheads="1"/>
            </p:cNvSpPr>
            <p:nvPr/>
          </p:nvSpPr>
          <p:spPr bwMode="auto">
            <a:xfrm>
              <a:off x="4629" y="584"/>
              <a:ext cx="31" cy="54"/>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64529" name="Rectangle 1042"/>
            <p:cNvSpPr>
              <a:spLocks noChangeArrowheads="1"/>
            </p:cNvSpPr>
            <p:nvPr/>
          </p:nvSpPr>
          <p:spPr bwMode="auto">
            <a:xfrm>
              <a:off x="4695" y="551"/>
              <a:ext cx="748" cy="95"/>
            </a:xfrm>
            <a:prstGeom prst="rect">
              <a:avLst/>
            </a:prstGeom>
            <a:noFill/>
            <a:ln w="9525">
              <a:noFill/>
              <a:miter lim="800000"/>
              <a:headEnd/>
              <a:tailEnd/>
            </a:ln>
          </p:spPr>
          <p:txBody>
            <a:bodyPr wrap="none" lIns="0" tIns="0" rIns="0" bIns="0">
              <a:spAutoFit/>
            </a:bodyPr>
            <a:lstStyle/>
            <a:p>
              <a:r>
                <a:rPr lang="en-US" sz="900" i="1">
                  <a:solidFill>
                    <a:srgbClr val="000000"/>
                  </a:solidFill>
                </a:rPr>
                <a:t>Tower controller board</a:t>
              </a:r>
              <a:endParaRPr lang="en-US"/>
            </a:p>
          </p:txBody>
        </p:sp>
        <p:sp>
          <p:nvSpPr>
            <p:cNvPr id="64530" name="Rectangle 1043"/>
            <p:cNvSpPr>
              <a:spLocks noChangeArrowheads="1"/>
            </p:cNvSpPr>
            <p:nvPr/>
          </p:nvSpPr>
          <p:spPr bwMode="auto">
            <a:xfrm>
              <a:off x="4629" y="692"/>
              <a:ext cx="31" cy="54"/>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64531" name="Rectangle 1044"/>
            <p:cNvSpPr>
              <a:spLocks noChangeArrowheads="1"/>
            </p:cNvSpPr>
            <p:nvPr/>
          </p:nvSpPr>
          <p:spPr bwMode="auto">
            <a:xfrm>
              <a:off x="4695" y="659"/>
              <a:ext cx="1030" cy="95"/>
            </a:xfrm>
            <a:prstGeom prst="rect">
              <a:avLst/>
            </a:prstGeom>
            <a:noFill/>
            <a:ln w="9525">
              <a:noFill/>
              <a:miter lim="800000"/>
              <a:headEnd/>
              <a:tailEnd/>
            </a:ln>
          </p:spPr>
          <p:txBody>
            <a:bodyPr wrap="none" lIns="0" tIns="0" rIns="0" bIns="0">
              <a:spAutoFit/>
            </a:bodyPr>
            <a:lstStyle/>
            <a:p>
              <a:r>
                <a:rPr lang="en-US" sz="900" i="1">
                  <a:solidFill>
                    <a:srgbClr val="000000"/>
                  </a:solidFill>
                </a:rPr>
                <a:t>Standalone or in Tower System</a:t>
              </a:r>
              <a:endParaRPr lang="en-US"/>
            </a:p>
          </p:txBody>
        </p:sp>
        <p:sp>
          <p:nvSpPr>
            <p:cNvPr id="64532" name="Rectangle 1045"/>
            <p:cNvSpPr>
              <a:spLocks noChangeArrowheads="1"/>
            </p:cNvSpPr>
            <p:nvPr/>
          </p:nvSpPr>
          <p:spPr bwMode="auto">
            <a:xfrm>
              <a:off x="5055" y="1826"/>
              <a:ext cx="643" cy="241"/>
            </a:xfrm>
            <a:prstGeom prst="rect">
              <a:avLst/>
            </a:prstGeom>
            <a:noFill/>
            <a:ln w="9525">
              <a:noFill/>
              <a:miter lim="800000"/>
              <a:headEnd/>
              <a:tailEnd/>
            </a:ln>
          </p:spPr>
          <p:txBody>
            <a:bodyPr/>
            <a:lstStyle/>
            <a:p>
              <a:endParaRPr lang="en-US"/>
            </a:p>
          </p:txBody>
        </p:sp>
        <p:sp>
          <p:nvSpPr>
            <p:cNvPr id="64533" name="Rectangle 1046"/>
            <p:cNvSpPr>
              <a:spLocks noChangeArrowheads="1"/>
            </p:cNvSpPr>
            <p:nvPr/>
          </p:nvSpPr>
          <p:spPr bwMode="auto">
            <a:xfrm>
              <a:off x="5101" y="1851"/>
              <a:ext cx="485" cy="118"/>
            </a:xfrm>
            <a:prstGeom prst="rect">
              <a:avLst/>
            </a:prstGeom>
            <a:noFill/>
            <a:ln w="9525">
              <a:noFill/>
              <a:miter lim="800000"/>
              <a:headEnd/>
              <a:tailEnd/>
            </a:ln>
          </p:spPr>
          <p:txBody>
            <a:bodyPr wrap="none" lIns="0" tIns="0" rIns="0" bIns="0">
              <a:spAutoFit/>
            </a:bodyPr>
            <a:lstStyle/>
            <a:p>
              <a:r>
                <a:rPr lang="en-US" sz="1100">
                  <a:solidFill>
                    <a:srgbClr val="07608B"/>
                  </a:solidFill>
                </a:rPr>
                <a:t>Secondary </a:t>
              </a:r>
              <a:endParaRPr lang="en-US"/>
            </a:p>
          </p:txBody>
        </p:sp>
        <p:sp>
          <p:nvSpPr>
            <p:cNvPr id="64534" name="Rectangle 1047"/>
            <p:cNvSpPr>
              <a:spLocks noChangeArrowheads="1"/>
            </p:cNvSpPr>
            <p:nvPr/>
          </p:nvSpPr>
          <p:spPr bwMode="auto">
            <a:xfrm>
              <a:off x="5101" y="1948"/>
              <a:ext cx="364" cy="118"/>
            </a:xfrm>
            <a:prstGeom prst="rect">
              <a:avLst/>
            </a:prstGeom>
            <a:noFill/>
            <a:ln w="9525">
              <a:noFill/>
              <a:miter lim="800000"/>
              <a:headEnd/>
              <a:tailEnd/>
            </a:ln>
          </p:spPr>
          <p:txBody>
            <a:bodyPr wrap="none" lIns="0" tIns="0" rIns="0" bIns="0">
              <a:spAutoFit/>
            </a:bodyPr>
            <a:lstStyle/>
            <a:p>
              <a:r>
                <a:rPr lang="en-US" sz="1100">
                  <a:solidFill>
                    <a:srgbClr val="07608B"/>
                  </a:solidFill>
                </a:rPr>
                <a:t>Elevator</a:t>
              </a:r>
              <a:endParaRPr lang="en-US"/>
            </a:p>
          </p:txBody>
        </p:sp>
        <p:sp>
          <p:nvSpPr>
            <p:cNvPr id="64535" name="Rectangle 1048"/>
            <p:cNvSpPr>
              <a:spLocks noChangeArrowheads="1"/>
            </p:cNvSpPr>
            <p:nvPr/>
          </p:nvSpPr>
          <p:spPr bwMode="auto">
            <a:xfrm>
              <a:off x="3479" y="1971"/>
              <a:ext cx="1117" cy="470"/>
            </a:xfrm>
            <a:prstGeom prst="rect">
              <a:avLst/>
            </a:prstGeom>
            <a:noFill/>
            <a:ln w="9525">
              <a:noFill/>
              <a:miter lim="800000"/>
              <a:headEnd/>
              <a:tailEnd/>
            </a:ln>
          </p:spPr>
          <p:txBody>
            <a:bodyPr/>
            <a:lstStyle/>
            <a:p>
              <a:endParaRPr lang="en-US"/>
            </a:p>
          </p:txBody>
        </p:sp>
        <p:sp>
          <p:nvSpPr>
            <p:cNvPr id="64536" name="Rectangle 1049"/>
            <p:cNvSpPr>
              <a:spLocks noChangeArrowheads="1"/>
            </p:cNvSpPr>
            <p:nvPr/>
          </p:nvSpPr>
          <p:spPr bwMode="auto">
            <a:xfrm>
              <a:off x="3526" y="1981"/>
              <a:ext cx="808" cy="118"/>
            </a:xfrm>
            <a:prstGeom prst="rect">
              <a:avLst/>
            </a:prstGeom>
            <a:noFill/>
            <a:ln w="9525">
              <a:noFill/>
              <a:miter lim="800000"/>
              <a:headEnd/>
              <a:tailEnd/>
            </a:ln>
          </p:spPr>
          <p:txBody>
            <a:bodyPr wrap="none" lIns="0" tIns="0" rIns="0" bIns="0">
              <a:spAutoFit/>
            </a:bodyPr>
            <a:lstStyle/>
            <a:p>
              <a:r>
                <a:rPr lang="en-US" sz="1100">
                  <a:solidFill>
                    <a:srgbClr val="07608B"/>
                  </a:solidFill>
                </a:rPr>
                <a:t>Peripheral Module: </a:t>
              </a:r>
              <a:endParaRPr lang="en-US"/>
            </a:p>
          </p:txBody>
        </p:sp>
        <p:sp>
          <p:nvSpPr>
            <p:cNvPr id="64537" name="Rectangle 1050"/>
            <p:cNvSpPr>
              <a:spLocks noChangeArrowheads="1"/>
            </p:cNvSpPr>
            <p:nvPr/>
          </p:nvSpPr>
          <p:spPr bwMode="auto">
            <a:xfrm>
              <a:off x="3526" y="2136"/>
              <a:ext cx="31" cy="54"/>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64538" name="Rectangle 1051"/>
            <p:cNvSpPr>
              <a:spLocks noChangeArrowheads="1"/>
            </p:cNvSpPr>
            <p:nvPr/>
          </p:nvSpPr>
          <p:spPr bwMode="auto">
            <a:xfrm>
              <a:off x="3592" y="2103"/>
              <a:ext cx="896" cy="95"/>
            </a:xfrm>
            <a:prstGeom prst="rect">
              <a:avLst/>
            </a:prstGeom>
            <a:noFill/>
            <a:ln w="9525">
              <a:noFill/>
              <a:miter lim="800000"/>
              <a:headEnd/>
              <a:tailEnd/>
            </a:ln>
          </p:spPr>
          <p:txBody>
            <a:bodyPr wrap="none" lIns="0" tIns="0" rIns="0" bIns="0">
              <a:spAutoFit/>
            </a:bodyPr>
            <a:lstStyle/>
            <a:p>
              <a:r>
                <a:rPr lang="en-US" sz="900" i="1">
                  <a:solidFill>
                    <a:srgbClr val="000000"/>
                  </a:solidFill>
                </a:rPr>
                <a:t>Up to 3 per system: Serial, </a:t>
              </a:r>
              <a:endParaRPr lang="en-US"/>
            </a:p>
          </p:txBody>
        </p:sp>
        <p:sp>
          <p:nvSpPr>
            <p:cNvPr id="64539" name="Rectangle 1052"/>
            <p:cNvSpPr>
              <a:spLocks noChangeArrowheads="1"/>
            </p:cNvSpPr>
            <p:nvPr/>
          </p:nvSpPr>
          <p:spPr bwMode="auto">
            <a:xfrm>
              <a:off x="3592" y="2168"/>
              <a:ext cx="535" cy="95"/>
            </a:xfrm>
            <a:prstGeom prst="rect">
              <a:avLst/>
            </a:prstGeom>
            <a:noFill/>
            <a:ln w="9525">
              <a:noFill/>
              <a:miter lim="800000"/>
              <a:headEnd/>
              <a:tailEnd/>
            </a:ln>
          </p:spPr>
          <p:txBody>
            <a:bodyPr wrap="none" lIns="0" tIns="0" rIns="0" bIns="0">
              <a:spAutoFit/>
            </a:bodyPr>
            <a:lstStyle/>
            <a:p>
              <a:r>
                <a:rPr lang="en-US" sz="900" i="1">
                  <a:solidFill>
                    <a:srgbClr val="000000"/>
                  </a:solidFill>
                </a:rPr>
                <a:t>Memory, LCD,..</a:t>
              </a:r>
              <a:endParaRPr lang="en-US"/>
            </a:p>
          </p:txBody>
        </p:sp>
        <p:sp>
          <p:nvSpPr>
            <p:cNvPr id="64540" name="Rectangle 1053"/>
            <p:cNvSpPr>
              <a:spLocks noChangeArrowheads="1"/>
            </p:cNvSpPr>
            <p:nvPr/>
          </p:nvSpPr>
          <p:spPr bwMode="auto">
            <a:xfrm>
              <a:off x="3526" y="2309"/>
              <a:ext cx="31" cy="54"/>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64541" name="Rectangle 1054"/>
            <p:cNvSpPr>
              <a:spLocks noChangeArrowheads="1"/>
            </p:cNvSpPr>
            <p:nvPr/>
          </p:nvSpPr>
          <p:spPr bwMode="auto">
            <a:xfrm>
              <a:off x="3592" y="2276"/>
              <a:ext cx="872" cy="95"/>
            </a:xfrm>
            <a:prstGeom prst="rect">
              <a:avLst/>
            </a:prstGeom>
            <a:noFill/>
            <a:ln w="9525">
              <a:noFill/>
              <a:miter lim="800000"/>
              <a:headEnd/>
              <a:tailEnd/>
            </a:ln>
          </p:spPr>
          <p:txBody>
            <a:bodyPr wrap="none" lIns="0" tIns="0" rIns="0" bIns="0">
              <a:spAutoFit/>
            </a:bodyPr>
            <a:lstStyle/>
            <a:p>
              <a:r>
                <a:rPr lang="en-US" sz="900" i="1">
                  <a:solidFill>
                    <a:srgbClr val="000000"/>
                  </a:solidFill>
                </a:rPr>
                <a:t>Mix &amp; match with different </a:t>
              </a:r>
              <a:endParaRPr lang="en-US"/>
            </a:p>
          </p:txBody>
        </p:sp>
        <p:sp>
          <p:nvSpPr>
            <p:cNvPr id="64542" name="Rectangle 1055"/>
            <p:cNvSpPr>
              <a:spLocks noChangeArrowheads="1"/>
            </p:cNvSpPr>
            <p:nvPr/>
          </p:nvSpPr>
          <p:spPr bwMode="auto">
            <a:xfrm>
              <a:off x="3592" y="2340"/>
              <a:ext cx="487" cy="95"/>
            </a:xfrm>
            <a:prstGeom prst="rect">
              <a:avLst/>
            </a:prstGeom>
            <a:noFill/>
            <a:ln w="9525">
              <a:noFill/>
              <a:miter lim="800000"/>
              <a:headEnd/>
              <a:tailEnd/>
            </a:ln>
          </p:spPr>
          <p:txBody>
            <a:bodyPr wrap="none" lIns="0" tIns="0" rIns="0" bIns="0">
              <a:spAutoFit/>
            </a:bodyPr>
            <a:lstStyle/>
            <a:p>
              <a:r>
                <a:rPr lang="en-US" sz="900" i="1">
                  <a:solidFill>
                    <a:srgbClr val="000000"/>
                  </a:solidFill>
                </a:rPr>
                <a:t>MCU modules</a:t>
              </a:r>
              <a:endParaRPr lang="en-US"/>
            </a:p>
          </p:txBody>
        </p:sp>
        <p:grpSp>
          <p:nvGrpSpPr>
            <p:cNvPr id="64543" name="Group 1058"/>
            <p:cNvGrpSpPr>
              <a:grpSpLocks/>
            </p:cNvGrpSpPr>
            <p:nvPr/>
          </p:nvGrpSpPr>
          <p:grpSpPr bwMode="auto">
            <a:xfrm>
              <a:off x="4911" y="1887"/>
              <a:ext cx="172" cy="57"/>
              <a:chOff x="4911" y="1887"/>
              <a:chExt cx="172" cy="57"/>
            </a:xfrm>
          </p:grpSpPr>
          <p:sp>
            <p:nvSpPr>
              <p:cNvPr id="64587" name="Line 1056"/>
              <p:cNvSpPr>
                <a:spLocks noChangeShapeType="1"/>
              </p:cNvSpPr>
              <p:nvPr/>
            </p:nvSpPr>
            <p:spPr bwMode="auto">
              <a:xfrm flipH="1">
                <a:off x="4965" y="1915"/>
                <a:ext cx="118" cy="1"/>
              </a:xfrm>
              <a:prstGeom prst="line">
                <a:avLst/>
              </a:prstGeom>
              <a:noFill/>
              <a:ln w="7938">
                <a:solidFill>
                  <a:srgbClr val="000000"/>
                </a:solidFill>
                <a:round/>
                <a:headEnd/>
                <a:tailEnd/>
              </a:ln>
            </p:spPr>
            <p:txBody>
              <a:bodyPr/>
              <a:lstStyle/>
              <a:p>
                <a:endParaRPr lang="en-US"/>
              </a:p>
            </p:txBody>
          </p:sp>
          <p:sp>
            <p:nvSpPr>
              <p:cNvPr id="64588" name="Freeform 1057"/>
              <p:cNvSpPr>
                <a:spLocks/>
              </p:cNvSpPr>
              <p:nvPr/>
            </p:nvSpPr>
            <p:spPr bwMode="auto">
              <a:xfrm>
                <a:off x="4911" y="1887"/>
                <a:ext cx="57" cy="57"/>
              </a:xfrm>
              <a:custGeom>
                <a:avLst/>
                <a:gdLst>
                  <a:gd name="T0" fmla="*/ 57 w 113"/>
                  <a:gd name="T1" fmla="*/ 0 h 113"/>
                  <a:gd name="T2" fmla="*/ 0 w 113"/>
                  <a:gd name="T3" fmla="*/ 29 h 113"/>
                  <a:gd name="T4" fmla="*/ 57 w 113"/>
                  <a:gd name="T5" fmla="*/ 57 h 113"/>
                  <a:gd name="T6" fmla="*/ 57 w 113"/>
                  <a:gd name="T7" fmla="*/ 0 h 113"/>
                  <a:gd name="T8" fmla="*/ 0 60000 65536"/>
                  <a:gd name="T9" fmla="*/ 0 60000 65536"/>
                  <a:gd name="T10" fmla="*/ 0 60000 65536"/>
                  <a:gd name="T11" fmla="*/ 0 60000 65536"/>
                  <a:gd name="T12" fmla="*/ 0 w 113"/>
                  <a:gd name="T13" fmla="*/ 0 h 113"/>
                  <a:gd name="T14" fmla="*/ 113 w 113"/>
                  <a:gd name="T15" fmla="*/ 113 h 113"/>
                </a:gdLst>
                <a:ahLst/>
                <a:cxnLst>
                  <a:cxn ang="T8">
                    <a:pos x="T0" y="T1"/>
                  </a:cxn>
                  <a:cxn ang="T9">
                    <a:pos x="T2" y="T3"/>
                  </a:cxn>
                  <a:cxn ang="T10">
                    <a:pos x="T4" y="T5"/>
                  </a:cxn>
                  <a:cxn ang="T11">
                    <a:pos x="T6" y="T7"/>
                  </a:cxn>
                </a:cxnLst>
                <a:rect l="T12" t="T13" r="T14" b="T15"/>
                <a:pathLst>
                  <a:path w="113" h="113">
                    <a:moveTo>
                      <a:pt x="113" y="0"/>
                    </a:moveTo>
                    <a:lnTo>
                      <a:pt x="0" y="57"/>
                    </a:lnTo>
                    <a:lnTo>
                      <a:pt x="113" y="113"/>
                    </a:lnTo>
                    <a:lnTo>
                      <a:pt x="113" y="0"/>
                    </a:lnTo>
                    <a:close/>
                  </a:path>
                </a:pathLst>
              </a:custGeom>
              <a:solidFill>
                <a:srgbClr val="000000"/>
              </a:solidFill>
              <a:ln w="9525">
                <a:noFill/>
                <a:round/>
                <a:headEnd/>
                <a:tailEnd/>
              </a:ln>
            </p:spPr>
            <p:txBody>
              <a:bodyPr/>
              <a:lstStyle/>
              <a:p>
                <a:endParaRPr lang="en-US"/>
              </a:p>
            </p:txBody>
          </p:sp>
        </p:grpSp>
        <p:grpSp>
          <p:nvGrpSpPr>
            <p:cNvPr id="64544" name="Group 1061"/>
            <p:cNvGrpSpPr>
              <a:grpSpLocks/>
            </p:cNvGrpSpPr>
            <p:nvPr/>
          </p:nvGrpSpPr>
          <p:grpSpPr bwMode="auto">
            <a:xfrm>
              <a:off x="4540" y="449"/>
              <a:ext cx="56" cy="314"/>
              <a:chOff x="4540" y="449"/>
              <a:chExt cx="56" cy="314"/>
            </a:xfrm>
          </p:grpSpPr>
          <p:sp>
            <p:nvSpPr>
              <p:cNvPr id="64585" name="Line 1059"/>
              <p:cNvSpPr>
                <a:spLocks noChangeShapeType="1"/>
              </p:cNvSpPr>
              <p:nvPr/>
            </p:nvSpPr>
            <p:spPr bwMode="auto">
              <a:xfrm>
                <a:off x="4567" y="449"/>
                <a:ext cx="1" cy="260"/>
              </a:xfrm>
              <a:prstGeom prst="line">
                <a:avLst/>
              </a:prstGeom>
              <a:noFill/>
              <a:ln w="7938">
                <a:solidFill>
                  <a:srgbClr val="000000"/>
                </a:solidFill>
                <a:round/>
                <a:headEnd/>
                <a:tailEnd/>
              </a:ln>
            </p:spPr>
            <p:txBody>
              <a:bodyPr/>
              <a:lstStyle/>
              <a:p>
                <a:endParaRPr lang="en-US"/>
              </a:p>
            </p:txBody>
          </p:sp>
          <p:sp>
            <p:nvSpPr>
              <p:cNvPr id="64586" name="Freeform 1060"/>
              <p:cNvSpPr>
                <a:spLocks/>
              </p:cNvSpPr>
              <p:nvPr/>
            </p:nvSpPr>
            <p:spPr bwMode="auto">
              <a:xfrm>
                <a:off x="4540" y="707"/>
                <a:ext cx="56" cy="56"/>
              </a:xfrm>
              <a:custGeom>
                <a:avLst/>
                <a:gdLst>
                  <a:gd name="T0" fmla="*/ 0 w 114"/>
                  <a:gd name="T1" fmla="*/ 0 h 112"/>
                  <a:gd name="T2" fmla="*/ 28 w 114"/>
                  <a:gd name="T3" fmla="*/ 56 h 112"/>
                  <a:gd name="T4" fmla="*/ 56 w 114"/>
                  <a:gd name="T5" fmla="*/ 0 h 112"/>
                  <a:gd name="T6" fmla="*/ 0 w 114"/>
                  <a:gd name="T7" fmla="*/ 0 h 112"/>
                  <a:gd name="T8" fmla="*/ 0 60000 65536"/>
                  <a:gd name="T9" fmla="*/ 0 60000 65536"/>
                  <a:gd name="T10" fmla="*/ 0 60000 65536"/>
                  <a:gd name="T11" fmla="*/ 0 60000 65536"/>
                  <a:gd name="T12" fmla="*/ 0 w 114"/>
                  <a:gd name="T13" fmla="*/ 0 h 112"/>
                  <a:gd name="T14" fmla="*/ 114 w 114"/>
                  <a:gd name="T15" fmla="*/ 112 h 112"/>
                </a:gdLst>
                <a:ahLst/>
                <a:cxnLst>
                  <a:cxn ang="T8">
                    <a:pos x="T0" y="T1"/>
                  </a:cxn>
                  <a:cxn ang="T9">
                    <a:pos x="T2" y="T3"/>
                  </a:cxn>
                  <a:cxn ang="T10">
                    <a:pos x="T4" y="T5"/>
                  </a:cxn>
                  <a:cxn ang="T11">
                    <a:pos x="T6" y="T7"/>
                  </a:cxn>
                </a:cxnLst>
                <a:rect l="T12" t="T13" r="T14" b="T15"/>
                <a:pathLst>
                  <a:path w="114" h="112">
                    <a:moveTo>
                      <a:pt x="0" y="0"/>
                    </a:moveTo>
                    <a:lnTo>
                      <a:pt x="56" y="112"/>
                    </a:lnTo>
                    <a:lnTo>
                      <a:pt x="114" y="0"/>
                    </a:lnTo>
                    <a:lnTo>
                      <a:pt x="0" y="0"/>
                    </a:lnTo>
                    <a:close/>
                  </a:path>
                </a:pathLst>
              </a:custGeom>
              <a:solidFill>
                <a:srgbClr val="000000"/>
              </a:solidFill>
              <a:ln w="9525">
                <a:noFill/>
                <a:round/>
                <a:headEnd/>
                <a:tailEnd/>
              </a:ln>
            </p:spPr>
            <p:txBody>
              <a:bodyPr/>
              <a:lstStyle/>
              <a:p>
                <a:endParaRPr lang="en-US"/>
              </a:p>
            </p:txBody>
          </p:sp>
        </p:grpSp>
        <p:grpSp>
          <p:nvGrpSpPr>
            <p:cNvPr id="64545" name="Group 1064"/>
            <p:cNvGrpSpPr>
              <a:grpSpLocks/>
            </p:cNvGrpSpPr>
            <p:nvPr/>
          </p:nvGrpSpPr>
          <p:grpSpPr bwMode="auto">
            <a:xfrm>
              <a:off x="3740" y="840"/>
              <a:ext cx="314" cy="57"/>
              <a:chOff x="3740" y="840"/>
              <a:chExt cx="314" cy="57"/>
            </a:xfrm>
          </p:grpSpPr>
          <p:sp>
            <p:nvSpPr>
              <p:cNvPr id="64583" name="Line 1062"/>
              <p:cNvSpPr>
                <a:spLocks noChangeShapeType="1"/>
              </p:cNvSpPr>
              <p:nvPr/>
            </p:nvSpPr>
            <p:spPr bwMode="auto">
              <a:xfrm>
                <a:off x="3740" y="868"/>
                <a:ext cx="260" cy="1"/>
              </a:xfrm>
              <a:prstGeom prst="line">
                <a:avLst/>
              </a:prstGeom>
              <a:noFill/>
              <a:ln w="7938">
                <a:solidFill>
                  <a:srgbClr val="000000"/>
                </a:solidFill>
                <a:round/>
                <a:headEnd/>
                <a:tailEnd/>
              </a:ln>
            </p:spPr>
            <p:txBody>
              <a:bodyPr/>
              <a:lstStyle/>
              <a:p>
                <a:endParaRPr lang="en-US"/>
              </a:p>
            </p:txBody>
          </p:sp>
          <p:sp>
            <p:nvSpPr>
              <p:cNvPr id="64584" name="Freeform 1063"/>
              <p:cNvSpPr>
                <a:spLocks/>
              </p:cNvSpPr>
              <p:nvPr/>
            </p:nvSpPr>
            <p:spPr bwMode="auto">
              <a:xfrm>
                <a:off x="3998" y="840"/>
                <a:ext cx="56" cy="57"/>
              </a:xfrm>
              <a:custGeom>
                <a:avLst/>
                <a:gdLst>
                  <a:gd name="T0" fmla="*/ 0 w 111"/>
                  <a:gd name="T1" fmla="*/ 57 h 113"/>
                  <a:gd name="T2" fmla="*/ 56 w 111"/>
                  <a:gd name="T3" fmla="*/ 29 h 113"/>
                  <a:gd name="T4" fmla="*/ 0 w 111"/>
                  <a:gd name="T5" fmla="*/ 0 h 113"/>
                  <a:gd name="T6" fmla="*/ 0 w 111"/>
                  <a:gd name="T7" fmla="*/ 57 h 113"/>
                  <a:gd name="T8" fmla="*/ 0 60000 65536"/>
                  <a:gd name="T9" fmla="*/ 0 60000 65536"/>
                  <a:gd name="T10" fmla="*/ 0 60000 65536"/>
                  <a:gd name="T11" fmla="*/ 0 60000 65536"/>
                  <a:gd name="T12" fmla="*/ 0 w 111"/>
                  <a:gd name="T13" fmla="*/ 0 h 113"/>
                  <a:gd name="T14" fmla="*/ 111 w 111"/>
                  <a:gd name="T15" fmla="*/ 113 h 113"/>
                </a:gdLst>
                <a:ahLst/>
                <a:cxnLst>
                  <a:cxn ang="T8">
                    <a:pos x="T0" y="T1"/>
                  </a:cxn>
                  <a:cxn ang="T9">
                    <a:pos x="T2" y="T3"/>
                  </a:cxn>
                  <a:cxn ang="T10">
                    <a:pos x="T4" y="T5"/>
                  </a:cxn>
                  <a:cxn ang="T11">
                    <a:pos x="T6" y="T7"/>
                  </a:cxn>
                </a:cxnLst>
                <a:rect l="T12" t="T13" r="T14" b="T15"/>
                <a:pathLst>
                  <a:path w="111" h="113">
                    <a:moveTo>
                      <a:pt x="0" y="113"/>
                    </a:moveTo>
                    <a:lnTo>
                      <a:pt x="111" y="57"/>
                    </a:lnTo>
                    <a:lnTo>
                      <a:pt x="0" y="0"/>
                    </a:lnTo>
                    <a:lnTo>
                      <a:pt x="0" y="113"/>
                    </a:lnTo>
                    <a:close/>
                  </a:path>
                </a:pathLst>
              </a:custGeom>
              <a:solidFill>
                <a:srgbClr val="000000"/>
              </a:solidFill>
              <a:ln w="9525">
                <a:noFill/>
                <a:round/>
                <a:headEnd/>
                <a:tailEnd/>
              </a:ln>
            </p:spPr>
            <p:txBody>
              <a:bodyPr/>
              <a:lstStyle/>
              <a:p>
                <a:endParaRPr lang="en-US"/>
              </a:p>
            </p:txBody>
          </p:sp>
        </p:grpSp>
        <p:grpSp>
          <p:nvGrpSpPr>
            <p:cNvPr id="64546" name="Group 1067"/>
            <p:cNvGrpSpPr>
              <a:grpSpLocks/>
            </p:cNvGrpSpPr>
            <p:nvPr/>
          </p:nvGrpSpPr>
          <p:grpSpPr bwMode="auto">
            <a:xfrm>
              <a:off x="3446" y="1096"/>
              <a:ext cx="315" cy="57"/>
              <a:chOff x="3446" y="1096"/>
              <a:chExt cx="315" cy="57"/>
            </a:xfrm>
          </p:grpSpPr>
          <p:sp>
            <p:nvSpPr>
              <p:cNvPr id="64581" name="Line 1065"/>
              <p:cNvSpPr>
                <a:spLocks noChangeShapeType="1"/>
              </p:cNvSpPr>
              <p:nvPr/>
            </p:nvSpPr>
            <p:spPr bwMode="auto">
              <a:xfrm>
                <a:off x="3446" y="1124"/>
                <a:ext cx="260" cy="1"/>
              </a:xfrm>
              <a:prstGeom prst="line">
                <a:avLst/>
              </a:prstGeom>
              <a:noFill/>
              <a:ln w="7938">
                <a:solidFill>
                  <a:srgbClr val="000000"/>
                </a:solidFill>
                <a:round/>
                <a:headEnd/>
                <a:tailEnd/>
              </a:ln>
            </p:spPr>
            <p:txBody>
              <a:bodyPr/>
              <a:lstStyle/>
              <a:p>
                <a:endParaRPr lang="en-US"/>
              </a:p>
            </p:txBody>
          </p:sp>
          <p:sp>
            <p:nvSpPr>
              <p:cNvPr id="64582" name="Freeform 1066"/>
              <p:cNvSpPr>
                <a:spLocks/>
              </p:cNvSpPr>
              <p:nvPr/>
            </p:nvSpPr>
            <p:spPr bwMode="auto">
              <a:xfrm>
                <a:off x="3704" y="1096"/>
                <a:ext cx="57" cy="57"/>
              </a:xfrm>
              <a:custGeom>
                <a:avLst/>
                <a:gdLst>
                  <a:gd name="T0" fmla="*/ 0 w 113"/>
                  <a:gd name="T1" fmla="*/ 57 h 114"/>
                  <a:gd name="T2" fmla="*/ 57 w 113"/>
                  <a:gd name="T3" fmla="*/ 29 h 114"/>
                  <a:gd name="T4" fmla="*/ 0 w 113"/>
                  <a:gd name="T5" fmla="*/ 0 h 114"/>
                  <a:gd name="T6" fmla="*/ 0 w 113"/>
                  <a:gd name="T7" fmla="*/ 57 h 114"/>
                  <a:gd name="T8" fmla="*/ 0 60000 65536"/>
                  <a:gd name="T9" fmla="*/ 0 60000 65536"/>
                  <a:gd name="T10" fmla="*/ 0 60000 65536"/>
                  <a:gd name="T11" fmla="*/ 0 60000 65536"/>
                  <a:gd name="T12" fmla="*/ 0 w 113"/>
                  <a:gd name="T13" fmla="*/ 0 h 114"/>
                  <a:gd name="T14" fmla="*/ 113 w 113"/>
                  <a:gd name="T15" fmla="*/ 114 h 114"/>
                </a:gdLst>
                <a:ahLst/>
                <a:cxnLst>
                  <a:cxn ang="T8">
                    <a:pos x="T0" y="T1"/>
                  </a:cxn>
                  <a:cxn ang="T9">
                    <a:pos x="T2" y="T3"/>
                  </a:cxn>
                  <a:cxn ang="T10">
                    <a:pos x="T4" y="T5"/>
                  </a:cxn>
                  <a:cxn ang="T11">
                    <a:pos x="T6" y="T7"/>
                  </a:cxn>
                </a:cxnLst>
                <a:rect l="T12" t="T13" r="T14" b="T15"/>
                <a:pathLst>
                  <a:path w="113" h="114">
                    <a:moveTo>
                      <a:pt x="0" y="114"/>
                    </a:moveTo>
                    <a:lnTo>
                      <a:pt x="113" y="58"/>
                    </a:lnTo>
                    <a:lnTo>
                      <a:pt x="0" y="0"/>
                    </a:lnTo>
                    <a:lnTo>
                      <a:pt x="0" y="114"/>
                    </a:lnTo>
                    <a:close/>
                  </a:path>
                </a:pathLst>
              </a:custGeom>
              <a:solidFill>
                <a:srgbClr val="000000"/>
              </a:solidFill>
              <a:ln w="9525">
                <a:noFill/>
                <a:round/>
                <a:headEnd/>
                <a:tailEnd/>
              </a:ln>
            </p:spPr>
            <p:txBody>
              <a:bodyPr/>
              <a:lstStyle/>
              <a:p>
                <a:endParaRPr lang="en-US"/>
              </a:p>
            </p:txBody>
          </p:sp>
        </p:grpSp>
        <p:grpSp>
          <p:nvGrpSpPr>
            <p:cNvPr id="64547" name="Group 1070"/>
            <p:cNvGrpSpPr>
              <a:grpSpLocks/>
            </p:cNvGrpSpPr>
            <p:nvPr/>
          </p:nvGrpSpPr>
          <p:grpSpPr bwMode="auto">
            <a:xfrm>
              <a:off x="3446" y="1301"/>
              <a:ext cx="315" cy="56"/>
              <a:chOff x="3446" y="1301"/>
              <a:chExt cx="315" cy="56"/>
            </a:xfrm>
          </p:grpSpPr>
          <p:sp>
            <p:nvSpPr>
              <p:cNvPr id="64579" name="Line 1068"/>
              <p:cNvSpPr>
                <a:spLocks noChangeShapeType="1"/>
              </p:cNvSpPr>
              <p:nvPr/>
            </p:nvSpPr>
            <p:spPr bwMode="auto">
              <a:xfrm>
                <a:off x="3446" y="1328"/>
                <a:ext cx="260" cy="1"/>
              </a:xfrm>
              <a:prstGeom prst="line">
                <a:avLst/>
              </a:prstGeom>
              <a:noFill/>
              <a:ln w="7938">
                <a:solidFill>
                  <a:srgbClr val="000000"/>
                </a:solidFill>
                <a:round/>
                <a:headEnd/>
                <a:tailEnd/>
              </a:ln>
            </p:spPr>
            <p:txBody>
              <a:bodyPr/>
              <a:lstStyle/>
              <a:p>
                <a:endParaRPr lang="en-US"/>
              </a:p>
            </p:txBody>
          </p:sp>
          <p:sp>
            <p:nvSpPr>
              <p:cNvPr id="64580" name="Freeform 1069"/>
              <p:cNvSpPr>
                <a:spLocks/>
              </p:cNvSpPr>
              <p:nvPr/>
            </p:nvSpPr>
            <p:spPr bwMode="auto">
              <a:xfrm>
                <a:off x="3704" y="1301"/>
                <a:ext cx="57" cy="56"/>
              </a:xfrm>
              <a:custGeom>
                <a:avLst/>
                <a:gdLst>
                  <a:gd name="T0" fmla="*/ 0 w 113"/>
                  <a:gd name="T1" fmla="*/ 56 h 114"/>
                  <a:gd name="T2" fmla="*/ 57 w 113"/>
                  <a:gd name="T3" fmla="*/ 28 h 114"/>
                  <a:gd name="T4" fmla="*/ 0 w 113"/>
                  <a:gd name="T5" fmla="*/ 0 h 114"/>
                  <a:gd name="T6" fmla="*/ 0 w 113"/>
                  <a:gd name="T7" fmla="*/ 56 h 114"/>
                  <a:gd name="T8" fmla="*/ 0 60000 65536"/>
                  <a:gd name="T9" fmla="*/ 0 60000 65536"/>
                  <a:gd name="T10" fmla="*/ 0 60000 65536"/>
                  <a:gd name="T11" fmla="*/ 0 60000 65536"/>
                  <a:gd name="T12" fmla="*/ 0 w 113"/>
                  <a:gd name="T13" fmla="*/ 0 h 114"/>
                  <a:gd name="T14" fmla="*/ 113 w 113"/>
                  <a:gd name="T15" fmla="*/ 114 h 114"/>
                </a:gdLst>
                <a:ahLst/>
                <a:cxnLst>
                  <a:cxn ang="T8">
                    <a:pos x="T0" y="T1"/>
                  </a:cxn>
                  <a:cxn ang="T9">
                    <a:pos x="T2" y="T3"/>
                  </a:cxn>
                  <a:cxn ang="T10">
                    <a:pos x="T4" y="T5"/>
                  </a:cxn>
                  <a:cxn ang="T11">
                    <a:pos x="T6" y="T7"/>
                  </a:cxn>
                </a:cxnLst>
                <a:rect l="T12" t="T13" r="T14" b="T15"/>
                <a:pathLst>
                  <a:path w="113" h="114">
                    <a:moveTo>
                      <a:pt x="0" y="114"/>
                    </a:moveTo>
                    <a:lnTo>
                      <a:pt x="113" y="56"/>
                    </a:lnTo>
                    <a:lnTo>
                      <a:pt x="0" y="0"/>
                    </a:lnTo>
                    <a:lnTo>
                      <a:pt x="0" y="114"/>
                    </a:lnTo>
                    <a:close/>
                  </a:path>
                </a:pathLst>
              </a:custGeom>
              <a:solidFill>
                <a:srgbClr val="000000"/>
              </a:solidFill>
              <a:ln w="9525">
                <a:noFill/>
                <a:round/>
                <a:headEnd/>
                <a:tailEnd/>
              </a:ln>
            </p:spPr>
            <p:txBody>
              <a:bodyPr/>
              <a:lstStyle/>
              <a:p>
                <a:endParaRPr lang="en-US"/>
              </a:p>
            </p:txBody>
          </p:sp>
        </p:grpSp>
        <p:grpSp>
          <p:nvGrpSpPr>
            <p:cNvPr id="64548" name="Group 1073"/>
            <p:cNvGrpSpPr>
              <a:grpSpLocks/>
            </p:cNvGrpSpPr>
            <p:nvPr/>
          </p:nvGrpSpPr>
          <p:grpSpPr bwMode="auto">
            <a:xfrm>
              <a:off x="3446" y="1498"/>
              <a:ext cx="315" cy="57"/>
              <a:chOff x="3446" y="1498"/>
              <a:chExt cx="315" cy="57"/>
            </a:xfrm>
          </p:grpSpPr>
          <p:sp>
            <p:nvSpPr>
              <p:cNvPr id="64577" name="Line 1071"/>
              <p:cNvSpPr>
                <a:spLocks noChangeShapeType="1"/>
              </p:cNvSpPr>
              <p:nvPr/>
            </p:nvSpPr>
            <p:spPr bwMode="auto">
              <a:xfrm>
                <a:off x="3446" y="1526"/>
                <a:ext cx="260" cy="1"/>
              </a:xfrm>
              <a:prstGeom prst="line">
                <a:avLst/>
              </a:prstGeom>
              <a:noFill/>
              <a:ln w="7938">
                <a:solidFill>
                  <a:srgbClr val="000000"/>
                </a:solidFill>
                <a:round/>
                <a:headEnd/>
                <a:tailEnd/>
              </a:ln>
            </p:spPr>
            <p:txBody>
              <a:bodyPr/>
              <a:lstStyle/>
              <a:p>
                <a:endParaRPr lang="en-US"/>
              </a:p>
            </p:txBody>
          </p:sp>
          <p:sp>
            <p:nvSpPr>
              <p:cNvPr id="64578" name="Freeform 1072"/>
              <p:cNvSpPr>
                <a:spLocks/>
              </p:cNvSpPr>
              <p:nvPr/>
            </p:nvSpPr>
            <p:spPr bwMode="auto">
              <a:xfrm>
                <a:off x="3704" y="1498"/>
                <a:ext cx="57" cy="57"/>
              </a:xfrm>
              <a:custGeom>
                <a:avLst/>
                <a:gdLst>
                  <a:gd name="T0" fmla="*/ 0 w 113"/>
                  <a:gd name="T1" fmla="*/ 57 h 113"/>
                  <a:gd name="T2" fmla="*/ 57 w 113"/>
                  <a:gd name="T3" fmla="*/ 29 h 113"/>
                  <a:gd name="T4" fmla="*/ 0 w 113"/>
                  <a:gd name="T5" fmla="*/ 0 h 113"/>
                  <a:gd name="T6" fmla="*/ 0 w 113"/>
                  <a:gd name="T7" fmla="*/ 57 h 113"/>
                  <a:gd name="T8" fmla="*/ 0 60000 65536"/>
                  <a:gd name="T9" fmla="*/ 0 60000 65536"/>
                  <a:gd name="T10" fmla="*/ 0 60000 65536"/>
                  <a:gd name="T11" fmla="*/ 0 60000 65536"/>
                  <a:gd name="T12" fmla="*/ 0 w 113"/>
                  <a:gd name="T13" fmla="*/ 0 h 113"/>
                  <a:gd name="T14" fmla="*/ 113 w 113"/>
                  <a:gd name="T15" fmla="*/ 113 h 113"/>
                </a:gdLst>
                <a:ahLst/>
                <a:cxnLst>
                  <a:cxn ang="T8">
                    <a:pos x="T0" y="T1"/>
                  </a:cxn>
                  <a:cxn ang="T9">
                    <a:pos x="T2" y="T3"/>
                  </a:cxn>
                  <a:cxn ang="T10">
                    <a:pos x="T4" y="T5"/>
                  </a:cxn>
                  <a:cxn ang="T11">
                    <a:pos x="T6" y="T7"/>
                  </a:cxn>
                </a:cxnLst>
                <a:rect l="T12" t="T13" r="T14" b="T15"/>
                <a:pathLst>
                  <a:path w="113" h="113">
                    <a:moveTo>
                      <a:pt x="0" y="113"/>
                    </a:moveTo>
                    <a:lnTo>
                      <a:pt x="113" y="57"/>
                    </a:lnTo>
                    <a:lnTo>
                      <a:pt x="0" y="0"/>
                    </a:lnTo>
                    <a:lnTo>
                      <a:pt x="0" y="113"/>
                    </a:lnTo>
                    <a:close/>
                  </a:path>
                </a:pathLst>
              </a:custGeom>
              <a:solidFill>
                <a:srgbClr val="000000"/>
              </a:solidFill>
              <a:ln w="9525">
                <a:noFill/>
                <a:round/>
                <a:headEnd/>
                <a:tailEnd/>
              </a:ln>
            </p:spPr>
            <p:txBody>
              <a:bodyPr/>
              <a:lstStyle/>
              <a:p>
                <a:endParaRPr lang="en-US"/>
              </a:p>
            </p:txBody>
          </p:sp>
        </p:grpSp>
        <p:grpSp>
          <p:nvGrpSpPr>
            <p:cNvPr id="64549" name="Group 1076"/>
            <p:cNvGrpSpPr>
              <a:grpSpLocks/>
            </p:cNvGrpSpPr>
            <p:nvPr/>
          </p:nvGrpSpPr>
          <p:grpSpPr bwMode="auto">
            <a:xfrm>
              <a:off x="3446" y="1694"/>
              <a:ext cx="315" cy="57"/>
              <a:chOff x="3446" y="1694"/>
              <a:chExt cx="315" cy="57"/>
            </a:xfrm>
          </p:grpSpPr>
          <p:sp>
            <p:nvSpPr>
              <p:cNvPr id="64575" name="Line 1074"/>
              <p:cNvSpPr>
                <a:spLocks noChangeShapeType="1"/>
              </p:cNvSpPr>
              <p:nvPr/>
            </p:nvSpPr>
            <p:spPr bwMode="auto">
              <a:xfrm>
                <a:off x="3446" y="1722"/>
                <a:ext cx="260" cy="1"/>
              </a:xfrm>
              <a:prstGeom prst="line">
                <a:avLst/>
              </a:prstGeom>
              <a:noFill/>
              <a:ln w="7938">
                <a:solidFill>
                  <a:srgbClr val="000000"/>
                </a:solidFill>
                <a:round/>
                <a:headEnd/>
                <a:tailEnd/>
              </a:ln>
            </p:spPr>
            <p:txBody>
              <a:bodyPr/>
              <a:lstStyle/>
              <a:p>
                <a:endParaRPr lang="en-US"/>
              </a:p>
            </p:txBody>
          </p:sp>
          <p:sp>
            <p:nvSpPr>
              <p:cNvPr id="64576" name="Freeform 1075"/>
              <p:cNvSpPr>
                <a:spLocks/>
              </p:cNvSpPr>
              <p:nvPr/>
            </p:nvSpPr>
            <p:spPr bwMode="auto">
              <a:xfrm>
                <a:off x="3704" y="1694"/>
                <a:ext cx="57" cy="57"/>
              </a:xfrm>
              <a:custGeom>
                <a:avLst/>
                <a:gdLst>
                  <a:gd name="T0" fmla="*/ 0 w 113"/>
                  <a:gd name="T1" fmla="*/ 57 h 114"/>
                  <a:gd name="T2" fmla="*/ 57 w 113"/>
                  <a:gd name="T3" fmla="*/ 29 h 114"/>
                  <a:gd name="T4" fmla="*/ 0 w 113"/>
                  <a:gd name="T5" fmla="*/ 0 h 114"/>
                  <a:gd name="T6" fmla="*/ 0 w 113"/>
                  <a:gd name="T7" fmla="*/ 57 h 114"/>
                  <a:gd name="T8" fmla="*/ 0 60000 65536"/>
                  <a:gd name="T9" fmla="*/ 0 60000 65536"/>
                  <a:gd name="T10" fmla="*/ 0 60000 65536"/>
                  <a:gd name="T11" fmla="*/ 0 60000 65536"/>
                  <a:gd name="T12" fmla="*/ 0 w 113"/>
                  <a:gd name="T13" fmla="*/ 0 h 114"/>
                  <a:gd name="T14" fmla="*/ 113 w 113"/>
                  <a:gd name="T15" fmla="*/ 114 h 114"/>
                </a:gdLst>
                <a:ahLst/>
                <a:cxnLst>
                  <a:cxn ang="T8">
                    <a:pos x="T0" y="T1"/>
                  </a:cxn>
                  <a:cxn ang="T9">
                    <a:pos x="T2" y="T3"/>
                  </a:cxn>
                  <a:cxn ang="T10">
                    <a:pos x="T4" y="T5"/>
                  </a:cxn>
                  <a:cxn ang="T11">
                    <a:pos x="T6" y="T7"/>
                  </a:cxn>
                </a:cxnLst>
                <a:rect l="T12" t="T13" r="T14" b="T15"/>
                <a:pathLst>
                  <a:path w="113" h="114">
                    <a:moveTo>
                      <a:pt x="0" y="114"/>
                    </a:moveTo>
                    <a:lnTo>
                      <a:pt x="113" y="58"/>
                    </a:lnTo>
                    <a:lnTo>
                      <a:pt x="0" y="0"/>
                    </a:lnTo>
                    <a:lnTo>
                      <a:pt x="0" y="114"/>
                    </a:lnTo>
                    <a:close/>
                  </a:path>
                </a:pathLst>
              </a:custGeom>
              <a:solidFill>
                <a:srgbClr val="000000"/>
              </a:solidFill>
              <a:ln w="9525">
                <a:noFill/>
                <a:round/>
                <a:headEnd/>
                <a:tailEnd/>
              </a:ln>
            </p:spPr>
            <p:txBody>
              <a:bodyPr/>
              <a:lstStyle/>
              <a:p>
                <a:endParaRPr lang="en-US"/>
              </a:p>
            </p:txBody>
          </p:sp>
        </p:grpSp>
        <p:sp>
          <p:nvSpPr>
            <p:cNvPr id="64550" name="Line 1077"/>
            <p:cNvSpPr>
              <a:spLocks noChangeShapeType="1"/>
            </p:cNvSpPr>
            <p:nvPr/>
          </p:nvSpPr>
          <p:spPr bwMode="auto">
            <a:xfrm>
              <a:off x="3443" y="1120"/>
              <a:ext cx="1" cy="611"/>
            </a:xfrm>
            <a:prstGeom prst="line">
              <a:avLst/>
            </a:prstGeom>
            <a:noFill/>
            <a:ln w="7938">
              <a:solidFill>
                <a:srgbClr val="000000"/>
              </a:solidFill>
              <a:round/>
              <a:headEnd/>
              <a:tailEnd/>
            </a:ln>
          </p:spPr>
          <p:txBody>
            <a:bodyPr/>
            <a:lstStyle/>
            <a:p>
              <a:endParaRPr lang="en-US"/>
            </a:p>
          </p:txBody>
        </p:sp>
        <p:grpSp>
          <p:nvGrpSpPr>
            <p:cNvPr id="64551" name="Group 1080"/>
            <p:cNvGrpSpPr>
              <a:grpSpLocks/>
            </p:cNvGrpSpPr>
            <p:nvPr/>
          </p:nvGrpSpPr>
          <p:grpSpPr bwMode="auto">
            <a:xfrm>
              <a:off x="4300" y="1880"/>
              <a:ext cx="57" cy="176"/>
              <a:chOff x="4300" y="1880"/>
              <a:chExt cx="57" cy="176"/>
            </a:xfrm>
          </p:grpSpPr>
          <p:sp>
            <p:nvSpPr>
              <p:cNvPr id="64573" name="Line 1078"/>
              <p:cNvSpPr>
                <a:spLocks noChangeShapeType="1"/>
              </p:cNvSpPr>
              <p:nvPr/>
            </p:nvSpPr>
            <p:spPr bwMode="auto">
              <a:xfrm flipV="1">
                <a:off x="4328" y="1934"/>
                <a:ext cx="1" cy="122"/>
              </a:xfrm>
              <a:prstGeom prst="line">
                <a:avLst/>
              </a:prstGeom>
              <a:noFill/>
              <a:ln w="7938">
                <a:solidFill>
                  <a:srgbClr val="000000"/>
                </a:solidFill>
                <a:round/>
                <a:headEnd/>
                <a:tailEnd/>
              </a:ln>
            </p:spPr>
            <p:txBody>
              <a:bodyPr/>
              <a:lstStyle/>
              <a:p>
                <a:endParaRPr lang="en-US"/>
              </a:p>
            </p:txBody>
          </p:sp>
          <p:sp>
            <p:nvSpPr>
              <p:cNvPr id="64574" name="Freeform 1079"/>
              <p:cNvSpPr>
                <a:spLocks/>
              </p:cNvSpPr>
              <p:nvPr/>
            </p:nvSpPr>
            <p:spPr bwMode="auto">
              <a:xfrm>
                <a:off x="4300" y="1880"/>
                <a:ext cx="57" cy="56"/>
              </a:xfrm>
              <a:custGeom>
                <a:avLst/>
                <a:gdLst>
                  <a:gd name="T0" fmla="*/ 57 w 114"/>
                  <a:gd name="T1" fmla="*/ 56 h 114"/>
                  <a:gd name="T2" fmla="*/ 28 w 114"/>
                  <a:gd name="T3" fmla="*/ 0 h 114"/>
                  <a:gd name="T4" fmla="*/ 0 w 114"/>
                  <a:gd name="T5" fmla="*/ 56 h 114"/>
                  <a:gd name="T6" fmla="*/ 57 w 114"/>
                  <a:gd name="T7" fmla="*/ 56 h 114"/>
                  <a:gd name="T8" fmla="*/ 0 60000 65536"/>
                  <a:gd name="T9" fmla="*/ 0 60000 65536"/>
                  <a:gd name="T10" fmla="*/ 0 60000 65536"/>
                  <a:gd name="T11" fmla="*/ 0 60000 65536"/>
                  <a:gd name="T12" fmla="*/ 0 w 114"/>
                  <a:gd name="T13" fmla="*/ 0 h 114"/>
                  <a:gd name="T14" fmla="*/ 114 w 114"/>
                  <a:gd name="T15" fmla="*/ 114 h 114"/>
                </a:gdLst>
                <a:ahLst/>
                <a:cxnLst>
                  <a:cxn ang="T8">
                    <a:pos x="T0" y="T1"/>
                  </a:cxn>
                  <a:cxn ang="T9">
                    <a:pos x="T2" y="T3"/>
                  </a:cxn>
                  <a:cxn ang="T10">
                    <a:pos x="T4" y="T5"/>
                  </a:cxn>
                  <a:cxn ang="T11">
                    <a:pos x="T6" y="T7"/>
                  </a:cxn>
                </a:cxnLst>
                <a:rect l="T12" t="T13" r="T14" b="T15"/>
                <a:pathLst>
                  <a:path w="114" h="114">
                    <a:moveTo>
                      <a:pt x="114" y="114"/>
                    </a:moveTo>
                    <a:lnTo>
                      <a:pt x="56" y="0"/>
                    </a:lnTo>
                    <a:lnTo>
                      <a:pt x="0" y="114"/>
                    </a:lnTo>
                    <a:lnTo>
                      <a:pt x="114" y="114"/>
                    </a:lnTo>
                    <a:close/>
                  </a:path>
                </a:pathLst>
              </a:custGeom>
              <a:solidFill>
                <a:srgbClr val="000000"/>
              </a:solidFill>
              <a:ln w="9525">
                <a:noFill/>
                <a:round/>
                <a:headEnd/>
                <a:tailEnd/>
              </a:ln>
            </p:spPr>
            <p:txBody>
              <a:bodyPr/>
              <a:lstStyle/>
              <a:p>
                <a:endParaRPr lang="en-US"/>
              </a:p>
            </p:txBody>
          </p:sp>
        </p:grpSp>
        <p:pic>
          <p:nvPicPr>
            <p:cNvPr id="64552" name="Picture 1081"/>
            <p:cNvPicPr>
              <a:picLocks noChangeAspect="1" noChangeArrowheads="1"/>
            </p:cNvPicPr>
            <p:nvPr/>
          </p:nvPicPr>
          <p:blipFill>
            <a:blip r:embed="rId5" cstate="print"/>
            <a:srcRect/>
            <a:stretch>
              <a:fillRect/>
            </a:stretch>
          </p:blipFill>
          <p:spPr bwMode="auto">
            <a:xfrm>
              <a:off x="4125" y="2592"/>
              <a:ext cx="467" cy="909"/>
            </a:xfrm>
            <a:prstGeom prst="rect">
              <a:avLst/>
            </a:prstGeom>
            <a:noFill/>
            <a:ln w="9525">
              <a:noFill/>
              <a:miter lim="800000"/>
              <a:headEnd/>
              <a:tailEnd/>
            </a:ln>
          </p:spPr>
        </p:pic>
        <p:pic>
          <p:nvPicPr>
            <p:cNvPr id="64553" name="Picture 1082"/>
            <p:cNvPicPr>
              <a:picLocks noChangeAspect="1" noChangeArrowheads="1"/>
            </p:cNvPicPr>
            <p:nvPr/>
          </p:nvPicPr>
          <p:blipFill>
            <a:blip r:embed="rId6" cstate="print"/>
            <a:srcRect b="48521"/>
            <a:stretch>
              <a:fillRect/>
            </a:stretch>
          </p:blipFill>
          <p:spPr bwMode="auto">
            <a:xfrm>
              <a:off x="4125" y="2592"/>
              <a:ext cx="467" cy="468"/>
            </a:xfrm>
            <a:prstGeom prst="rect">
              <a:avLst/>
            </a:prstGeom>
            <a:noFill/>
            <a:ln w="9525">
              <a:noFill/>
              <a:miter lim="800000"/>
              <a:headEnd/>
              <a:tailEnd/>
            </a:ln>
          </p:spPr>
        </p:pic>
        <p:pic>
          <p:nvPicPr>
            <p:cNvPr id="64554" name="Picture 1084"/>
            <p:cNvPicPr>
              <a:picLocks noChangeAspect="1" noChangeArrowheads="1"/>
            </p:cNvPicPr>
            <p:nvPr/>
          </p:nvPicPr>
          <p:blipFill>
            <a:blip r:embed="rId7" cstate="print"/>
            <a:srcRect/>
            <a:stretch>
              <a:fillRect/>
            </a:stretch>
          </p:blipFill>
          <p:spPr bwMode="auto">
            <a:xfrm>
              <a:off x="3426" y="2594"/>
              <a:ext cx="515" cy="864"/>
            </a:xfrm>
            <a:prstGeom prst="rect">
              <a:avLst/>
            </a:prstGeom>
            <a:noFill/>
            <a:ln w="9525">
              <a:noFill/>
              <a:miter lim="800000"/>
              <a:headEnd/>
              <a:tailEnd/>
            </a:ln>
          </p:spPr>
        </p:pic>
        <p:pic>
          <p:nvPicPr>
            <p:cNvPr id="64555" name="Picture 1085"/>
            <p:cNvPicPr>
              <a:picLocks noChangeAspect="1" noChangeArrowheads="1"/>
            </p:cNvPicPr>
            <p:nvPr/>
          </p:nvPicPr>
          <p:blipFill>
            <a:blip r:embed="rId8" cstate="print"/>
            <a:srcRect b="50050"/>
            <a:stretch>
              <a:fillRect/>
            </a:stretch>
          </p:blipFill>
          <p:spPr bwMode="auto">
            <a:xfrm>
              <a:off x="3426" y="2594"/>
              <a:ext cx="515" cy="430"/>
            </a:xfrm>
            <a:prstGeom prst="rect">
              <a:avLst/>
            </a:prstGeom>
            <a:noFill/>
            <a:ln w="9525">
              <a:noFill/>
              <a:miter lim="800000"/>
              <a:headEnd/>
              <a:tailEnd/>
            </a:ln>
          </p:spPr>
        </p:pic>
        <p:sp>
          <p:nvSpPr>
            <p:cNvPr id="64556" name="Rectangle 1087"/>
            <p:cNvSpPr>
              <a:spLocks noChangeArrowheads="1"/>
            </p:cNvSpPr>
            <p:nvPr/>
          </p:nvSpPr>
          <p:spPr bwMode="auto">
            <a:xfrm>
              <a:off x="4684" y="3128"/>
              <a:ext cx="706" cy="130"/>
            </a:xfrm>
            <a:prstGeom prst="rect">
              <a:avLst/>
            </a:prstGeom>
            <a:noFill/>
            <a:ln w="9525">
              <a:noFill/>
              <a:miter lim="800000"/>
              <a:headEnd/>
              <a:tailEnd/>
            </a:ln>
          </p:spPr>
          <p:txBody>
            <a:bodyPr/>
            <a:lstStyle/>
            <a:p>
              <a:endParaRPr lang="en-US"/>
            </a:p>
          </p:txBody>
        </p:sp>
        <p:sp>
          <p:nvSpPr>
            <p:cNvPr id="64557" name="Rectangle 1088"/>
            <p:cNvSpPr>
              <a:spLocks noChangeArrowheads="1"/>
            </p:cNvSpPr>
            <p:nvPr/>
          </p:nvSpPr>
          <p:spPr bwMode="auto">
            <a:xfrm>
              <a:off x="4739" y="3158"/>
              <a:ext cx="145" cy="77"/>
            </a:xfrm>
            <a:prstGeom prst="rect">
              <a:avLst/>
            </a:prstGeom>
            <a:noFill/>
            <a:ln w="9525">
              <a:noFill/>
              <a:miter lim="800000"/>
              <a:headEnd/>
              <a:tailEnd/>
            </a:ln>
          </p:spPr>
          <p:txBody>
            <a:bodyPr wrap="none" lIns="0" tIns="0" rIns="0" bIns="0">
              <a:spAutoFit/>
            </a:bodyPr>
            <a:lstStyle/>
            <a:p>
              <a:r>
                <a:rPr lang="en-US" sz="800" b="1">
                  <a:solidFill>
                    <a:srgbClr val="000000"/>
                  </a:solidFill>
                </a:rPr>
                <a:t>TWR</a:t>
              </a:r>
              <a:endParaRPr lang="en-US" b="1"/>
            </a:p>
          </p:txBody>
        </p:sp>
        <p:sp>
          <p:nvSpPr>
            <p:cNvPr id="64558" name="Rectangle 1089"/>
            <p:cNvSpPr>
              <a:spLocks noChangeArrowheads="1"/>
            </p:cNvSpPr>
            <p:nvPr/>
          </p:nvSpPr>
          <p:spPr bwMode="auto">
            <a:xfrm>
              <a:off x="4888" y="3158"/>
              <a:ext cx="21" cy="77"/>
            </a:xfrm>
            <a:prstGeom prst="rect">
              <a:avLst/>
            </a:prstGeom>
            <a:noFill/>
            <a:ln w="9525">
              <a:noFill/>
              <a:miter lim="800000"/>
              <a:headEnd/>
              <a:tailEnd/>
            </a:ln>
          </p:spPr>
          <p:txBody>
            <a:bodyPr wrap="none" lIns="0" tIns="0" rIns="0" bIns="0">
              <a:spAutoFit/>
            </a:bodyPr>
            <a:lstStyle/>
            <a:p>
              <a:r>
                <a:rPr lang="en-US" sz="800" b="1">
                  <a:solidFill>
                    <a:srgbClr val="000000"/>
                  </a:solidFill>
                </a:rPr>
                <a:t>-</a:t>
              </a:r>
              <a:endParaRPr lang="en-US" b="1"/>
            </a:p>
          </p:txBody>
        </p:sp>
        <p:sp>
          <p:nvSpPr>
            <p:cNvPr id="64559" name="Rectangle 1090"/>
            <p:cNvSpPr>
              <a:spLocks noChangeArrowheads="1"/>
            </p:cNvSpPr>
            <p:nvPr/>
          </p:nvSpPr>
          <p:spPr bwMode="auto">
            <a:xfrm>
              <a:off x="4910" y="3158"/>
              <a:ext cx="271" cy="77"/>
            </a:xfrm>
            <a:prstGeom prst="rect">
              <a:avLst/>
            </a:prstGeom>
            <a:noFill/>
            <a:ln w="9525">
              <a:noFill/>
              <a:miter lim="800000"/>
              <a:headEnd/>
              <a:tailEnd/>
            </a:ln>
          </p:spPr>
          <p:txBody>
            <a:bodyPr wrap="none" lIns="0" tIns="0" rIns="0" bIns="0">
              <a:spAutoFit/>
            </a:bodyPr>
            <a:lstStyle/>
            <a:p>
              <a:r>
                <a:rPr lang="en-US" sz="800" b="1">
                  <a:solidFill>
                    <a:srgbClr val="000000"/>
                  </a:solidFill>
                </a:rPr>
                <a:t>SENSOR</a:t>
              </a:r>
              <a:endParaRPr lang="en-US" b="1"/>
            </a:p>
          </p:txBody>
        </p:sp>
        <p:sp>
          <p:nvSpPr>
            <p:cNvPr id="64560" name="Rectangle 1091"/>
            <p:cNvSpPr>
              <a:spLocks noChangeArrowheads="1"/>
            </p:cNvSpPr>
            <p:nvPr/>
          </p:nvSpPr>
          <p:spPr bwMode="auto">
            <a:xfrm>
              <a:off x="5183" y="3158"/>
              <a:ext cx="21" cy="77"/>
            </a:xfrm>
            <a:prstGeom prst="rect">
              <a:avLst/>
            </a:prstGeom>
            <a:noFill/>
            <a:ln w="9525">
              <a:noFill/>
              <a:miter lim="800000"/>
              <a:headEnd/>
              <a:tailEnd/>
            </a:ln>
          </p:spPr>
          <p:txBody>
            <a:bodyPr wrap="none" lIns="0" tIns="0" rIns="0" bIns="0">
              <a:spAutoFit/>
            </a:bodyPr>
            <a:lstStyle/>
            <a:p>
              <a:r>
                <a:rPr lang="en-US" sz="800" b="1">
                  <a:solidFill>
                    <a:srgbClr val="000000"/>
                  </a:solidFill>
                </a:rPr>
                <a:t>-</a:t>
              </a:r>
              <a:endParaRPr lang="en-US" b="1"/>
            </a:p>
          </p:txBody>
        </p:sp>
        <p:sp>
          <p:nvSpPr>
            <p:cNvPr id="64561" name="Rectangle 1092"/>
            <p:cNvSpPr>
              <a:spLocks noChangeArrowheads="1"/>
            </p:cNvSpPr>
            <p:nvPr/>
          </p:nvSpPr>
          <p:spPr bwMode="auto">
            <a:xfrm>
              <a:off x="5205" y="3158"/>
              <a:ext cx="135" cy="77"/>
            </a:xfrm>
            <a:prstGeom prst="rect">
              <a:avLst/>
            </a:prstGeom>
            <a:noFill/>
            <a:ln w="9525">
              <a:noFill/>
              <a:miter lim="800000"/>
              <a:headEnd/>
              <a:tailEnd/>
            </a:ln>
          </p:spPr>
          <p:txBody>
            <a:bodyPr wrap="none" lIns="0" tIns="0" rIns="0" bIns="0">
              <a:spAutoFit/>
            </a:bodyPr>
            <a:lstStyle/>
            <a:p>
              <a:r>
                <a:rPr lang="en-US" sz="800" b="1">
                  <a:solidFill>
                    <a:srgbClr val="000000"/>
                  </a:solidFill>
                </a:rPr>
                <a:t>PAK</a:t>
              </a:r>
              <a:endParaRPr lang="en-US" b="1"/>
            </a:p>
          </p:txBody>
        </p:sp>
        <p:sp>
          <p:nvSpPr>
            <p:cNvPr id="64562" name="Rectangle 1093"/>
            <p:cNvSpPr>
              <a:spLocks noChangeArrowheads="1"/>
            </p:cNvSpPr>
            <p:nvPr/>
          </p:nvSpPr>
          <p:spPr bwMode="auto">
            <a:xfrm>
              <a:off x="4155" y="3128"/>
              <a:ext cx="408" cy="130"/>
            </a:xfrm>
            <a:prstGeom prst="rect">
              <a:avLst/>
            </a:prstGeom>
            <a:noFill/>
            <a:ln w="9525">
              <a:noFill/>
              <a:miter lim="800000"/>
              <a:headEnd/>
              <a:tailEnd/>
            </a:ln>
          </p:spPr>
          <p:txBody>
            <a:bodyPr/>
            <a:lstStyle/>
            <a:p>
              <a:endParaRPr lang="en-US"/>
            </a:p>
          </p:txBody>
        </p:sp>
        <p:sp>
          <p:nvSpPr>
            <p:cNvPr id="64563" name="Rectangle 1094"/>
            <p:cNvSpPr>
              <a:spLocks noChangeArrowheads="1"/>
            </p:cNvSpPr>
            <p:nvPr/>
          </p:nvSpPr>
          <p:spPr bwMode="auto">
            <a:xfrm>
              <a:off x="4209" y="3158"/>
              <a:ext cx="145" cy="77"/>
            </a:xfrm>
            <a:prstGeom prst="rect">
              <a:avLst/>
            </a:prstGeom>
            <a:noFill/>
            <a:ln w="9525">
              <a:noFill/>
              <a:miter lim="800000"/>
              <a:headEnd/>
              <a:tailEnd/>
            </a:ln>
          </p:spPr>
          <p:txBody>
            <a:bodyPr wrap="none" lIns="0" tIns="0" rIns="0" bIns="0">
              <a:spAutoFit/>
            </a:bodyPr>
            <a:lstStyle/>
            <a:p>
              <a:r>
                <a:rPr lang="en-US" sz="800" b="1">
                  <a:solidFill>
                    <a:srgbClr val="000000"/>
                  </a:solidFill>
                </a:rPr>
                <a:t>TWR</a:t>
              </a:r>
              <a:endParaRPr lang="en-US" b="1"/>
            </a:p>
          </p:txBody>
        </p:sp>
        <p:sp>
          <p:nvSpPr>
            <p:cNvPr id="64564" name="Rectangle 1095"/>
            <p:cNvSpPr>
              <a:spLocks noChangeArrowheads="1"/>
            </p:cNvSpPr>
            <p:nvPr/>
          </p:nvSpPr>
          <p:spPr bwMode="auto">
            <a:xfrm>
              <a:off x="4358" y="3158"/>
              <a:ext cx="21" cy="77"/>
            </a:xfrm>
            <a:prstGeom prst="rect">
              <a:avLst/>
            </a:prstGeom>
            <a:noFill/>
            <a:ln w="9525">
              <a:noFill/>
              <a:miter lim="800000"/>
              <a:headEnd/>
              <a:tailEnd/>
            </a:ln>
          </p:spPr>
          <p:txBody>
            <a:bodyPr wrap="none" lIns="0" tIns="0" rIns="0" bIns="0">
              <a:spAutoFit/>
            </a:bodyPr>
            <a:lstStyle/>
            <a:p>
              <a:r>
                <a:rPr lang="en-US" sz="800" b="1">
                  <a:solidFill>
                    <a:srgbClr val="000000"/>
                  </a:solidFill>
                </a:rPr>
                <a:t>-</a:t>
              </a:r>
              <a:endParaRPr lang="en-US" b="1"/>
            </a:p>
          </p:txBody>
        </p:sp>
        <p:sp>
          <p:nvSpPr>
            <p:cNvPr id="64565" name="Rectangle 1096"/>
            <p:cNvSpPr>
              <a:spLocks noChangeArrowheads="1"/>
            </p:cNvSpPr>
            <p:nvPr/>
          </p:nvSpPr>
          <p:spPr bwMode="auto">
            <a:xfrm>
              <a:off x="4379" y="3158"/>
              <a:ext cx="131" cy="77"/>
            </a:xfrm>
            <a:prstGeom prst="rect">
              <a:avLst/>
            </a:prstGeom>
            <a:noFill/>
            <a:ln w="9525">
              <a:noFill/>
              <a:miter lim="800000"/>
              <a:headEnd/>
              <a:tailEnd/>
            </a:ln>
          </p:spPr>
          <p:txBody>
            <a:bodyPr wrap="none" lIns="0" tIns="0" rIns="0" bIns="0">
              <a:spAutoFit/>
            </a:bodyPr>
            <a:lstStyle/>
            <a:p>
              <a:r>
                <a:rPr lang="en-US" sz="800" b="1">
                  <a:solidFill>
                    <a:srgbClr val="000000"/>
                  </a:solidFill>
                </a:rPr>
                <a:t>LCD</a:t>
              </a:r>
              <a:endParaRPr lang="en-US" b="1"/>
            </a:p>
          </p:txBody>
        </p:sp>
        <p:sp>
          <p:nvSpPr>
            <p:cNvPr id="64566" name="Rectangle 1097"/>
            <p:cNvSpPr>
              <a:spLocks noChangeArrowheads="1"/>
            </p:cNvSpPr>
            <p:nvPr/>
          </p:nvSpPr>
          <p:spPr bwMode="auto">
            <a:xfrm>
              <a:off x="3478" y="3128"/>
              <a:ext cx="426" cy="130"/>
            </a:xfrm>
            <a:prstGeom prst="rect">
              <a:avLst/>
            </a:prstGeom>
            <a:noFill/>
            <a:ln w="9525">
              <a:noFill/>
              <a:miter lim="800000"/>
              <a:headEnd/>
              <a:tailEnd/>
            </a:ln>
          </p:spPr>
          <p:txBody>
            <a:bodyPr/>
            <a:lstStyle/>
            <a:p>
              <a:endParaRPr lang="en-US"/>
            </a:p>
          </p:txBody>
        </p:sp>
        <p:sp>
          <p:nvSpPr>
            <p:cNvPr id="64567" name="Rectangle 1098"/>
            <p:cNvSpPr>
              <a:spLocks noChangeArrowheads="1"/>
            </p:cNvSpPr>
            <p:nvPr/>
          </p:nvSpPr>
          <p:spPr bwMode="auto">
            <a:xfrm>
              <a:off x="3530" y="3158"/>
              <a:ext cx="145" cy="77"/>
            </a:xfrm>
            <a:prstGeom prst="rect">
              <a:avLst/>
            </a:prstGeom>
            <a:noFill/>
            <a:ln w="9525">
              <a:noFill/>
              <a:miter lim="800000"/>
              <a:headEnd/>
              <a:tailEnd/>
            </a:ln>
          </p:spPr>
          <p:txBody>
            <a:bodyPr wrap="none" lIns="0" tIns="0" rIns="0" bIns="0">
              <a:spAutoFit/>
            </a:bodyPr>
            <a:lstStyle/>
            <a:p>
              <a:r>
                <a:rPr lang="en-US" sz="800" b="1">
                  <a:solidFill>
                    <a:srgbClr val="000000"/>
                  </a:solidFill>
                </a:rPr>
                <a:t>TWR</a:t>
              </a:r>
              <a:endParaRPr lang="en-US" b="1"/>
            </a:p>
          </p:txBody>
        </p:sp>
        <p:sp>
          <p:nvSpPr>
            <p:cNvPr id="64568" name="Rectangle 1099"/>
            <p:cNvSpPr>
              <a:spLocks noChangeArrowheads="1"/>
            </p:cNvSpPr>
            <p:nvPr/>
          </p:nvSpPr>
          <p:spPr bwMode="auto">
            <a:xfrm>
              <a:off x="3679" y="3158"/>
              <a:ext cx="21" cy="77"/>
            </a:xfrm>
            <a:prstGeom prst="rect">
              <a:avLst/>
            </a:prstGeom>
            <a:noFill/>
            <a:ln w="9525">
              <a:noFill/>
              <a:miter lim="800000"/>
              <a:headEnd/>
              <a:tailEnd/>
            </a:ln>
          </p:spPr>
          <p:txBody>
            <a:bodyPr wrap="none" lIns="0" tIns="0" rIns="0" bIns="0">
              <a:spAutoFit/>
            </a:bodyPr>
            <a:lstStyle/>
            <a:p>
              <a:r>
                <a:rPr lang="en-US" sz="800" b="1">
                  <a:solidFill>
                    <a:srgbClr val="000000"/>
                  </a:solidFill>
                </a:rPr>
                <a:t>-</a:t>
              </a:r>
              <a:endParaRPr lang="en-US" b="1"/>
            </a:p>
          </p:txBody>
        </p:sp>
        <p:sp>
          <p:nvSpPr>
            <p:cNvPr id="64569" name="Rectangle 1100"/>
            <p:cNvSpPr>
              <a:spLocks noChangeArrowheads="1"/>
            </p:cNvSpPr>
            <p:nvPr/>
          </p:nvSpPr>
          <p:spPr bwMode="auto">
            <a:xfrm>
              <a:off x="3727" y="3159"/>
              <a:ext cx="149" cy="77"/>
            </a:xfrm>
            <a:prstGeom prst="rect">
              <a:avLst/>
            </a:prstGeom>
            <a:noFill/>
            <a:ln w="9525">
              <a:noFill/>
              <a:miter lim="800000"/>
              <a:headEnd/>
              <a:tailEnd/>
            </a:ln>
          </p:spPr>
          <p:txBody>
            <a:bodyPr wrap="none" lIns="0" tIns="0" rIns="0" bIns="0">
              <a:spAutoFit/>
            </a:bodyPr>
            <a:lstStyle/>
            <a:p>
              <a:r>
                <a:rPr lang="en-US" sz="800" b="1">
                  <a:solidFill>
                    <a:srgbClr val="000000"/>
                  </a:solidFill>
                </a:rPr>
                <a:t>MEM</a:t>
              </a:r>
              <a:endParaRPr lang="en-US" b="1"/>
            </a:p>
          </p:txBody>
        </p:sp>
        <p:pic>
          <p:nvPicPr>
            <p:cNvPr id="64570" name="Picture 1101"/>
            <p:cNvPicPr>
              <a:picLocks noChangeAspect="1" noChangeArrowheads="1"/>
            </p:cNvPicPr>
            <p:nvPr/>
          </p:nvPicPr>
          <p:blipFill>
            <a:blip r:embed="rId9" cstate="print"/>
            <a:srcRect b="45903"/>
            <a:stretch>
              <a:fillRect/>
            </a:stretch>
          </p:blipFill>
          <p:spPr bwMode="auto">
            <a:xfrm>
              <a:off x="4619" y="2404"/>
              <a:ext cx="753" cy="704"/>
            </a:xfrm>
            <a:prstGeom prst="rect">
              <a:avLst/>
            </a:prstGeom>
            <a:noFill/>
            <a:ln w="9525">
              <a:noFill/>
              <a:miter lim="800000"/>
              <a:headEnd/>
              <a:tailEnd/>
            </a:ln>
          </p:spPr>
        </p:pic>
        <p:pic>
          <p:nvPicPr>
            <p:cNvPr id="64571" name="Picture 1102"/>
            <p:cNvPicPr>
              <a:picLocks noChangeAspect="1" noChangeArrowheads="1"/>
            </p:cNvPicPr>
            <p:nvPr/>
          </p:nvPicPr>
          <p:blipFill>
            <a:blip r:embed="rId10" cstate="print"/>
            <a:srcRect b="45903"/>
            <a:stretch>
              <a:fillRect/>
            </a:stretch>
          </p:blipFill>
          <p:spPr bwMode="auto">
            <a:xfrm>
              <a:off x="4619" y="2404"/>
              <a:ext cx="753" cy="704"/>
            </a:xfrm>
            <a:prstGeom prst="rect">
              <a:avLst/>
            </a:prstGeom>
            <a:noFill/>
            <a:ln w="9525">
              <a:noFill/>
              <a:miter lim="800000"/>
              <a:headEnd/>
              <a:tailEnd/>
            </a:ln>
          </p:spPr>
        </p:pic>
        <p:sp>
          <p:nvSpPr>
            <p:cNvPr id="64572" name="Rectangle 1104"/>
            <p:cNvSpPr>
              <a:spLocks noChangeArrowheads="1"/>
            </p:cNvSpPr>
            <p:nvPr/>
          </p:nvSpPr>
          <p:spPr bwMode="auto">
            <a:xfrm>
              <a:off x="4591" y="2201"/>
              <a:ext cx="412" cy="266"/>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85738"/>
            <a:ext cx="9220200" cy="655637"/>
          </a:xfrm>
          <a:noFill/>
        </p:spPr>
        <p:txBody>
          <a:bodyPr/>
          <a:lstStyle/>
          <a:p>
            <a:pPr algn="l"/>
            <a:r>
              <a:rPr lang="en-US" sz="2800" smtClean="0"/>
              <a:t>What Does An Analog to Digital Converter (ADC) Do?</a:t>
            </a:r>
          </a:p>
        </p:txBody>
      </p:sp>
      <p:sp>
        <p:nvSpPr>
          <p:cNvPr id="15363" name="Rectangle 3"/>
          <p:cNvSpPr>
            <a:spLocks noChangeArrowheads="1"/>
          </p:cNvSpPr>
          <p:nvPr/>
        </p:nvSpPr>
        <p:spPr bwMode="auto">
          <a:xfrm>
            <a:off x="304800" y="1219200"/>
            <a:ext cx="4414838" cy="4700588"/>
          </a:xfrm>
          <a:prstGeom prst="rect">
            <a:avLst/>
          </a:prstGeom>
          <a:noFill/>
          <a:ln w="9525">
            <a:noFill/>
            <a:miter lim="800000"/>
            <a:headEnd/>
            <a:tailEnd/>
          </a:ln>
        </p:spPr>
        <p:txBody>
          <a:bodyPr/>
          <a:lstStyle/>
          <a:p>
            <a:pPr marL="342900" indent="-342900" eaLnBrk="0" hangingPunct="0">
              <a:spcBef>
                <a:spcPct val="20000"/>
              </a:spcBef>
              <a:buFontTx/>
              <a:buChar char="•"/>
            </a:pPr>
            <a:r>
              <a:rPr lang="en-US"/>
              <a:t>ADC mixed-signal device</a:t>
            </a:r>
          </a:p>
          <a:p>
            <a:pPr marL="742950" lvl="1" indent="-285750" eaLnBrk="0" hangingPunct="0">
              <a:spcBef>
                <a:spcPct val="20000"/>
              </a:spcBef>
              <a:buFontTx/>
              <a:buChar char="–"/>
            </a:pPr>
            <a:r>
              <a:rPr lang="en-US" sz="2000"/>
              <a:t>Analog input</a:t>
            </a:r>
          </a:p>
          <a:p>
            <a:pPr marL="742950" lvl="1" indent="-285750" eaLnBrk="0" hangingPunct="0">
              <a:spcBef>
                <a:spcPct val="20000"/>
              </a:spcBef>
              <a:buFontTx/>
              <a:buChar char="–"/>
            </a:pPr>
            <a:r>
              <a:rPr lang="en-US" sz="2000"/>
              <a:t>Digital output</a:t>
            </a:r>
          </a:p>
          <a:p>
            <a:pPr marL="342900" indent="-342900" eaLnBrk="0" hangingPunct="0">
              <a:spcBef>
                <a:spcPct val="20000"/>
              </a:spcBef>
              <a:buFontTx/>
              <a:buChar char="•"/>
            </a:pPr>
            <a:r>
              <a:rPr lang="en-US"/>
              <a:t>For a 3-bit ADC, there are 8 (2</a:t>
            </a:r>
            <a:r>
              <a:rPr lang="en-US" baseline="30000"/>
              <a:t>3</a:t>
            </a:r>
            <a:r>
              <a:rPr lang="en-US"/>
              <a:t>) possible output</a:t>
            </a:r>
          </a:p>
          <a:p>
            <a:pPr marL="742950" lvl="1" indent="-285750" eaLnBrk="0" hangingPunct="0">
              <a:spcBef>
                <a:spcPct val="20000"/>
              </a:spcBef>
              <a:buFontTx/>
              <a:buChar char="–"/>
            </a:pPr>
            <a:r>
              <a:rPr lang="en-US" sz="2000"/>
              <a:t>In this example</a:t>
            </a:r>
          </a:p>
          <a:p>
            <a:pPr marL="1143000" lvl="2" indent="-228600" eaLnBrk="0" hangingPunct="0">
              <a:spcBef>
                <a:spcPct val="20000"/>
              </a:spcBef>
              <a:buFontTx/>
              <a:buChar char="–"/>
            </a:pPr>
            <a:r>
              <a:rPr lang="en-US" sz="2000"/>
              <a:t>Input voltage is 5.5V</a:t>
            </a:r>
          </a:p>
          <a:p>
            <a:pPr marL="1143000" lvl="2" indent="-228600" eaLnBrk="0" hangingPunct="0">
              <a:spcBef>
                <a:spcPct val="20000"/>
              </a:spcBef>
              <a:buFontTx/>
              <a:buChar char="–"/>
            </a:pPr>
            <a:r>
              <a:rPr lang="en-US" sz="2000"/>
              <a:t>Reference voltage is 8V</a:t>
            </a:r>
          </a:p>
          <a:p>
            <a:pPr marL="1143000" lvl="2" indent="-228600" eaLnBrk="0" hangingPunct="0">
              <a:spcBef>
                <a:spcPct val="20000"/>
              </a:spcBef>
              <a:buFontTx/>
              <a:buChar char="–"/>
            </a:pPr>
            <a:r>
              <a:rPr lang="en-US" sz="2000"/>
              <a:t>Output will be 101</a:t>
            </a:r>
          </a:p>
          <a:p>
            <a:pPr marL="342900" indent="-342900" eaLnBrk="0" hangingPunct="0">
              <a:spcBef>
                <a:spcPct val="20000"/>
              </a:spcBef>
              <a:buFontTx/>
              <a:buChar char="•"/>
            </a:pPr>
            <a:r>
              <a:rPr lang="en-US"/>
              <a:t>More bits give better resolution and smaller steps</a:t>
            </a:r>
          </a:p>
        </p:txBody>
      </p:sp>
      <p:sp>
        <p:nvSpPr>
          <p:cNvPr id="15364" name="Rectangle 23"/>
          <p:cNvSpPr>
            <a:spLocks noChangeArrowheads="1"/>
          </p:cNvSpPr>
          <p:nvPr/>
        </p:nvSpPr>
        <p:spPr bwMode="auto">
          <a:xfrm>
            <a:off x="4630738" y="1787525"/>
            <a:ext cx="3979862" cy="3382963"/>
          </a:xfrm>
          <a:prstGeom prst="rect">
            <a:avLst/>
          </a:prstGeom>
          <a:solidFill>
            <a:srgbClr val="CBD2DA"/>
          </a:solidFill>
          <a:ln w="9525">
            <a:noFill/>
            <a:miter lim="800000"/>
            <a:headEnd/>
            <a:tailEnd/>
          </a:ln>
        </p:spPr>
        <p:txBody>
          <a:bodyPr/>
          <a:lstStyle/>
          <a:p>
            <a:endParaRPr lang="en-US"/>
          </a:p>
        </p:txBody>
      </p:sp>
      <p:sp>
        <p:nvSpPr>
          <p:cNvPr id="15365" name="Line 24"/>
          <p:cNvSpPr>
            <a:spLocks noChangeShapeType="1"/>
          </p:cNvSpPr>
          <p:nvPr/>
        </p:nvSpPr>
        <p:spPr bwMode="auto">
          <a:xfrm>
            <a:off x="5802313" y="3195638"/>
            <a:ext cx="484187" cy="1587"/>
          </a:xfrm>
          <a:prstGeom prst="line">
            <a:avLst/>
          </a:prstGeom>
          <a:noFill/>
          <a:ln w="9525">
            <a:solidFill>
              <a:srgbClr val="000000"/>
            </a:solidFill>
            <a:round/>
            <a:headEnd/>
            <a:tailEnd/>
          </a:ln>
        </p:spPr>
        <p:txBody>
          <a:bodyPr/>
          <a:lstStyle/>
          <a:p>
            <a:endParaRPr lang="en-US"/>
          </a:p>
        </p:txBody>
      </p:sp>
      <p:grpSp>
        <p:nvGrpSpPr>
          <p:cNvPr id="15366" name="Group 27"/>
          <p:cNvGrpSpPr>
            <a:grpSpLocks/>
          </p:cNvGrpSpPr>
          <p:nvPr/>
        </p:nvGrpSpPr>
        <p:grpSpPr bwMode="auto">
          <a:xfrm>
            <a:off x="5789613" y="3132138"/>
            <a:ext cx="404812" cy="100012"/>
            <a:chOff x="3647" y="1973"/>
            <a:chExt cx="255" cy="63"/>
          </a:xfrm>
        </p:grpSpPr>
        <p:sp>
          <p:nvSpPr>
            <p:cNvPr id="15437" name="Line 25"/>
            <p:cNvSpPr>
              <a:spLocks noChangeShapeType="1"/>
            </p:cNvSpPr>
            <p:nvPr/>
          </p:nvSpPr>
          <p:spPr bwMode="auto">
            <a:xfrm>
              <a:off x="3647" y="2004"/>
              <a:ext cx="194" cy="1"/>
            </a:xfrm>
            <a:prstGeom prst="line">
              <a:avLst/>
            </a:prstGeom>
            <a:noFill/>
            <a:ln w="9525">
              <a:solidFill>
                <a:srgbClr val="000000"/>
              </a:solidFill>
              <a:round/>
              <a:headEnd/>
              <a:tailEnd/>
            </a:ln>
          </p:spPr>
          <p:txBody>
            <a:bodyPr/>
            <a:lstStyle/>
            <a:p>
              <a:endParaRPr lang="en-US"/>
            </a:p>
          </p:txBody>
        </p:sp>
        <p:sp>
          <p:nvSpPr>
            <p:cNvPr id="15438" name="Freeform 26"/>
            <p:cNvSpPr>
              <a:spLocks/>
            </p:cNvSpPr>
            <p:nvPr/>
          </p:nvSpPr>
          <p:spPr bwMode="auto">
            <a:xfrm>
              <a:off x="3839" y="1973"/>
              <a:ext cx="63" cy="63"/>
            </a:xfrm>
            <a:custGeom>
              <a:avLst/>
              <a:gdLst>
                <a:gd name="T0" fmla="*/ 0 w 63"/>
                <a:gd name="T1" fmla="*/ 63 h 63"/>
                <a:gd name="T2" fmla="*/ 63 w 63"/>
                <a:gd name="T3" fmla="*/ 32 h 63"/>
                <a:gd name="T4" fmla="*/ 0 w 63"/>
                <a:gd name="T5" fmla="*/ 0 h 63"/>
                <a:gd name="T6" fmla="*/ 0 w 63"/>
                <a:gd name="T7" fmla="*/ 6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63"/>
                  </a:moveTo>
                  <a:lnTo>
                    <a:pt x="63" y="32"/>
                  </a:lnTo>
                  <a:lnTo>
                    <a:pt x="0" y="0"/>
                  </a:lnTo>
                  <a:lnTo>
                    <a:pt x="0" y="63"/>
                  </a:lnTo>
                  <a:close/>
                </a:path>
              </a:pathLst>
            </a:custGeom>
            <a:solidFill>
              <a:srgbClr val="000000"/>
            </a:solidFill>
            <a:ln w="9525">
              <a:noFill/>
              <a:round/>
              <a:headEnd/>
              <a:tailEnd/>
            </a:ln>
          </p:spPr>
          <p:txBody>
            <a:bodyPr/>
            <a:lstStyle/>
            <a:p>
              <a:endParaRPr lang="en-US"/>
            </a:p>
          </p:txBody>
        </p:sp>
      </p:grpSp>
      <p:sp>
        <p:nvSpPr>
          <p:cNvPr id="15367" name="Rectangle 28"/>
          <p:cNvSpPr>
            <a:spLocks noChangeArrowheads="1"/>
          </p:cNvSpPr>
          <p:nvPr/>
        </p:nvSpPr>
        <p:spPr bwMode="auto">
          <a:xfrm>
            <a:off x="5641975" y="2870200"/>
            <a:ext cx="1009650" cy="1751013"/>
          </a:xfrm>
          <a:prstGeom prst="rect">
            <a:avLst/>
          </a:prstGeom>
          <a:solidFill>
            <a:srgbClr val="800000"/>
          </a:solidFill>
          <a:ln w="38100">
            <a:solidFill>
              <a:srgbClr val="808080"/>
            </a:solidFill>
            <a:miter lim="800000"/>
            <a:headEnd/>
            <a:tailEnd/>
          </a:ln>
        </p:spPr>
        <p:txBody>
          <a:bodyPr/>
          <a:lstStyle/>
          <a:p>
            <a:endParaRPr lang="en-US"/>
          </a:p>
        </p:txBody>
      </p:sp>
      <p:grpSp>
        <p:nvGrpSpPr>
          <p:cNvPr id="15368" name="Group 31"/>
          <p:cNvGrpSpPr>
            <a:grpSpLocks/>
          </p:cNvGrpSpPr>
          <p:nvPr/>
        </p:nvGrpSpPr>
        <p:grpSpPr bwMode="auto">
          <a:xfrm>
            <a:off x="6623050" y="3240088"/>
            <a:ext cx="536575" cy="100012"/>
            <a:chOff x="4172" y="2041"/>
            <a:chExt cx="338" cy="63"/>
          </a:xfrm>
        </p:grpSpPr>
        <p:sp>
          <p:nvSpPr>
            <p:cNvPr id="15435" name="Line 29"/>
            <p:cNvSpPr>
              <a:spLocks noChangeShapeType="1"/>
            </p:cNvSpPr>
            <p:nvPr/>
          </p:nvSpPr>
          <p:spPr bwMode="auto">
            <a:xfrm>
              <a:off x="4172" y="2072"/>
              <a:ext cx="278" cy="1"/>
            </a:xfrm>
            <a:prstGeom prst="line">
              <a:avLst/>
            </a:prstGeom>
            <a:noFill/>
            <a:ln w="9525">
              <a:solidFill>
                <a:srgbClr val="000000"/>
              </a:solidFill>
              <a:round/>
              <a:headEnd/>
              <a:tailEnd/>
            </a:ln>
          </p:spPr>
          <p:txBody>
            <a:bodyPr/>
            <a:lstStyle/>
            <a:p>
              <a:endParaRPr lang="en-US"/>
            </a:p>
          </p:txBody>
        </p:sp>
        <p:sp>
          <p:nvSpPr>
            <p:cNvPr id="15436" name="Freeform 30"/>
            <p:cNvSpPr>
              <a:spLocks/>
            </p:cNvSpPr>
            <p:nvPr/>
          </p:nvSpPr>
          <p:spPr bwMode="auto">
            <a:xfrm>
              <a:off x="4448" y="2041"/>
              <a:ext cx="62" cy="63"/>
            </a:xfrm>
            <a:custGeom>
              <a:avLst/>
              <a:gdLst>
                <a:gd name="T0" fmla="*/ 0 w 62"/>
                <a:gd name="T1" fmla="*/ 63 h 63"/>
                <a:gd name="T2" fmla="*/ 62 w 62"/>
                <a:gd name="T3" fmla="*/ 32 h 63"/>
                <a:gd name="T4" fmla="*/ 0 w 62"/>
                <a:gd name="T5" fmla="*/ 0 h 63"/>
                <a:gd name="T6" fmla="*/ 0 w 62"/>
                <a:gd name="T7" fmla="*/ 6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63"/>
                  </a:moveTo>
                  <a:lnTo>
                    <a:pt x="62" y="32"/>
                  </a:lnTo>
                  <a:lnTo>
                    <a:pt x="0" y="0"/>
                  </a:lnTo>
                  <a:lnTo>
                    <a:pt x="0" y="63"/>
                  </a:lnTo>
                  <a:close/>
                </a:path>
              </a:pathLst>
            </a:custGeom>
            <a:solidFill>
              <a:srgbClr val="000000"/>
            </a:solidFill>
            <a:ln w="9525">
              <a:noFill/>
              <a:round/>
              <a:headEnd/>
              <a:tailEnd/>
            </a:ln>
          </p:spPr>
          <p:txBody>
            <a:bodyPr/>
            <a:lstStyle/>
            <a:p>
              <a:endParaRPr lang="en-US"/>
            </a:p>
          </p:txBody>
        </p:sp>
      </p:grpSp>
      <p:grpSp>
        <p:nvGrpSpPr>
          <p:cNvPr id="15369" name="Group 34"/>
          <p:cNvGrpSpPr>
            <a:grpSpLocks/>
          </p:cNvGrpSpPr>
          <p:nvPr/>
        </p:nvGrpSpPr>
        <p:grpSpPr bwMode="auto">
          <a:xfrm>
            <a:off x="6621463" y="3571875"/>
            <a:ext cx="547687" cy="100013"/>
            <a:chOff x="4171" y="2250"/>
            <a:chExt cx="345" cy="63"/>
          </a:xfrm>
        </p:grpSpPr>
        <p:sp>
          <p:nvSpPr>
            <p:cNvPr id="15433" name="Line 32"/>
            <p:cNvSpPr>
              <a:spLocks noChangeShapeType="1"/>
            </p:cNvSpPr>
            <p:nvPr/>
          </p:nvSpPr>
          <p:spPr bwMode="auto">
            <a:xfrm flipV="1">
              <a:off x="4171" y="2281"/>
              <a:ext cx="285" cy="3"/>
            </a:xfrm>
            <a:prstGeom prst="line">
              <a:avLst/>
            </a:prstGeom>
            <a:noFill/>
            <a:ln w="9525">
              <a:solidFill>
                <a:srgbClr val="000000"/>
              </a:solidFill>
              <a:round/>
              <a:headEnd/>
              <a:tailEnd/>
            </a:ln>
          </p:spPr>
          <p:txBody>
            <a:bodyPr/>
            <a:lstStyle/>
            <a:p>
              <a:endParaRPr lang="en-US"/>
            </a:p>
          </p:txBody>
        </p:sp>
        <p:sp>
          <p:nvSpPr>
            <p:cNvPr id="15434" name="Freeform 33"/>
            <p:cNvSpPr>
              <a:spLocks/>
            </p:cNvSpPr>
            <p:nvPr/>
          </p:nvSpPr>
          <p:spPr bwMode="auto">
            <a:xfrm>
              <a:off x="4453" y="2250"/>
              <a:ext cx="63" cy="63"/>
            </a:xfrm>
            <a:custGeom>
              <a:avLst/>
              <a:gdLst>
                <a:gd name="T0" fmla="*/ 1 w 63"/>
                <a:gd name="T1" fmla="*/ 63 h 63"/>
                <a:gd name="T2" fmla="*/ 63 w 63"/>
                <a:gd name="T3" fmla="*/ 31 h 63"/>
                <a:gd name="T4" fmla="*/ 0 w 63"/>
                <a:gd name="T5" fmla="*/ 0 h 63"/>
                <a:gd name="T6" fmla="*/ 1 w 63"/>
                <a:gd name="T7" fmla="*/ 6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1" y="63"/>
                  </a:moveTo>
                  <a:lnTo>
                    <a:pt x="63" y="31"/>
                  </a:lnTo>
                  <a:lnTo>
                    <a:pt x="0" y="0"/>
                  </a:lnTo>
                  <a:lnTo>
                    <a:pt x="1" y="63"/>
                  </a:lnTo>
                  <a:close/>
                </a:path>
              </a:pathLst>
            </a:custGeom>
            <a:solidFill>
              <a:srgbClr val="000000"/>
            </a:solidFill>
            <a:ln w="9525">
              <a:noFill/>
              <a:round/>
              <a:headEnd/>
              <a:tailEnd/>
            </a:ln>
          </p:spPr>
          <p:txBody>
            <a:bodyPr/>
            <a:lstStyle/>
            <a:p>
              <a:endParaRPr lang="en-US"/>
            </a:p>
          </p:txBody>
        </p:sp>
      </p:grpSp>
      <p:grpSp>
        <p:nvGrpSpPr>
          <p:cNvPr id="15370" name="Group 37"/>
          <p:cNvGrpSpPr>
            <a:grpSpLocks/>
          </p:cNvGrpSpPr>
          <p:nvPr/>
        </p:nvGrpSpPr>
        <p:grpSpPr bwMode="auto">
          <a:xfrm>
            <a:off x="6623050" y="3913188"/>
            <a:ext cx="565150" cy="100012"/>
            <a:chOff x="4172" y="2465"/>
            <a:chExt cx="356" cy="63"/>
          </a:xfrm>
        </p:grpSpPr>
        <p:sp>
          <p:nvSpPr>
            <p:cNvPr id="15431" name="Line 35"/>
            <p:cNvSpPr>
              <a:spLocks noChangeShapeType="1"/>
            </p:cNvSpPr>
            <p:nvPr/>
          </p:nvSpPr>
          <p:spPr bwMode="auto">
            <a:xfrm>
              <a:off x="4172" y="2496"/>
              <a:ext cx="296" cy="1"/>
            </a:xfrm>
            <a:prstGeom prst="line">
              <a:avLst/>
            </a:prstGeom>
            <a:noFill/>
            <a:ln w="9525">
              <a:solidFill>
                <a:srgbClr val="000000"/>
              </a:solidFill>
              <a:round/>
              <a:headEnd/>
              <a:tailEnd/>
            </a:ln>
          </p:spPr>
          <p:txBody>
            <a:bodyPr/>
            <a:lstStyle/>
            <a:p>
              <a:endParaRPr lang="en-US"/>
            </a:p>
          </p:txBody>
        </p:sp>
        <p:sp>
          <p:nvSpPr>
            <p:cNvPr id="15432" name="Freeform 36"/>
            <p:cNvSpPr>
              <a:spLocks/>
            </p:cNvSpPr>
            <p:nvPr/>
          </p:nvSpPr>
          <p:spPr bwMode="auto">
            <a:xfrm>
              <a:off x="4466" y="2465"/>
              <a:ext cx="62" cy="63"/>
            </a:xfrm>
            <a:custGeom>
              <a:avLst/>
              <a:gdLst>
                <a:gd name="T0" fmla="*/ 0 w 62"/>
                <a:gd name="T1" fmla="*/ 63 h 63"/>
                <a:gd name="T2" fmla="*/ 62 w 62"/>
                <a:gd name="T3" fmla="*/ 32 h 63"/>
                <a:gd name="T4" fmla="*/ 0 w 62"/>
                <a:gd name="T5" fmla="*/ 0 h 63"/>
                <a:gd name="T6" fmla="*/ 0 w 62"/>
                <a:gd name="T7" fmla="*/ 6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63"/>
                  </a:moveTo>
                  <a:lnTo>
                    <a:pt x="62" y="32"/>
                  </a:lnTo>
                  <a:lnTo>
                    <a:pt x="0" y="0"/>
                  </a:lnTo>
                  <a:lnTo>
                    <a:pt x="0" y="63"/>
                  </a:lnTo>
                  <a:close/>
                </a:path>
              </a:pathLst>
            </a:custGeom>
            <a:solidFill>
              <a:srgbClr val="000000"/>
            </a:solidFill>
            <a:ln w="9525">
              <a:noFill/>
              <a:round/>
              <a:headEnd/>
              <a:tailEnd/>
            </a:ln>
          </p:spPr>
          <p:txBody>
            <a:bodyPr/>
            <a:lstStyle/>
            <a:p>
              <a:endParaRPr lang="en-US"/>
            </a:p>
          </p:txBody>
        </p:sp>
      </p:grpSp>
      <p:grpSp>
        <p:nvGrpSpPr>
          <p:cNvPr id="15371" name="Group 40"/>
          <p:cNvGrpSpPr>
            <a:grpSpLocks/>
          </p:cNvGrpSpPr>
          <p:nvPr/>
        </p:nvGrpSpPr>
        <p:grpSpPr bwMode="auto">
          <a:xfrm>
            <a:off x="4914900" y="3535363"/>
            <a:ext cx="752475" cy="100012"/>
            <a:chOff x="3096" y="2227"/>
            <a:chExt cx="474" cy="63"/>
          </a:xfrm>
        </p:grpSpPr>
        <p:sp>
          <p:nvSpPr>
            <p:cNvPr id="15429" name="Line 38"/>
            <p:cNvSpPr>
              <a:spLocks noChangeShapeType="1"/>
            </p:cNvSpPr>
            <p:nvPr/>
          </p:nvSpPr>
          <p:spPr bwMode="auto">
            <a:xfrm>
              <a:off x="3096" y="2258"/>
              <a:ext cx="414" cy="1"/>
            </a:xfrm>
            <a:prstGeom prst="line">
              <a:avLst/>
            </a:prstGeom>
            <a:noFill/>
            <a:ln w="9525">
              <a:solidFill>
                <a:srgbClr val="000000"/>
              </a:solidFill>
              <a:round/>
              <a:headEnd/>
              <a:tailEnd/>
            </a:ln>
          </p:spPr>
          <p:txBody>
            <a:bodyPr/>
            <a:lstStyle/>
            <a:p>
              <a:endParaRPr lang="en-US"/>
            </a:p>
          </p:txBody>
        </p:sp>
        <p:sp>
          <p:nvSpPr>
            <p:cNvPr id="15430" name="Freeform 39"/>
            <p:cNvSpPr>
              <a:spLocks/>
            </p:cNvSpPr>
            <p:nvPr/>
          </p:nvSpPr>
          <p:spPr bwMode="auto">
            <a:xfrm>
              <a:off x="3508" y="2227"/>
              <a:ext cx="62" cy="63"/>
            </a:xfrm>
            <a:custGeom>
              <a:avLst/>
              <a:gdLst>
                <a:gd name="T0" fmla="*/ 0 w 62"/>
                <a:gd name="T1" fmla="*/ 63 h 63"/>
                <a:gd name="T2" fmla="*/ 62 w 62"/>
                <a:gd name="T3" fmla="*/ 32 h 63"/>
                <a:gd name="T4" fmla="*/ 0 w 62"/>
                <a:gd name="T5" fmla="*/ 0 h 63"/>
                <a:gd name="T6" fmla="*/ 0 w 62"/>
                <a:gd name="T7" fmla="*/ 6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63"/>
                  </a:moveTo>
                  <a:lnTo>
                    <a:pt x="62" y="32"/>
                  </a:lnTo>
                  <a:lnTo>
                    <a:pt x="0" y="0"/>
                  </a:lnTo>
                  <a:lnTo>
                    <a:pt x="0" y="63"/>
                  </a:lnTo>
                  <a:close/>
                </a:path>
              </a:pathLst>
            </a:custGeom>
            <a:solidFill>
              <a:srgbClr val="000000"/>
            </a:solidFill>
            <a:ln w="9525">
              <a:noFill/>
              <a:round/>
              <a:headEnd/>
              <a:tailEnd/>
            </a:ln>
          </p:spPr>
          <p:txBody>
            <a:bodyPr/>
            <a:lstStyle/>
            <a:p>
              <a:endParaRPr lang="en-US"/>
            </a:p>
          </p:txBody>
        </p:sp>
      </p:grpSp>
      <p:sp>
        <p:nvSpPr>
          <p:cNvPr id="15372" name="Line 41"/>
          <p:cNvSpPr>
            <a:spLocks noChangeShapeType="1"/>
          </p:cNvSpPr>
          <p:nvPr/>
        </p:nvSpPr>
        <p:spPr bwMode="auto">
          <a:xfrm>
            <a:off x="5749925" y="2238375"/>
            <a:ext cx="1588" cy="646113"/>
          </a:xfrm>
          <a:prstGeom prst="line">
            <a:avLst/>
          </a:prstGeom>
          <a:noFill/>
          <a:ln w="9525">
            <a:solidFill>
              <a:srgbClr val="000000"/>
            </a:solidFill>
            <a:round/>
            <a:headEnd/>
            <a:tailEnd/>
          </a:ln>
        </p:spPr>
        <p:txBody>
          <a:bodyPr/>
          <a:lstStyle/>
          <a:p>
            <a:endParaRPr lang="en-US"/>
          </a:p>
        </p:txBody>
      </p:sp>
      <p:sp>
        <p:nvSpPr>
          <p:cNvPr id="15373" name="Line 42"/>
          <p:cNvSpPr>
            <a:spLocks noChangeShapeType="1"/>
          </p:cNvSpPr>
          <p:nvPr/>
        </p:nvSpPr>
        <p:spPr bwMode="auto">
          <a:xfrm>
            <a:off x="6367463" y="2266950"/>
            <a:ext cx="1587" cy="619125"/>
          </a:xfrm>
          <a:prstGeom prst="line">
            <a:avLst/>
          </a:prstGeom>
          <a:noFill/>
          <a:ln w="9525">
            <a:solidFill>
              <a:srgbClr val="000000"/>
            </a:solidFill>
            <a:round/>
            <a:headEnd/>
            <a:tailEnd/>
          </a:ln>
        </p:spPr>
        <p:txBody>
          <a:bodyPr/>
          <a:lstStyle/>
          <a:p>
            <a:endParaRPr lang="en-US"/>
          </a:p>
        </p:txBody>
      </p:sp>
      <p:sp>
        <p:nvSpPr>
          <p:cNvPr id="15374" name="Rectangle 43"/>
          <p:cNvSpPr>
            <a:spLocks noChangeArrowheads="1"/>
          </p:cNvSpPr>
          <p:nvPr/>
        </p:nvSpPr>
        <p:spPr bwMode="auto">
          <a:xfrm>
            <a:off x="4660900" y="3595688"/>
            <a:ext cx="876300" cy="582612"/>
          </a:xfrm>
          <a:prstGeom prst="rect">
            <a:avLst/>
          </a:prstGeom>
          <a:noFill/>
          <a:ln w="9525">
            <a:noFill/>
            <a:miter lim="800000"/>
            <a:headEnd/>
            <a:tailEnd/>
          </a:ln>
        </p:spPr>
        <p:txBody>
          <a:bodyPr/>
          <a:lstStyle/>
          <a:p>
            <a:endParaRPr lang="en-US"/>
          </a:p>
        </p:txBody>
      </p:sp>
      <p:sp>
        <p:nvSpPr>
          <p:cNvPr id="15375" name="Rectangle 44"/>
          <p:cNvSpPr>
            <a:spLocks noChangeArrowheads="1"/>
          </p:cNvSpPr>
          <p:nvPr/>
        </p:nvSpPr>
        <p:spPr bwMode="auto">
          <a:xfrm>
            <a:off x="4759325" y="3649663"/>
            <a:ext cx="838200"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Analog </a:t>
            </a:r>
            <a:endParaRPr lang="en-US"/>
          </a:p>
        </p:txBody>
      </p:sp>
      <p:sp>
        <p:nvSpPr>
          <p:cNvPr id="15376" name="Rectangle 45"/>
          <p:cNvSpPr>
            <a:spLocks noChangeArrowheads="1"/>
          </p:cNvSpPr>
          <p:nvPr/>
        </p:nvSpPr>
        <p:spPr bwMode="auto">
          <a:xfrm>
            <a:off x="4946650" y="3894138"/>
            <a:ext cx="593725"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Input</a:t>
            </a:r>
            <a:endParaRPr lang="en-US"/>
          </a:p>
        </p:txBody>
      </p:sp>
      <p:sp>
        <p:nvSpPr>
          <p:cNvPr id="15377" name="Line 46"/>
          <p:cNvSpPr>
            <a:spLocks noChangeShapeType="1"/>
          </p:cNvSpPr>
          <p:nvPr/>
        </p:nvSpPr>
        <p:spPr bwMode="auto">
          <a:xfrm>
            <a:off x="6072188" y="4579938"/>
            <a:ext cx="1587" cy="498475"/>
          </a:xfrm>
          <a:prstGeom prst="line">
            <a:avLst/>
          </a:prstGeom>
          <a:noFill/>
          <a:ln w="9525">
            <a:solidFill>
              <a:srgbClr val="000000"/>
            </a:solidFill>
            <a:round/>
            <a:headEnd/>
            <a:tailEnd/>
          </a:ln>
        </p:spPr>
        <p:txBody>
          <a:bodyPr/>
          <a:lstStyle/>
          <a:p>
            <a:endParaRPr lang="en-US"/>
          </a:p>
        </p:txBody>
      </p:sp>
      <p:sp>
        <p:nvSpPr>
          <p:cNvPr id="15378" name="Rectangle 47"/>
          <p:cNvSpPr>
            <a:spLocks noChangeArrowheads="1"/>
          </p:cNvSpPr>
          <p:nvPr/>
        </p:nvSpPr>
        <p:spPr bwMode="auto">
          <a:xfrm>
            <a:off x="5508625" y="1874838"/>
            <a:ext cx="546100" cy="338137"/>
          </a:xfrm>
          <a:prstGeom prst="rect">
            <a:avLst/>
          </a:prstGeom>
          <a:noFill/>
          <a:ln w="9525">
            <a:noFill/>
            <a:miter lim="800000"/>
            <a:headEnd/>
            <a:tailEnd/>
          </a:ln>
        </p:spPr>
        <p:txBody>
          <a:bodyPr/>
          <a:lstStyle/>
          <a:p>
            <a:endParaRPr lang="en-US"/>
          </a:p>
        </p:txBody>
      </p:sp>
      <p:sp>
        <p:nvSpPr>
          <p:cNvPr id="15379" name="Rectangle 48"/>
          <p:cNvSpPr>
            <a:spLocks noChangeArrowheads="1"/>
          </p:cNvSpPr>
          <p:nvPr/>
        </p:nvSpPr>
        <p:spPr bwMode="auto">
          <a:xfrm>
            <a:off x="5600700" y="1928813"/>
            <a:ext cx="360363"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Vcc</a:t>
            </a:r>
            <a:endParaRPr lang="en-US"/>
          </a:p>
        </p:txBody>
      </p:sp>
      <p:sp>
        <p:nvSpPr>
          <p:cNvPr id="15380" name="Rectangle 49"/>
          <p:cNvSpPr>
            <a:spLocks noChangeArrowheads="1"/>
          </p:cNvSpPr>
          <p:nvPr/>
        </p:nvSpPr>
        <p:spPr bwMode="auto">
          <a:xfrm>
            <a:off x="6207125" y="1862138"/>
            <a:ext cx="581025" cy="338137"/>
          </a:xfrm>
          <a:prstGeom prst="rect">
            <a:avLst/>
          </a:prstGeom>
          <a:noFill/>
          <a:ln w="9525">
            <a:noFill/>
            <a:miter lim="800000"/>
            <a:headEnd/>
            <a:tailEnd/>
          </a:ln>
        </p:spPr>
        <p:txBody>
          <a:bodyPr/>
          <a:lstStyle/>
          <a:p>
            <a:endParaRPr lang="en-US"/>
          </a:p>
        </p:txBody>
      </p:sp>
      <p:sp>
        <p:nvSpPr>
          <p:cNvPr id="15381" name="Rectangle 50"/>
          <p:cNvSpPr>
            <a:spLocks noChangeArrowheads="1"/>
          </p:cNvSpPr>
          <p:nvPr/>
        </p:nvSpPr>
        <p:spPr bwMode="auto">
          <a:xfrm>
            <a:off x="6299200" y="1916113"/>
            <a:ext cx="395288"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Vref</a:t>
            </a:r>
            <a:endParaRPr lang="en-US"/>
          </a:p>
        </p:txBody>
      </p:sp>
      <p:sp>
        <p:nvSpPr>
          <p:cNvPr id="15382" name="Rectangle 51"/>
          <p:cNvSpPr>
            <a:spLocks noChangeArrowheads="1"/>
          </p:cNvSpPr>
          <p:nvPr/>
        </p:nvSpPr>
        <p:spPr bwMode="auto">
          <a:xfrm>
            <a:off x="6664325" y="2725738"/>
            <a:ext cx="942975" cy="582612"/>
          </a:xfrm>
          <a:prstGeom prst="rect">
            <a:avLst/>
          </a:prstGeom>
          <a:noFill/>
          <a:ln w="9525">
            <a:noFill/>
            <a:miter lim="800000"/>
            <a:headEnd/>
            <a:tailEnd/>
          </a:ln>
        </p:spPr>
        <p:txBody>
          <a:bodyPr/>
          <a:lstStyle/>
          <a:p>
            <a:endParaRPr lang="en-US"/>
          </a:p>
        </p:txBody>
      </p:sp>
      <p:sp>
        <p:nvSpPr>
          <p:cNvPr id="15383" name="Rectangle 52"/>
          <p:cNvSpPr>
            <a:spLocks noChangeArrowheads="1"/>
          </p:cNvSpPr>
          <p:nvPr/>
        </p:nvSpPr>
        <p:spPr bwMode="auto">
          <a:xfrm>
            <a:off x="6756400" y="2779713"/>
            <a:ext cx="776288"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Digital </a:t>
            </a:r>
            <a:endParaRPr lang="en-US"/>
          </a:p>
        </p:txBody>
      </p:sp>
      <p:sp>
        <p:nvSpPr>
          <p:cNvPr id="15384" name="Rectangle 53"/>
          <p:cNvSpPr>
            <a:spLocks noChangeArrowheads="1"/>
          </p:cNvSpPr>
          <p:nvPr/>
        </p:nvSpPr>
        <p:spPr bwMode="auto">
          <a:xfrm>
            <a:off x="6756400" y="3024188"/>
            <a:ext cx="763588"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Output</a:t>
            </a:r>
            <a:endParaRPr lang="en-US"/>
          </a:p>
        </p:txBody>
      </p:sp>
      <p:sp>
        <p:nvSpPr>
          <p:cNvPr id="15385" name="Rectangle 54"/>
          <p:cNvSpPr>
            <a:spLocks noChangeArrowheads="1"/>
          </p:cNvSpPr>
          <p:nvPr/>
        </p:nvSpPr>
        <p:spPr bwMode="auto">
          <a:xfrm>
            <a:off x="6086475" y="4792663"/>
            <a:ext cx="636588" cy="338137"/>
          </a:xfrm>
          <a:prstGeom prst="rect">
            <a:avLst/>
          </a:prstGeom>
          <a:noFill/>
          <a:ln w="9525">
            <a:noFill/>
            <a:miter lim="800000"/>
            <a:headEnd/>
            <a:tailEnd/>
          </a:ln>
        </p:spPr>
        <p:txBody>
          <a:bodyPr/>
          <a:lstStyle/>
          <a:p>
            <a:endParaRPr lang="en-US"/>
          </a:p>
        </p:txBody>
      </p:sp>
      <p:sp>
        <p:nvSpPr>
          <p:cNvPr id="15386" name="Rectangle 55"/>
          <p:cNvSpPr>
            <a:spLocks noChangeArrowheads="1"/>
          </p:cNvSpPr>
          <p:nvPr/>
        </p:nvSpPr>
        <p:spPr bwMode="auto">
          <a:xfrm>
            <a:off x="6178550" y="4846638"/>
            <a:ext cx="547688"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GND</a:t>
            </a:r>
            <a:endParaRPr lang="en-US"/>
          </a:p>
        </p:txBody>
      </p:sp>
      <p:sp>
        <p:nvSpPr>
          <p:cNvPr id="15387" name="Rectangle 56"/>
          <p:cNvSpPr>
            <a:spLocks noChangeArrowheads="1"/>
          </p:cNvSpPr>
          <p:nvPr/>
        </p:nvSpPr>
        <p:spPr bwMode="auto">
          <a:xfrm>
            <a:off x="4630738" y="1787525"/>
            <a:ext cx="3979862" cy="3382963"/>
          </a:xfrm>
          <a:prstGeom prst="rect">
            <a:avLst/>
          </a:prstGeom>
          <a:solidFill>
            <a:srgbClr val="CBD2DA"/>
          </a:solidFill>
          <a:ln w="9525">
            <a:noFill/>
            <a:miter lim="800000"/>
            <a:headEnd/>
            <a:tailEnd/>
          </a:ln>
        </p:spPr>
        <p:txBody>
          <a:bodyPr/>
          <a:lstStyle/>
          <a:p>
            <a:endParaRPr lang="en-US"/>
          </a:p>
        </p:txBody>
      </p:sp>
      <p:sp>
        <p:nvSpPr>
          <p:cNvPr id="15388" name="Line 57"/>
          <p:cNvSpPr>
            <a:spLocks noChangeShapeType="1"/>
          </p:cNvSpPr>
          <p:nvPr/>
        </p:nvSpPr>
        <p:spPr bwMode="auto">
          <a:xfrm>
            <a:off x="5802313" y="3195638"/>
            <a:ext cx="484187" cy="1587"/>
          </a:xfrm>
          <a:prstGeom prst="line">
            <a:avLst/>
          </a:prstGeom>
          <a:noFill/>
          <a:ln w="9525">
            <a:solidFill>
              <a:srgbClr val="000000"/>
            </a:solidFill>
            <a:round/>
            <a:headEnd/>
            <a:tailEnd/>
          </a:ln>
        </p:spPr>
        <p:txBody>
          <a:bodyPr/>
          <a:lstStyle/>
          <a:p>
            <a:endParaRPr lang="en-US"/>
          </a:p>
        </p:txBody>
      </p:sp>
      <p:grpSp>
        <p:nvGrpSpPr>
          <p:cNvPr id="15389" name="Group 60"/>
          <p:cNvGrpSpPr>
            <a:grpSpLocks/>
          </p:cNvGrpSpPr>
          <p:nvPr/>
        </p:nvGrpSpPr>
        <p:grpSpPr bwMode="auto">
          <a:xfrm>
            <a:off x="5789613" y="3132138"/>
            <a:ext cx="404812" cy="100012"/>
            <a:chOff x="3647" y="1973"/>
            <a:chExt cx="255" cy="63"/>
          </a:xfrm>
        </p:grpSpPr>
        <p:sp>
          <p:nvSpPr>
            <p:cNvPr id="15427" name="Line 58"/>
            <p:cNvSpPr>
              <a:spLocks noChangeShapeType="1"/>
            </p:cNvSpPr>
            <p:nvPr/>
          </p:nvSpPr>
          <p:spPr bwMode="auto">
            <a:xfrm>
              <a:off x="3647" y="2004"/>
              <a:ext cx="194" cy="1"/>
            </a:xfrm>
            <a:prstGeom prst="line">
              <a:avLst/>
            </a:prstGeom>
            <a:noFill/>
            <a:ln w="9525">
              <a:solidFill>
                <a:srgbClr val="000000"/>
              </a:solidFill>
              <a:round/>
              <a:headEnd/>
              <a:tailEnd/>
            </a:ln>
          </p:spPr>
          <p:txBody>
            <a:bodyPr/>
            <a:lstStyle/>
            <a:p>
              <a:endParaRPr lang="en-US"/>
            </a:p>
          </p:txBody>
        </p:sp>
        <p:sp>
          <p:nvSpPr>
            <p:cNvPr id="15428" name="Freeform 59"/>
            <p:cNvSpPr>
              <a:spLocks/>
            </p:cNvSpPr>
            <p:nvPr/>
          </p:nvSpPr>
          <p:spPr bwMode="auto">
            <a:xfrm>
              <a:off x="3839" y="1973"/>
              <a:ext cx="63" cy="63"/>
            </a:xfrm>
            <a:custGeom>
              <a:avLst/>
              <a:gdLst>
                <a:gd name="T0" fmla="*/ 0 w 63"/>
                <a:gd name="T1" fmla="*/ 63 h 63"/>
                <a:gd name="T2" fmla="*/ 63 w 63"/>
                <a:gd name="T3" fmla="*/ 32 h 63"/>
                <a:gd name="T4" fmla="*/ 0 w 63"/>
                <a:gd name="T5" fmla="*/ 0 h 63"/>
                <a:gd name="T6" fmla="*/ 0 w 63"/>
                <a:gd name="T7" fmla="*/ 6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63"/>
                  </a:moveTo>
                  <a:lnTo>
                    <a:pt x="63" y="32"/>
                  </a:lnTo>
                  <a:lnTo>
                    <a:pt x="0" y="0"/>
                  </a:lnTo>
                  <a:lnTo>
                    <a:pt x="0" y="63"/>
                  </a:lnTo>
                  <a:close/>
                </a:path>
              </a:pathLst>
            </a:custGeom>
            <a:solidFill>
              <a:srgbClr val="000000"/>
            </a:solidFill>
            <a:ln w="9525">
              <a:noFill/>
              <a:round/>
              <a:headEnd/>
              <a:tailEnd/>
            </a:ln>
          </p:spPr>
          <p:txBody>
            <a:bodyPr/>
            <a:lstStyle/>
            <a:p>
              <a:endParaRPr lang="en-US"/>
            </a:p>
          </p:txBody>
        </p:sp>
      </p:grpSp>
      <p:sp>
        <p:nvSpPr>
          <p:cNvPr id="15390" name="Rectangle 61"/>
          <p:cNvSpPr>
            <a:spLocks noChangeArrowheads="1"/>
          </p:cNvSpPr>
          <p:nvPr/>
        </p:nvSpPr>
        <p:spPr bwMode="auto">
          <a:xfrm>
            <a:off x="5641975" y="2870200"/>
            <a:ext cx="1009650" cy="1751013"/>
          </a:xfrm>
          <a:prstGeom prst="rect">
            <a:avLst/>
          </a:prstGeom>
          <a:solidFill>
            <a:srgbClr val="800000"/>
          </a:solidFill>
          <a:ln w="38100">
            <a:solidFill>
              <a:srgbClr val="808080"/>
            </a:solidFill>
            <a:miter lim="800000"/>
            <a:headEnd/>
            <a:tailEnd/>
          </a:ln>
        </p:spPr>
        <p:txBody>
          <a:bodyPr/>
          <a:lstStyle/>
          <a:p>
            <a:endParaRPr lang="en-US"/>
          </a:p>
        </p:txBody>
      </p:sp>
      <p:grpSp>
        <p:nvGrpSpPr>
          <p:cNvPr id="15391" name="Group 64"/>
          <p:cNvGrpSpPr>
            <a:grpSpLocks/>
          </p:cNvGrpSpPr>
          <p:nvPr/>
        </p:nvGrpSpPr>
        <p:grpSpPr bwMode="auto">
          <a:xfrm>
            <a:off x="6623050" y="3240088"/>
            <a:ext cx="536575" cy="100012"/>
            <a:chOff x="4172" y="2041"/>
            <a:chExt cx="338" cy="63"/>
          </a:xfrm>
        </p:grpSpPr>
        <p:sp>
          <p:nvSpPr>
            <p:cNvPr id="15425" name="Line 62"/>
            <p:cNvSpPr>
              <a:spLocks noChangeShapeType="1"/>
            </p:cNvSpPr>
            <p:nvPr/>
          </p:nvSpPr>
          <p:spPr bwMode="auto">
            <a:xfrm>
              <a:off x="4172" y="2072"/>
              <a:ext cx="278" cy="1"/>
            </a:xfrm>
            <a:prstGeom prst="line">
              <a:avLst/>
            </a:prstGeom>
            <a:noFill/>
            <a:ln w="9525">
              <a:solidFill>
                <a:srgbClr val="000000"/>
              </a:solidFill>
              <a:round/>
              <a:headEnd/>
              <a:tailEnd/>
            </a:ln>
          </p:spPr>
          <p:txBody>
            <a:bodyPr/>
            <a:lstStyle/>
            <a:p>
              <a:endParaRPr lang="en-US"/>
            </a:p>
          </p:txBody>
        </p:sp>
        <p:sp>
          <p:nvSpPr>
            <p:cNvPr id="15426" name="Freeform 63"/>
            <p:cNvSpPr>
              <a:spLocks/>
            </p:cNvSpPr>
            <p:nvPr/>
          </p:nvSpPr>
          <p:spPr bwMode="auto">
            <a:xfrm>
              <a:off x="4448" y="2041"/>
              <a:ext cx="62" cy="63"/>
            </a:xfrm>
            <a:custGeom>
              <a:avLst/>
              <a:gdLst>
                <a:gd name="T0" fmla="*/ 0 w 62"/>
                <a:gd name="T1" fmla="*/ 63 h 63"/>
                <a:gd name="T2" fmla="*/ 62 w 62"/>
                <a:gd name="T3" fmla="*/ 32 h 63"/>
                <a:gd name="T4" fmla="*/ 0 w 62"/>
                <a:gd name="T5" fmla="*/ 0 h 63"/>
                <a:gd name="T6" fmla="*/ 0 w 62"/>
                <a:gd name="T7" fmla="*/ 6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63"/>
                  </a:moveTo>
                  <a:lnTo>
                    <a:pt x="62" y="32"/>
                  </a:lnTo>
                  <a:lnTo>
                    <a:pt x="0" y="0"/>
                  </a:lnTo>
                  <a:lnTo>
                    <a:pt x="0" y="63"/>
                  </a:lnTo>
                  <a:close/>
                </a:path>
              </a:pathLst>
            </a:custGeom>
            <a:solidFill>
              <a:srgbClr val="000000"/>
            </a:solidFill>
            <a:ln w="9525">
              <a:noFill/>
              <a:round/>
              <a:headEnd/>
              <a:tailEnd/>
            </a:ln>
          </p:spPr>
          <p:txBody>
            <a:bodyPr/>
            <a:lstStyle/>
            <a:p>
              <a:endParaRPr lang="en-US"/>
            </a:p>
          </p:txBody>
        </p:sp>
      </p:grpSp>
      <p:grpSp>
        <p:nvGrpSpPr>
          <p:cNvPr id="15392" name="Group 67"/>
          <p:cNvGrpSpPr>
            <a:grpSpLocks/>
          </p:cNvGrpSpPr>
          <p:nvPr/>
        </p:nvGrpSpPr>
        <p:grpSpPr bwMode="auto">
          <a:xfrm>
            <a:off x="6621463" y="3571875"/>
            <a:ext cx="547687" cy="100013"/>
            <a:chOff x="4171" y="2250"/>
            <a:chExt cx="345" cy="63"/>
          </a:xfrm>
        </p:grpSpPr>
        <p:sp>
          <p:nvSpPr>
            <p:cNvPr id="15423" name="Line 65"/>
            <p:cNvSpPr>
              <a:spLocks noChangeShapeType="1"/>
            </p:cNvSpPr>
            <p:nvPr/>
          </p:nvSpPr>
          <p:spPr bwMode="auto">
            <a:xfrm flipV="1">
              <a:off x="4171" y="2281"/>
              <a:ext cx="285" cy="3"/>
            </a:xfrm>
            <a:prstGeom prst="line">
              <a:avLst/>
            </a:prstGeom>
            <a:noFill/>
            <a:ln w="9525">
              <a:solidFill>
                <a:srgbClr val="000000"/>
              </a:solidFill>
              <a:round/>
              <a:headEnd/>
              <a:tailEnd/>
            </a:ln>
          </p:spPr>
          <p:txBody>
            <a:bodyPr/>
            <a:lstStyle/>
            <a:p>
              <a:endParaRPr lang="en-US"/>
            </a:p>
          </p:txBody>
        </p:sp>
        <p:sp>
          <p:nvSpPr>
            <p:cNvPr id="15424" name="Freeform 66"/>
            <p:cNvSpPr>
              <a:spLocks/>
            </p:cNvSpPr>
            <p:nvPr/>
          </p:nvSpPr>
          <p:spPr bwMode="auto">
            <a:xfrm>
              <a:off x="4453" y="2250"/>
              <a:ext cx="63" cy="63"/>
            </a:xfrm>
            <a:custGeom>
              <a:avLst/>
              <a:gdLst>
                <a:gd name="T0" fmla="*/ 1 w 63"/>
                <a:gd name="T1" fmla="*/ 63 h 63"/>
                <a:gd name="T2" fmla="*/ 63 w 63"/>
                <a:gd name="T3" fmla="*/ 31 h 63"/>
                <a:gd name="T4" fmla="*/ 0 w 63"/>
                <a:gd name="T5" fmla="*/ 0 h 63"/>
                <a:gd name="T6" fmla="*/ 1 w 63"/>
                <a:gd name="T7" fmla="*/ 6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1" y="63"/>
                  </a:moveTo>
                  <a:lnTo>
                    <a:pt x="63" y="31"/>
                  </a:lnTo>
                  <a:lnTo>
                    <a:pt x="0" y="0"/>
                  </a:lnTo>
                  <a:lnTo>
                    <a:pt x="1" y="63"/>
                  </a:lnTo>
                  <a:close/>
                </a:path>
              </a:pathLst>
            </a:custGeom>
            <a:solidFill>
              <a:srgbClr val="000000"/>
            </a:solidFill>
            <a:ln w="9525">
              <a:noFill/>
              <a:round/>
              <a:headEnd/>
              <a:tailEnd/>
            </a:ln>
          </p:spPr>
          <p:txBody>
            <a:bodyPr/>
            <a:lstStyle/>
            <a:p>
              <a:endParaRPr lang="en-US"/>
            </a:p>
          </p:txBody>
        </p:sp>
      </p:grpSp>
      <p:grpSp>
        <p:nvGrpSpPr>
          <p:cNvPr id="15393" name="Group 70"/>
          <p:cNvGrpSpPr>
            <a:grpSpLocks/>
          </p:cNvGrpSpPr>
          <p:nvPr/>
        </p:nvGrpSpPr>
        <p:grpSpPr bwMode="auto">
          <a:xfrm>
            <a:off x="6623050" y="3913188"/>
            <a:ext cx="565150" cy="100012"/>
            <a:chOff x="4172" y="2465"/>
            <a:chExt cx="356" cy="63"/>
          </a:xfrm>
        </p:grpSpPr>
        <p:sp>
          <p:nvSpPr>
            <p:cNvPr id="15421" name="Line 68"/>
            <p:cNvSpPr>
              <a:spLocks noChangeShapeType="1"/>
            </p:cNvSpPr>
            <p:nvPr/>
          </p:nvSpPr>
          <p:spPr bwMode="auto">
            <a:xfrm>
              <a:off x="4172" y="2496"/>
              <a:ext cx="296" cy="1"/>
            </a:xfrm>
            <a:prstGeom prst="line">
              <a:avLst/>
            </a:prstGeom>
            <a:noFill/>
            <a:ln w="9525">
              <a:solidFill>
                <a:srgbClr val="000000"/>
              </a:solidFill>
              <a:round/>
              <a:headEnd/>
              <a:tailEnd/>
            </a:ln>
          </p:spPr>
          <p:txBody>
            <a:bodyPr/>
            <a:lstStyle/>
            <a:p>
              <a:endParaRPr lang="en-US"/>
            </a:p>
          </p:txBody>
        </p:sp>
        <p:sp>
          <p:nvSpPr>
            <p:cNvPr id="15422" name="Freeform 69"/>
            <p:cNvSpPr>
              <a:spLocks/>
            </p:cNvSpPr>
            <p:nvPr/>
          </p:nvSpPr>
          <p:spPr bwMode="auto">
            <a:xfrm>
              <a:off x="4466" y="2465"/>
              <a:ext cx="62" cy="63"/>
            </a:xfrm>
            <a:custGeom>
              <a:avLst/>
              <a:gdLst>
                <a:gd name="T0" fmla="*/ 0 w 62"/>
                <a:gd name="T1" fmla="*/ 63 h 63"/>
                <a:gd name="T2" fmla="*/ 62 w 62"/>
                <a:gd name="T3" fmla="*/ 32 h 63"/>
                <a:gd name="T4" fmla="*/ 0 w 62"/>
                <a:gd name="T5" fmla="*/ 0 h 63"/>
                <a:gd name="T6" fmla="*/ 0 w 62"/>
                <a:gd name="T7" fmla="*/ 6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63"/>
                  </a:moveTo>
                  <a:lnTo>
                    <a:pt x="62" y="32"/>
                  </a:lnTo>
                  <a:lnTo>
                    <a:pt x="0" y="0"/>
                  </a:lnTo>
                  <a:lnTo>
                    <a:pt x="0" y="63"/>
                  </a:lnTo>
                  <a:close/>
                </a:path>
              </a:pathLst>
            </a:custGeom>
            <a:solidFill>
              <a:srgbClr val="000000"/>
            </a:solidFill>
            <a:ln w="9525">
              <a:noFill/>
              <a:round/>
              <a:headEnd/>
              <a:tailEnd/>
            </a:ln>
          </p:spPr>
          <p:txBody>
            <a:bodyPr/>
            <a:lstStyle/>
            <a:p>
              <a:endParaRPr lang="en-US"/>
            </a:p>
          </p:txBody>
        </p:sp>
      </p:grpSp>
      <p:grpSp>
        <p:nvGrpSpPr>
          <p:cNvPr id="15394" name="Group 73"/>
          <p:cNvGrpSpPr>
            <a:grpSpLocks/>
          </p:cNvGrpSpPr>
          <p:nvPr/>
        </p:nvGrpSpPr>
        <p:grpSpPr bwMode="auto">
          <a:xfrm>
            <a:off x="4914900" y="3535363"/>
            <a:ext cx="752475" cy="100012"/>
            <a:chOff x="3096" y="2227"/>
            <a:chExt cx="474" cy="63"/>
          </a:xfrm>
        </p:grpSpPr>
        <p:sp>
          <p:nvSpPr>
            <p:cNvPr id="15419" name="Line 71"/>
            <p:cNvSpPr>
              <a:spLocks noChangeShapeType="1"/>
            </p:cNvSpPr>
            <p:nvPr/>
          </p:nvSpPr>
          <p:spPr bwMode="auto">
            <a:xfrm>
              <a:off x="3096" y="2258"/>
              <a:ext cx="414" cy="1"/>
            </a:xfrm>
            <a:prstGeom prst="line">
              <a:avLst/>
            </a:prstGeom>
            <a:noFill/>
            <a:ln w="9525">
              <a:solidFill>
                <a:srgbClr val="000000"/>
              </a:solidFill>
              <a:round/>
              <a:headEnd/>
              <a:tailEnd/>
            </a:ln>
          </p:spPr>
          <p:txBody>
            <a:bodyPr/>
            <a:lstStyle/>
            <a:p>
              <a:endParaRPr lang="en-US"/>
            </a:p>
          </p:txBody>
        </p:sp>
        <p:sp>
          <p:nvSpPr>
            <p:cNvPr id="15420" name="Freeform 72"/>
            <p:cNvSpPr>
              <a:spLocks/>
            </p:cNvSpPr>
            <p:nvPr/>
          </p:nvSpPr>
          <p:spPr bwMode="auto">
            <a:xfrm>
              <a:off x="3508" y="2227"/>
              <a:ext cx="62" cy="63"/>
            </a:xfrm>
            <a:custGeom>
              <a:avLst/>
              <a:gdLst>
                <a:gd name="T0" fmla="*/ 0 w 62"/>
                <a:gd name="T1" fmla="*/ 63 h 63"/>
                <a:gd name="T2" fmla="*/ 62 w 62"/>
                <a:gd name="T3" fmla="*/ 32 h 63"/>
                <a:gd name="T4" fmla="*/ 0 w 62"/>
                <a:gd name="T5" fmla="*/ 0 h 63"/>
                <a:gd name="T6" fmla="*/ 0 w 62"/>
                <a:gd name="T7" fmla="*/ 63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0" y="63"/>
                  </a:moveTo>
                  <a:lnTo>
                    <a:pt x="62" y="32"/>
                  </a:lnTo>
                  <a:lnTo>
                    <a:pt x="0" y="0"/>
                  </a:lnTo>
                  <a:lnTo>
                    <a:pt x="0" y="63"/>
                  </a:lnTo>
                  <a:close/>
                </a:path>
              </a:pathLst>
            </a:custGeom>
            <a:solidFill>
              <a:srgbClr val="000000"/>
            </a:solidFill>
            <a:ln w="9525">
              <a:noFill/>
              <a:round/>
              <a:headEnd/>
              <a:tailEnd/>
            </a:ln>
          </p:spPr>
          <p:txBody>
            <a:bodyPr/>
            <a:lstStyle/>
            <a:p>
              <a:endParaRPr lang="en-US"/>
            </a:p>
          </p:txBody>
        </p:sp>
      </p:grpSp>
      <p:sp>
        <p:nvSpPr>
          <p:cNvPr id="15395" name="Line 74"/>
          <p:cNvSpPr>
            <a:spLocks noChangeShapeType="1"/>
          </p:cNvSpPr>
          <p:nvPr/>
        </p:nvSpPr>
        <p:spPr bwMode="auto">
          <a:xfrm>
            <a:off x="5749925" y="2238375"/>
            <a:ext cx="1588" cy="646113"/>
          </a:xfrm>
          <a:prstGeom prst="line">
            <a:avLst/>
          </a:prstGeom>
          <a:noFill/>
          <a:ln w="9525">
            <a:solidFill>
              <a:srgbClr val="000000"/>
            </a:solidFill>
            <a:round/>
            <a:headEnd/>
            <a:tailEnd/>
          </a:ln>
        </p:spPr>
        <p:txBody>
          <a:bodyPr/>
          <a:lstStyle/>
          <a:p>
            <a:endParaRPr lang="en-US"/>
          </a:p>
        </p:txBody>
      </p:sp>
      <p:sp>
        <p:nvSpPr>
          <p:cNvPr id="15396" name="Line 75"/>
          <p:cNvSpPr>
            <a:spLocks noChangeShapeType="1"/>
          </p:cNvSpPr>
          <p:nvPr/>
        </p:nvSpPr>
        <p:spPr bwMode="auto">
          <a:xfrm>
            <a:off x="6367463" y="2266950"/>
            <a:ext cx="1587" cy="619125"/>
          </a:xfrm>
          <a:prstGeom prst="line">
            <a:avLst/>
          </a:prstGeom>
          <a:noFill/>
          <a:ln w="9525">
            <a:solidFill>
              <a:srgbClr val="000000"/>
            </a:solidFill>
            <a:round/>
            <a:headEnd/>
            <a:tailEnd/>
          </a:ln>
        </p:spPr>
        <p:txBody>
          <a:bodyPr/>
          <a:lstStyle/>
          <a:p>
            <a:endParaRPr lang="en-US"/>
          </a:p>
        </p:txBody>
      </p:sp>
      <p:sp>
        <p:nvSpPr>
          <p:cNvPr id="15397" name="Rectangle 76"/>
          <p:cNvSpPr>
            <a:spLocks noChangeArrowheads="1"/>
          </p:cNvSpPr>
          <p:nvPr/>
        </p:nvSpPr>
        <p:spPr bwMode="auto">
          <a:xfrm>
            <a:off x="4660900" y="3595688"/>
            <a:ext cx="876300" cy="582612"/>
          </a:xfrm>
          <a:prstGeom prst="rect">
            <a:avLst/>
          </a:prstGeom>
          <a:noFill/>
          <a:ln w="9525">
            <a:noFill/>
            <a:miter lim="800000"/>
            <a:headEnd/>
            <a:tailEnd/>
          </a:ln>
        </p:spPr>
        <p:txBody>
          <a:bodyPr/>
          <a:lstStyle/>
          <a:p>
            <a:endParaRPr lang="en-US"/>
          </a:p>
        </p:txBody>
      </p:sp>
      <p:sp>
        <p:nvSpPr>
          <p:cNvPr id="15398" name="Rectangle 77"/>
          <p:cNvSpPr>
            <a:spLocks noChangeArrowheads="1"/>
          </p:cNvSpPr>
          <p:nvPr/>
        </p:nvSpPr>
        <p:spPr bwMode="auto">
          <a:xfrm>
            <a:off x="4759325" y="3649663"/>
            <a:ext cx="838200"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Analog </a:t>
            </a:r>
            <a:endParaRPr lang="en-US"/>
          </a:p>
        </p:txBody>
      </p:sp>
      <p:sp>
        <p:nvSpPr>
          <p:cNvPr id="15399" name="Rectangle 78"/>
          <p:cNvSpPr>
            <a:spLocks noChangeArrowheads="1"/>
          </p:cNvSpPr>
          <p:nvPr/>
        </p:nvSpPr>
        <p:spPr bwMode="auto">
          <a:xfrm>
            <a:off x="4946650" y="3894138"/>
            <a:ext cx="593725"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Input</a:t>
            </a:r>
            <a:endParaRPr lang="en-US"/>
          </a:p>
        </p:txBody>
      </p:sp>
      <p:sp>
        <p:nvSpPr>
          <p:cNvPr id="15400" name="Line 79"/>
          <p:cNvSpPr>
            <a:spLocks noChangeShapeType="1"/>
          </p:cNvSpPr>
          <p:nvPr/>
        </p:nvSpPr>
        <p:spPr bwMode="auto">
          <a:xfrm>
            <a:off x="6072188" y="4579938"/>
            <a:ext cx="1587" cy="498475"/>
          </a:xfrm>
          <a:prstGeom prst="line">
            <a:avLst/>
          </a:prstGeom>
          <a:noFill/>
          <a:ln w="9525">
            <a:solidFill>
              <a:srgbClr val="000000"/>
            </a:solidFill>
            <a:round/>
            <a:headEnd/>
            <a:tailEnd/>
          </a:ln>
        </p:spPr>
        <p:txBody>
          <a:bodyPr/>
          <a:lstStyle/>
          <a:p>
            <a:endParaRPr lang="en-US"/>
          </a:p>
        </p:txBody>
      </p:sp>
      <p:sp>
        <p:nvSpPr>
          <p:cNvPr id="15401" name="Rectangle 80"/>
          <p:cNvSpPr>
            <a:spLocks noChangeArrowheads="1"/>
          </p:cNvSpPr>
          <p:nvPr/>
        </p:nvSpPr>
        <p:spPr bwMode="auto">
          <a:xfrm>
            <a:off x="5508625" y="1874838"/>
            <a:ext cx="546100" cy="338137"/>
          </a:xfrm>
          <a:prstGeom prst="rect">
            <a:avLst/>
          </a:prstGeom>
          <a:noFill/>
          <a:ln w="9525">
            <a:noFill/>
            <a:miter lim="800000"/>
            <a:headEnd/>
            <a:tailEnd/>
          </a:ln>
        </p:spPr>
        <p:txBody>
          <a:bodyPr/>
          <a:lstStyle/>
          <a:p>
            <a:endParaRPr lang="en-US"/>
          </a:p>
        </p:txBody>
      </p:sp>
      <p:sp>
        <p:nvSpPr>
          <p:cNvPr id="15402" name="Rectangle 81"/>
          <p:cNvSpPr>
            <a:spLocks noChangeArrowheads="1"/>
          </p:cNvSpPr>
          <p:nvPr/>
        </p:nvSpPr>
        <p:spPr bwMode="auto">
          <a:xfrm>
            <a:off x="5600700" y="1928813"/>
            <a:ext cx="360363"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Vcc</a:t>
            </a:r>
            <a:endParaRPr lang="en-US"/>
          </a:p>
        </p:txBody>
      </p:sp>
      <p:sp>
        <p:nvSpPr>
          <p:cNvPr id="15403" name="Rectangle 82"/>
          <p:cNvSpPr>
            <a:spLocks noChangeArrowheads="1"/>
          </p:cNvSpPr>
          <p:nvPr/>
        </p:nvSpPr>
        <p:spPr bwMode="auto">
          <a:xfrm>
            <a:off x="6207125" y="1862138"/>
            <a:ext cx="581025" cy="338137"/>
          </a:xfrm>
          <a:prstGeom prst="rect">
            <a:avLst/>
          </a:prstGeom>
          <a:noFill/>
          <a:ln w="9525">
            <a:noFill/>
            <a:miter lim="800000"/>
            <a:headEnd/>
            <a:tailEnd/>
          </a:ln>
        </p:spPr>
        <p:txBody>
          <a:bodyPr/>
          <a:lstStyle/>
          <a:p>
            <a:endParaRPr lang="en-US"/>
          </a:p>
        </p:txBody>
      </p:sp>
      <p:sp>
        <p:nvSpPr>
          <p:cNvPr id="15404" name="Rectangle 83"/>
          <p:cNvSpPr>
            <a:spLocks noChangeArrowheads="1"/>
          </p:cNvSpPr>
          <p:nvPr/>
        </p:nvSpPr>
        <p:spPr bwMode="auto">
          <a:xfrm>
            <a:off x="6299200" y="1916113"/>
            <a:ext cx="395288"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Vref</a:t>
            </a:r>
            <a:endParaRPr lang="en-US"/>
          </a:p>
        </p:txBody>
      </p:sp>
      <p:sp>
        <p:nvSpPr>
          <p:cNvPr id="15405" name="Rectangle 84"/>
          <p:cNvSpPr>
            <a:spLocks noChangeArrowheads="1"/>
          </p:cNvSpPr>
          <p:nvPr/>
        </p:nvSpPr>
        <p:spPr bwMode="auto">
          <a:xfrm>
            <a:off x="6664325" y="2725738"/>
            <a:ext cx="942975" cy="582612"/>
          </a:xfrm>
          <a:prstGeom prst="rect">
            <a:avLst/>
          </a:prstGeom>
          <a:noFill/>
          <a:ln w="9525">
            <a:noFill/>
            <a:miter lim="800000"/>
            <a:headEnd/>
            <a:tailEnd/>
          </a:ln>
        </p:spPr>
        <p:txBody>
          <a:bodyPr/>
          <a:lstStyle/>
          <a:p>
            <a:endParaRPr lang="en-US"/>
          </a:p>
        </p:txBody>
      </p:sp>
      <p:sp>
        <p:nvSpPr>
          <p:cNvPr id="15406" name="Rectangle 85"/>
          <p:cNvSpPr>
            <a:spLocks noChangeArrowheads="1"/>
          </p:cNvSpPr>
          <p:nvPr/>
        </p:nvSpPr>
        <p:spPr bwMode="auto">
          <a:xfrm>
            <a:off x="6756400" y="2779713"/>
            <a:ext cx="776288"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Digital </a:t>
            </a:r>
            <a:endParaRPr lang="en-US"/>
          </a:p>
        </p:txBody>
      </p:sp>
      <p:sp>
        <p:nvSpPr>
          <p:cNvPr id="15407" name="Rectangle 86"/>
          <p:cNvSpPr>
            <a:spLocks noChangeArrowheads="1"/>
          </p:cNvSpPr>
          <p:nvPr/>
        </p:nvSpPr>
        <p:spPr bwMode="auto">
          <a:xfrm>
            <a:off x="6756400" y="3024188"/>
            <a:ext cx="763588"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Output</a:t>
            </a:r>
            <a:endParaRPr lang="en-US"/>
          </a:p>
        </p:txBody>
      </p:sp>
      <p:sp>
        <p:nvSpPr>
          <p:cNvPr id="15408" name="Rectangle 87"/>
          <p:cNvSpPr>
            <a:spLocks noChangeArrowheads="1"/>
          </p:cNvSpPr>
          <p:nvPr/>
        </p:nvSpPr>
        <p:spPr bwMode="auto">
          <a:xfrm>
            <a:off x="6086475" y="4792663"/>
            <a:ext cx="636588" cy="338137"/>
          </a:xfrm>
          <a:prstGeom prst="rect">
            <a:avLst/>
          </a:prstGeom>
          <a:noFill/>
          <a:ln w="9525">
            <a:noFill/>
            <a:miter lim="800000"/>
            <a:headEnd/>
            <a:tailEnd/>
          </a:ln>
        </p:spPr>
        <p:txBody>
          <a:bodyPr/>
          <a:lstStyle/>
          <a:p>
            <a:endParaRPr lang="en-US"/>
          </a:p>
        </p:txBody>
      </p:sp>
      <p:sp>
        <p:nvSpPr>
          <p:cNvPr id="15409" name="Rectangle 88"/>
          <p:cNvSpPr>
            <a:spLocks noChangeArrowheads="1"/>
          </p:cNvSpPr>
          <p:nvPr/>
        </p:nvSpPr>
        <p:spPr bwMode="auto">
          <a:xfrm>
            <a:off x="6178550" y="4846638"/>
            <a:ext cx="547688" cy="280987"/>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GND</a:t>
            </a:r>
            <a:endParaRPr lang="en-US"/>
          </a:p>
        </p:txBody>
      </p:sp>
      <p:sp>
        <p:nvSpPr>
          <p:cNvPr id="15410" name="Rectangle 89"/>
          <p:cNvSpPr>
            <a:spLocks noChangeArrowheads="1"/>
          </p:cNvSpPr>
          <p:nvPr/>
        </p:nvSpPr>
        <p:spPr bwMode="auto">
          <a:xfrm>
            <a:off x="7185025" y="3159125"/>
            <a:ext cx="1457325" cy="1846263"/>
          </a:xfrm>
          <a:prstGeom prst="rect">
            <a:avLst/>
          </a:prstGeom>
          <a:noFill/>
          <a:ln w="9525">
            <a:noFill/>
            <a:miter lim="800000"/>
            <a:headEnd/>
            <a:tailEnd/>
          </a:ln>
        </p:spPr>
        <p:txBody>
          <a:bodyPr/>
          <a:lstStyle/>
          <a:p>
            <a:endParaRPr lang="en-US"/>
          </a:p>
        </p:txBody>
      </p:sp>
      <p:sp>
        <p:nvSpPr>
          <p:cNvPr id="15411" name="Rectangle 90"/>
          <p:cNvSpPr>
            <a:spLocks noChangeArrowheads="1"/>
          </p:cNvSpPr>
          <p:nvPr/>
        </p:nvSpPr>
        <p:spPr bwMode="auto">
          <a:xfrm>
            <a:off x="7277100" y="32146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0V &lt; 000 &lt; 1V</a:t>
            </a:r>
            <a:endParaRPr lang="en-US"/>
          </a:p>
        </p:txBody>
      </p:sp>
      <p:sp>
        <p:nvSpPr>
          <p:cNvPr id="15412" name="Rectangle 91"/>
          <p:cNvSpPr>
            <a:spLocks noChangeArrowheads="1"/>
          </p:cNvSpPr>
          <p:nvPr/>
        </p:nvSpPr>
        <p:spPr bwMode="auto">
          <a:xfrm>
            <a:off x="7277100" y="34432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1V &lt; 001 &lt; 2V</a:t>
            </a:r>
            <a:endParaRPr lang="en-US"/>
          </a:p>
        </p:txBody>
      </p:sp>
      <p:sp>
        <p:nvSpPr>
          <p:cNvPr id="15413" name="Rectangle 92"/>
          <p:cNvSpPr>
            <a:spLocks noChangeArrowheads="1"/>
          </p:cNvSpPr>
          <p:nvPr/>
        </p:nvSpPr>
        <p:spPr bwMode="auto">
          <a:xfrm>
            <a:off x="7277100" y="36718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2V &lt; 010 &lt; 3V</a:t>
            </a:r>
            <a:endParaRPr lang="en-US"/>
          </a:p>
        </p:txBody>
      </p:sp>
      <p:sp>
        <p:nvSpPr>
          <p:cNvPr id="15414" name="Rectangle 93"/>
          <p:cNvSpPr>
            <a:spLocks noChangeArrowheads="1"/>
          </p:cNvSpPr>
          <p:nvPr/>
        </p:nvSpPr>
        <p:spPr bwMode="auto">
          <a:xfrm>
            <a:off x="7277100" y="39004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3V &lt; 011 &lt; 4V</a:t>
            </a:r>
            <a:endParaRPr lang="en-US"/>
          </a:p>
        </p:txBody>
      </p:sp>
      <p:sp>
        <p:nvSpPr>
          <p:cNvPr id="15415" name="Rectangle 94"/>
          <p:cNvSpPr>
            <a:spLocks noChangeArrowheads="1"/>
          </p:cNvSpPr>
          <p:nvPr/>
        </p:nvSpPr>
        <p:spPr bwMode="auto">
          <a:xfrm>
            <a:off x="7277100" y="41290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4V &lt; 100 &lt; 5V</a:t>
            </a:r>
            <a:endParaRPr lang="en-US"/>
          </a:p>
        </p:txBody>
      </p:sp>
      <p:sp>
        <p:nvSpPr>
          <p:cNvPr id="15416" name="Rectangle 95"/>
          <p:cNvSpPr>
            <a:spLocks noChangeArrowheads="1"/>
          </p:cNvSpPr>
          <p:nvPr/>
        </p:nvSpPr>
        <p:spPr bwMode="auto">
          <a:xfrm>
            <a:off x="7277100" y="43576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5V &lt; 101 &lt; 6V</a:t>
            </a:r>
            <a:endParaRPr lang="en-US"/>
          </a:p>
        </p:txBody>
      </p:sp>
      <p:sp>
        <p:nvSpPr>
          <p:cNvPr id="15417" name="Rectangle 96"/>
          <p:cNvSpPr>
            <a:spLocks noChangeArrowheads="1"/>
          </p:cNvSpPr>
          <p:nvPr/>
        </p:nvSpPr>
        <p:spPr bwMode="auto">
          <a:xfrm>
            <a:off x="7277100" y="45862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6V &lt; 110 &lt; 7V</a:t>
            </a:r>
            <a:endParaRPr lang="en-US"/>
          </a:p>
        </p:txBody>
      </p:sp>
      <p:sp>
        <p:nvSpPr>
          <p:cNvPr id="15418" name="Rectangle 97"/>
          <p:cNvSpPr>
            <a:spLocks noChangeArrowheads="1"/>
          </p:cNvSpPr>
          <p:nvPr/>
        </p:nvSpPr>
        <p:spPr bwMode="auto">
          <a:xfrm>
            <a:off x="7277100" y="4814888"/>
            <a:ext cx="822325" cy="173037"/>
          </a:xfrm>
          <a:prstGeom prst="rect">
            <a:avLst/>
          </a:prstGeom>
          <a:noFill/>
          <a:ln w="9525">
            <a:noFill/>
            <a:miter lim="800000"/>
            <a:headEnd/>
            <a:tailEnd/>
          </a:ln>
        </p:spPr>
        <p:txBody>
          <a:bodyPr wrap="none" lIns="0" tIns="0" rIns="0" bIns="0">
            <a:spAutoFit/>
          </a:bodyPr>
          <a:lstStyle/>
          <a:p>
            <a:r>
              <a:rPr lang="en-US" sz="1000" i="1">
                <a:solidFill>
                  <a:srgbClr val="000000"/>
                </a:solidFill>
                <a:latin typeface="Times New Roman" pitchFamily="18" charset="0"/>
              </a:rPr>
              <a:t>7V &lt; 111 &lt; 8V</a:t>
            </a:r>
            <a:endParaRPr lang="en-US"/>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3241675" y="5586413"/>
            <a:ext cx="5410200" cy="396875"/>
          </a:xfrm>
          <a:prstGeom prst="rect">
            <a:avLst/>
          </a:prstGeom>
          <a:noFill/>
          <a:ln w="9525">
            <a:noFill/>
            <a:miter lim="800000"/>
            <a:headEnd/>
            <a:tailEnd/>
          </a:ln>
        </p:spPr>
        <p:txBody>
          <a:bodyPr>
            <a:spAutoFit/>
          </a:bodyPr>
          <a:lstStyle/>
          <a:p>
            <a:r>
              <a:rPr lang="en-US" sz="2000">
                <a:hlinkClick r:id="rId3"/>
              </a:rPr>
              <a:t>http://www.freescale.com/TWR-K53N512</a:t>
            </a:r>
            <a:endParaRPr lang="en-US" sz="2000"/>
          </a:p>
        </p:txBody>
      </p:sp>
      <p:pic>
        <p:nvPicPr>
          <p:cNvPr id="6" name="Picture 5" descr="Top-w-LED-TWRPI_MG_4051.jpg"/>
          <p:cNvPicPr>
            <a:picLocks noChangeAspect="1"/>
          </p:cNvPicPr>
          <p:nvPr/>
        </p:nvPicPr>
        <p:blipFill>
          <a:blip r:embed="rId4" cstate="print"/>
          <a:srcRect l="21642" t="17034" r="21045" b="16823"/>
          <a:stretch>
            <a:fillRect/>
          </a:stretch>
        </p:blipFill>
        <p:spPr>
          <a:xfrm>
            <a:off x="6386421" y="1213933"/>
            <a:ext cx="2562196" cy="1971296"/>
          </a:xfrm>
          <a:prstGeom prst="rect">
            <a:avLst/>
          </a:prstGeom>
          <a:effectLst>
            <a:reflection blurRad="6350" stA="52000" endA="300" endPos="35000" dir="5400000" sy="-100000" algn="bl" rotWithShape="0"/>
          </a:effectLst>
        </p:spPr>
      </p:pic>
      <p:sp>
        <p:nvSpPr>
          <p:cNvPr id="7" name="Rectangle 6"/>
          <p:cNvSpPr>
            <a:spLocks noChangeArrowheads="1"/>
          </p:cNvSpPr>
          <p:nvPr/>
        </p:nvSpPr>
        <p:spPr bwMode="auto">
          <a:xfrm>
            <a:off x="422275" y="4725988"/>
            <a:ext cx="7916863" cy="609600"/>
          </a:xfrm>
          <a:prstGeom prst="rect">
            <a:avLst/>
          </a:prstGeom>
          <a:solidFill>
            <a:srgbClr val="D3DFED"/>
          </a:solidFill>
          <a:ln w="9525">
            <a:noFill/>
            <a:miter lim="800000"/>
            <a:headEnd/>
            <a:tailEnd/>
          </a:ln>
          <a:effectLst>
            <a:outerShdw blurRad="50800" dist="38100" dir="5400000" algn="t" rotWithShape="0">
              <a:prstClr val="black">
                <a:alpha val="40000"/>
              </a:prstClr>
            </a:outerShdw>
          </a:effectLst>
        </p:spPr>
        <p:txBody>
          <a:bodyPr wrap="none" anchor="ctr"/>
          <a:lstStyle>
            <a:defPPr>
              <a:defRPr lang="en-US"/>
            </a:defPPr>
            <a:lvl1pPr algn="l" rtl="0" fontAlgn="base">
              <a:spcBef>
                <a:spcPct val="0"/>
              </a:spcBef>
              <a:spcAft>
                <a:spcPct val="0"/>
              </a:spcAft>
              <a:defRPr sz="1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lnSpc>
                <a:spcPct val="80000"/>
              </a:lnSpc>
              <a:spcBef>
                <a:spcPct val="3000"/>
              </a:spcBef>
              <a:spcAft>
                <a:spcPct val="3000"/>
              </a:spcAft>
              <a:buClr>
                <a:srgbClr val="000000"/>
              </a:buClr>
              <a:buSzPct val="80000"/>
              <a:defRPr/>
            </a:pPr>
            <a:r>
              <a:rPr lang="en-US" sz="1800" b="1" smtClean="0"/>
              <a:t>Kit              </a:t>
            </a:r>
            <a:r>
              <a:rPr lang="en-US" sz="1800" smtClean="0"/>
              <a:t>TWR-K53N512 	           TWR-ELEV		</a:t>
            </a:r>
            <a:endParaRPr lang="en-US" sz="1800" b="1" smtClean="0"/>
          </a:p>
          <a:p>
            <a:pPr>
              <a:lnSpc>
                <a:spcPct val="80000"/>
              </a:lnSpc>
              <a:spcBef>
                <a:spcPct val="3000"/>
              </a:spcBef>
              <a:spcAft>
                <a:spcPct val="3000"/>
              </a:spcAft>
              <a:buClr>
                <a:srgbClr val="000000"/>
              </a:buClr>
              <a:buSzPct val="80000"/>
              <a:defRPr/>
            </a:pPr>
            <a:r>
              <a:rPr lang="en-US" sz="1800" b="1" smtClean="0"/>
              <a:t>contains:                        </a:t>
            </a:r>
            <a:r>
              <a:rPr lang="en-US" sz="1800" smtClean="0"/>
              <a:t>     TWR-SER 		     TWRPI-SLCD</a:t>
            </a:r>
            <a:endParaRPr lang="en-GB" sz="3600" b="1">
              <a:solidFill>
                <a:srgbClr val="000000"/>
              </a:solidFill>
            </a:endParaRPr>
          </a:p>
        </p:txBody>
      </p:sp>
      <p:sp>
        <p:nvSpPr>
          <p:cNvPr id="8" name="Rectangle 7"/>
          <p:cNvSpPr/>
          <p:nvPr/>
        </p:nvSpPr>
        <p:spPr>
          <a:xfrm rot="20393295">
            <a:off x="2163626" y="5350841"/>
            <a:ext cx="870751" cy="461665"/>
          </a:xfrm>
          <a:prstGeom prst="rect">
            <a:avLst/>
          </a:prstGeom>
          <a:noFill/>
        </p:spPr>
        <p:txBody>
          <a:bodyPr>
            <a:spAutoFit/>
          </a:bodyPr>
          <a:lstStyle/>
          <a:p>
            <a:pPr algn="ctr">
              <a:defRPr/>
            </a:pPr>
            <a:r>
              <a:rPr lang="en-US" b="1">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Times New Roman" pitchFamily="18" charset="0"/>
              </a:rPr>
              <a:t>$109</a:t>
            </a:r>
          </a:p>
        </p:txBody>
      </p:sp>
      <p:sp>
        <p:nvSpPr>
          <p:cNvPr id="9" name="Rectangle 8"/>
          <p:cNvSpPr/>
          <p:nvPr/>
        </p:nvSpPr>
        <p:spPr>
          <a:xfrm rot="20393295">
            <a:off x="634313" y="5424074"/>
            <a:ext cx="870752" cy="461665"/>
          </a:xfrm>
          <a:prstGeom prst="rect">
            <a:avLst/>
          </a:prstGeom>
          <a:noFill/>
        </p:spPr>
        <p:txBody>
          <a:bodyPr>
            <a:spAutoFit/>
          </a:bodyPr>
          <a:lstStyle/>
          <a:p>
            <a:pPr algn="ctr">
              <a:defRPr/>
            </a:pPr>
            <a:r>
              <a:rPr lang="en-US" b="1">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Times New Roman" pitchFamily="18" charset="0"/>
              </a:rPr>
              <a:t>$179</a:t>
            </a:r>
          </a:p>
        </p:txBody>
      </p:sp>
      <p:sp>
        <p:nvSpPr>
          <p:cNvPr id="65543" name="Title 9"/>
          <p:cNvSpPr>
            <a:spLocks noGrp="1"/>
          </p:cNvSpPr>
          <p:nvPr>
            <p:ph type="title" idx="4294967295"/>
          </p:nvPr>
        </p:nvSpPr>
        <p:spPr>
          <a:xfrm>
            <a:off x="233363" y="171450"/>
            <a:ext cx="7772400" cy="685800"/>
          </a:xfrm>
        </p:spPr>
        <p:txBody>
          <a:bodyPr/>
          <a:lstStyle/>
          <a:p>
            <a:pPr algn="l"/>
            <a:r>
              <a:rPr lang="en-US" sz="3600" smtClean="0"/>
              <a:t>K50 Tower Kit (TWR-K53N512-KIT)</a:t>
            </a:r>
          </a:p>
        </p:txBody>
      </p:sp>
      <p:sp>
        <p:nvSpPr>
          <p:cNvPr id="65544" name="Text Placeholder 10"/>
          <p:cNvSpPr>
            <a:spLocks noGrp="1"/>
          </p:cNvSpPr>
          <p:nvPr>
            <p:ph type="body" sz="quarter" idx="4294967295"/>
          </p:nvPr>
        </p:nvSpPr>
        <p:spPr>
          <a:xfrm>
            <a:off x="530225" y="1128713"/>
            <a:ext cx="7745413" cy="3790950"/>
          </a:xfrm>
        </p:spPr>
        <p:txBody>
          <a:bodyPr/>
          <a:lstStyle/>
          <a:p>
            <a:pPr>
              <a:lnSpc>
                <a:spcPct val="80000"/>
              </a:lnSpc>
            </a:pPr>
            <a:r>
              <a:rPr lang="en-US" sz="1800" smtClean="0"/>
              <a:t>Features K53N512CMD100 MAPBGA 144 </a:t>
            </a:r>
            <a:br>
              <a:rPr lang="en-US" sz="1800" smtClean="0"/>
            </a:br>
            <a:r>
              <a:rPr lang="en-US" sz="1800" smtClean="0"/>
              <a:t>pins MCU </a:t>
            </a:r>
          </a:p>
          <a:p>
            <a:pPr>
              <a:lnSpc>
                <a:spcPct val="80000"/>
              </a:lnSpc>
            </a:pPr>
            <a:r>
              <a:rPr lang="en-US" sz="1800" smtClean="0"/>
              <a:t>Tower compatible processor module </a:t>
            </a:r>
          </a:p>
          <a:p>
            <a:pPr>
              <a:lnSpc>
                <a:spcPct val="80000"/>
              </a:lnSpc>
            </a:pPr>
            <a:r>
              <a:rPr lang="en-US" sz="1800" smtClean="0"/>
              <a:t>S08JM60 based open source JTAG </a:t>
            </a:r>
            <a:br>
              <a:rPr lang="en-US" sz="1800" smtClean="0"/>
            </a:br>
            <a:r>
              <a:rPr lang="en-US" sz="1800" smtClean="0"/>
              <a:t>(JTAG) circuit </a:t>
            </a:r>
          </a:p>
          <a:p>
            <a:pPr>
              <a:lnSpc>
                <a:spcPct val="80000"/>
              </a:lnSpc>
            </a:pPr>
            <a:r>
              <a:rPr lang="en-US" sz="1800" smtClean="0"/>
              <a:t>User-controlled status LEDs </a:t>
            </a:r>
          </a:p>
          <a:p>
            <a:pPr>
              <a:lnSpc>
                <a:spcPct val="80000"/>
              </a:lnSpc>
            </a:pPr>
            <a:r>
              <a:rPr lang="en-US" sz="1800" smtClean="0"/>
              <a:t>Medical expansion connector</a:t>
            </a:r>
          </a:p>
          <a:p>
            <a:pPr>
              <a:lnSpc>
                <a:spcPct val="80000"/>
              </a:lnSpc>
            </a:pPr>
            <a:r>
              <a:rPr lang="en-US" sz="1800" smtClean="0"/>
              <a:t>SD card slot </a:t>
            </a:r>
          </a:p>
          <a:p>
            <a:pPr>
              <a:lnSpc>
                <a:spcPct val="80000"/>
              </a:lnSpc>
            </a:pPr>
            <a:r>
              <a:rPr lang="en-US" sz="1800" smtClean="0"/>
              <a:t>Connect TWRPI-SLCD board </a:t>
            </a:r>
            <a:br>
              <a:rPr lang="en-US" sz="1800" smtClean="0"/>
            </a:br>
            <a:r>
              <a:rPr lang="en-US" sz="1800" smtClean="0"/>
              <a:t>(28 segment LCD) through TWRPI interface</a:t>
            </a:r>
          </a:p>
          <a:p>
            <a:pPr>
              <a:lnSpc>
                <a:spcPct val="80000"/>
              </a:lnSpc>
            </a:pPr>
            <a:r>
              <a:rPr lang="en-US" sz="1800" smtClean="0"/>
              <a:t>Capacitive touch pad sensors and mechanical push buttons </a:t>
            </a:r>
          </a:p>
          <a:p>
            <a:pPr>
              <a:lnSpc>
                <a:spcPct val="80000"/>
              </a:lnSpc>
            </a:pPr>
            <a:r>
              <a:rPr lang="en-US" sz="1800" smtClean="0"/>
              <a:t>Compatible with TWR-SER (Ethernet, USB connectivity) </a:t>
            </a:r>
          </a:p>
          <a:p>
            <a:pPr>
              <a:lnSpc>
                <a:spcPct val="80000"/>
              </a:lnSpc>
            </a:pPr>
            <a:r>
              <a:rPr lang="en-US" sz="1800" smtClean="0"/>
              <a:t>MMA7660 accelerometer </a:t>
            </a:r>
          </a:p>
          <a:p>
            <a:pPr>
              <a:lnSpc>
                <a:spcPct val="80000"/>
              </a:lnSpc>
            </a:pPr>
            <a:endParaRPr lang="en-US" sz="1800" smtClean="0"/>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
          <p:cNvSpPr>
            <a:spLocks noChangeArrowheads="1"/>
          </p:cNvSpPr>
          <p:nvPr/>
        </p:nvSpPr>
        <p:spPr bwMode="auto">
          <a:xfrm>
            <a:off x="2720975" y="5508625"/>
            <a:ext cx="77788" cy="430213"/>
          </a:xfrm>
          <a:prstGeom prst="rect">
            <a:avLst/>
          </a:prstGeom>
          <a:noFill/>
          <a:ln w="9525" algn="ctr">
            <a:noFill/>
            <a:round/>
            <a:headEnd/>
            <a:tailEnd/>
          </a:ln>
        </p:spPr>
        <p:txBody>
          <a:bodyPr/>
          <a:lstStyle/>
          <a:p>
            <a:endParaRPr lang="en-US" sz="1300"/>
          </a:p>
        </p:txBody>
      </p:sp>
      <p:pic>
        <p:nvPicPr>
          <p:cNvPr id="66563" name="Picture 3"/>
          <p:cNvPicPr>
            <a:picLocks noChangeAspect="1" noChangeArrowheads="1"/>
          </p:cNvPicPr>
          <p:nvPr/>
        </p:nvPicPr>
        <p:blipFill>
          <a:blip r:embed="rId3" cstate="print"/>
          <a:srcRect/>
          <a:stretch>
            <a:fillRect/>
          </a:stretch>
        </p:blipFill>
        <p:spPr bwMode="auto">
          <a:xfrm>
            <a:off x="5091113" y="965200"/>
            <a:ext cx="4052887" cy="1603375"/>
          </a:xfrm>
          <a:prstGeom prst="rect">
            <a:avLst/>
          </a:prstGeom>
          <a:noFill/>
          <a:ln w="9525">
            <a:noFill/>
            <a:miter lim="800000"/>
            <a:headEnd/>
            <a:tailEnd/>
          </a:ln>
        </p:spPr>
      </p:pic>
      <p:sp>
        <p:nvSpPr>
          <p:cNvPr id="66564" name="Rectangle 6"/>
          <p:cNvSpPr txBox="1">
            <a:spLocks noChangeArrowheads="1"/>
          </p:cNvSpPr>
          <p:nvPr/>
        </p:nvSpPr>
        <p:spPr bwMode="auto">
          <a:xfrm>
            <a:off x="190500" y="103188"/>
            <a:ext cx="8882063" cy="654050"/>
          </a:xfrm>
          <a:prstGeom prst="rect">
            <a:avLst/>
          </a:prstGeom>
          <a:noFill/>
          <a:ln w="9525">
            <a:noFill/>
            <a:miter lim="800000"/>
            <a:headEnd/>
            <a:tailEnd/>
          </a:ln>
        </p:spPr>
        <p:txBody>
          <a:bodyPr anchor="ctr"/>
          <a:lstStyle/>
          <a:p>
            <a:pPr eaLnBrk="0" hangingPunct="0"/>
            <a:r>
              <a:rPr lang="en-US" sz="3600">
                <a:solidFill>
                  <a:schemeClr val="tx2"/>
                </a:solidFill>
              </a:rPr>
              <a:t>Kinetis KwikStik</a:t>
            </a:r>
          </a:p>
        </p:txBody>
      </p:sp>
      <p:pic>
        <p:nvPicPr>
          <p:cNvPr id="66565" name="Picture 4"/>
          <p:cNvPicPr>
            <a:picLocks noChangeAspect="1" noChangeArrowheads="1"/>
          </p:cNvPicPr>
          <p:nvPr/>
        </p:nvPicPr>
        <p:blipFill>
          <a:blip r:embed="rId4" cstate="print"/>
          <a:srcRect/>
          <a:stretch>
            <a:fillRect/>
          </a:stretch>
        </p:blipFill>
        <p:spPr bwMode="auto">
          <a:xfrm>
            <a:off x="5272088" y="3324225"/>
            <a:ext cx="3871912" cy="1609725"/>
          </a:xfrm>
          <a:prstGeom prst="rect">
            <a:avLst/>
          </a:prstGeom>
          <a:noFill/>
          <a:ln w="9525">
            <a:noFill/>
            <a:miter lim="800000"/>
            <a:headEnd/>
            <a:tailEnd/>
          </a:ln>
        </p:spPr>
      </p:pic>
      <p:sp>
        <p:nvSpPr>
          <p:cNvPr id="66566" name="TextBox 15"/>
          <p:cNvSpPr txBox="1">
            <a:spLocks noChangeArrowheads="1"/>
          </p:cNvSpPr>
          <p:nvPr/>
        </p:nvSpPr>
        <p:spPr bwMode="auto">
          <a:xfrm>
            <a:off x="204788" y="1004888"/>
            <a:ext cx="4756150" cy="5313362"/>
          </a:xfrm>
          <a:prstGeom prst="rect">
            <a:avLst/>
          </a:prstGeom>
          <a:noFill/>
          <a:ln w="9525">
            <a:noFill/>
            <a:miter lim="800000"/>
            <a:headEnd/>
            <a:tailEnd/>
          </a:ln>
        </p:spPr>
        <p:txBody>
          <a:bodyPr/>
          <a:lstStyle/>
          <a:p>
            <a:pPr marL="342900" indent="-342900">
              <a:spcBef>
                <a:spcPct val="20000"/>
              </a:spcBef>
              <a:buFontTx/>
              <a:buChar char="•"/>
            </a:pPr>
            <a:r>
              <a:rPr lang="en-GB" sz="1700"/>
              <a:t>K40X256VLQ100 (144LQFP) MCU</a:t>
            </a:r>
          </a:p>
          <a:p>
            <a:pPr marL="342900" indent="-342900">
              <a:spcBef>
                <a:spcPct val="20000"/>
              </a:spcBef>
              <a:buFontTx/>
              <a:buChar char="•"/>
            </a:pPr>
            <a:r>
              <a:rPr lang="en-GB" sz="1700"/>
              <a:t>LCD display with 306 segments</a:t>
            </a:r>
          </a:p>
          <a:p>
            <a:pPr marL="342900" indent="-342900">
              <a:spcBef>
                <a:spcPct val="20000"/>
              </a:spcBef>
              <a:buFontTx/>
              <a:buChar char="•"/>
            </a:pPr>
            <a:r>
              <a:rPr lang="en-GB" sz="1700"/>
              <a:t>J-Link USB programmer</a:t>
            </a:r>
          </a:p>
          <a:p>
            <a:pPr marL="742950" lvl="1" indent="-285750">
              <a:spcBef>
                <a:spcPct val="20000"/>
              </a:spcBef>
              <a:buFontTx/>
              <a:buChar char="–"/>
            </a:pPr>
            <a:r>
              <a:rPr lang="en-GB" sz="1400"/>
              <a:t>JTAG connector &amp; ribbon cable not included)</a:t>
            </a:r>
          </a:p>
          <a:p>
            <a:pPr marL="342900" indent="-342900">
              <a:spcBef>
                <a:spcPct val="20000"/>
              </a:spcBef>
              <a:buFontTx/>
              <a:buChar char="•"/>
            </a:pPr>
            <a:r>
              <a:rPr lang="en-GB" sz="1700"/>
              <a:t>2 micro USB connectors</a:t>
            </a:r>
          </a:p>
          <a:p>
            <a:pPr marL="342900" indent="-342900">
              <a:spcBef>
                <a:spcPct val="20000"/>
              </a:spcBef>
              <a:buFontTx/>
              <a:buChar char="•"/>
            </a:pPr>
            <a:r>
              <a:rPr lang="en-GB" sz="1700"/>
              <a:t>Micro SD card slot</a:t>
            </a:r>
          </a:p>
          <a:p>
            <a:pPr marL="342900" indent="-342900">
              <a:spcBef>
                <a:spcPct val="20000"/>
              </a:spcBef>
              <a:buFontTx/>
              <a:buChar char="•"/>
            </a:pPr>
            <a:r>
              <a:rPr lang="en-GB" sz="1700"/>
              <a:t>Infrared communications</a:t>
            </a:r>
          </a:p>
          <a:p>
            <a:pPr marL="342900" indent="-342900">
              <a:spcBef>
                <a:spcPct val="20000"/>
              </a:spcBef>
              <a:buFontTx/>
              <a:buChar char="•"/>
            </a:pPr>
            <a:r>
              <a:rPr lang="en-GB" sz="1700"/>
              <a:t>Capacitive touch sensing interface</a:t>
            </a:r>
          </a:p>
          <a:p>
            <a:pPr marL="342900" indent="-342900">
              <a:spcBef>
                <a:spcPct val="20000"/>
              </a:spcBef>
              <a:buFontTx/>
              <a:buChar char="•"/>
            </a:pPr>
            <a:r>
              <a:rPr lang="en-GB" sz="1700"/>
              <a:t>General purpose tower plug-in (TWRPI) socket</a:t>
            </a:r>
          </a:p>
          <a:p>
            <a:pPr marL="342900" indent="-342900">
              <a:spcBef>
                <a:spcPct val="20000"/>
              </a:spcBef>
              <a:buFontTx/>
              <a:buChar char="•"/>
            </a:pPr>
            <a:r>
              <a:rPr lang="en-GB" sz="1700"/>
              <a:t>Manganese lithium rechargeable battery</a:t>
            </a:r>
          </a:p>
          <a:p>
            <a:pPr marL="342900" indent="-342900">
              <a:spcBef>
                <a:spcPct val="20000"/>
              </a:spcBef>
              <a:buFontTx/>
              <a:buChar char="•"/>
            </a:pPr>
            <a:r>
              <a:rPr lang="en-GB" sz="1700"/>
              <a:t>Tower system compatible connector</a:t>
            </a:r>
          </a:p>
          <a:p>
            <a:pPr marL="342900" indent="-342900">
              <a:spcBef>
                <a:spcPct val="20000"/>
              </a:spcBef>
              <a:buFontTx/>
              <a:buChar char="•"/>
            </a:pPr>
            <a:r>
              <a:rPr lang="en-GB" sz="1700"/>
              <a:t>Buzzer, 3.5 mm audio output jack</a:t>
            </a:r>
          </a:p>
          <a:p>
            <a:pPr marL="342900" indent="-342900">
              <a:spcBef>
                <a:spcPct val="20000"/>
              </a:spcBef>
              <a:buFontTx/>
              <a:buChar char="•"/>
            </a:pPr>
            <a:r>
              <a:rPr lang="en-GB" sz="1700"/>
              <a:t>Omni-directional microphone</a:t>
            </a:r>
          </a:p>
          <a:p>
            <a:pPr marL="342900" indent="-342900">
              <a:spcBef>
                <a:spcPct val="20000"/>
              </a:spcBef>
              <a:buFontTx/>
              <a:buChar char="•"/>
            </a:pPr>
            <a:r>
              <a:rPr lang="en-GB" sz="1700"/>
              <a:t>Power measurement test points (entire board or MCU)</a:t>
            </a: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2"/>
          <p:cNvSpPr>
            <a:spLocks noChangeArrowheads="1"/>
          </p:cNvSpPr>
          <p:nvPr/>
        </p:nvSpPr>
        <p:spPr bwMode="auto">
          <a:xfrm>
            <a:off x="319088" y="1509713"/>
            <a:ext cx="6054725" cy="4573587"/>
          </a:xfrm>
          <a:prstGeom prst="rect">
            <a:avLst/>
          </a:prstGeom>
          <a:noFill/>
          <a:ln w="9525">
            <a:noFill/>
            <a:miter lim="800000"/>
            <a:headEnd/>
            <a:tailEnd/>
          </a:ln>
        </p:spPr>
        <p:txBody>
          <a:bodyPr/>
          <a:lstStyle/>
          <a:p>
            <a:pPr marL="227013" indent="-227013" eaLnBrk="0" hangingPunct="0">
              <a:lnSpc>
                <a:spcPct val="95000"/>
              </a:lnSpc>
              <a:spcBef>
                <a:spcPct val="65000"/>
              </a:spcBef>
              <a:spcAft>
                <a:spcPct val="3000"/>
              </a:spcAft>
              <a:buClr>
                <a:schemeClr val="accent1"/>
              </a:buClr>
              <a:buSzPct val="80000"/>
              <a:buFont typeface="Arial" pitchFamily="34" charset="0"/>
              <a:buChar char="►"/>
            </a:pPr>
            <a:endParaRPr lang="en-US" sz="1700">
              <a:solidFill>
                <a:srgbClr val="000000"/>
              </a:solidFill>
            </a:endParaRPr>
          </a:p>
        </p:txBody>
      </p:sp>
      <p:pic>
        <p:nvPicPr>
          <p:cNvPr id="67587" name="Picture 13"/>
          <p:cNvPicPr>
            <a:picLocks noChangeAspect="1" noChangeArrowheads="1"/>
          </p:cNvPicPr>
          <p:nvPr/>
        </p:nvPicPr>
        <p:blipFill>
          <a:blip r:embed="rId3" cstate="print"/>
          <a:srcRect b="30328"/>
          <a:stretch>
            <a:fillRect/>
          </a:stretch>
        </p:blipFill>
        <p:spPr bwMode="auto">
          <a:xfrm>
            <a:off x="6291263" y="1306513"/>
            <a:ext cx="2647950" cy="4391025"/>
          </a:xfrm>
          <a:prstGeom prst="rect">
            <a:avLst/>
          </a:prstGeom>
          <a:noFill/>
          <a:ln w="9525">
            <a:noFill/>
            <a:miter lim="800000"/>
            <a:headEnd/>
            <a:tailEnd/>
          </a:ln>
        </p:spPr>
      </p:pic>
      <p:sp>
        <p:nvSpPr>
          <p:cNvPr id="67588" name="Title 4"/>
          <p:cNvSpPr>
            <a:spLocks noGrp="1"/>
          </p:cNvSpPr>
          <p:nvPr>
            <p:ph type="title" idx="4294967295"/>
          </p:nvPr>
        </p:nvSpPr>
        <p:spPr>
          <a:xfrm>
            <a:off x="261938" y="312738"/>
            <a:ext cx="8632825" cy="504825"/>
          </a:xfrm>
        </p:spPr>
        <p:txBody>
          <a:bodyPr/>
          <a:lstStyle/>
          <a:p>
            <a:pPr algn="l"/>
            <a:r>
              <a:rPr lang="en-US" sz="3400" smtClean="0"/>
              <a:t>Freescale Product Longevity Program</a:t>
            </a:r>
          </a:p>
        </p:txBody>
      </p:sp>
      <p:sp>
        <p:nvSpPr>
          <p:cNvPr id="67589" name="Text Placeholder 5"/>
          <p:cNvSpPr>
            <a:spLocks noGrp="1"/>
          </p:cNvSpPr>
          <p:nvPr>
            <p:ph type="body" sz="quarter" idx="4294967295"/>
          </p:nvPr>
        </p:nvSpPr>
        <p:spPr>
          <a:xfrm>
            <a:off x="384175" y="1128713"/>
            <a:ext cx="5848350" cy="4841875"/>
          </a:xfrm>
        </p:spPr>
        <p:txBody>
          <a:bodyPr/>
          <a:lstStyle/>
          <a:p>
            <a:r>
              <a:rPr lang="en-US" sz="2100" smtClean="0"/>
              <a:t>Freescale offers a formal product longevity program for the market segments they serve </a:t>
            </a:r>
          </a:p>
          <a:p>
            <a:pPr lvl="1"/>
            <a:r>
              <a:rPr lang="en-US" sz="2100" smtClean="0"/>
              <a:t>Automotive product availability </a:t>
            </a:r>
          </a:p>
          <a:p>
            <a:pPr lvl="1">
              <a:buFontTx/>
              <a:buNone/>
            </a:pPr>
            <a:r>
              <a:rPr lang="en-US" sz="2100" b="1" smtClean="0">
                <a:solidFill>
                  <a:srgbClr val="2D2DB9"/>
                </a:solidFill>
              </a:rPr>
              <a:t>	15 year minimum </a:t>
            </a:r>
            <a:endParaRPr lang="en-US" sz="2100" smtClean="0"/>
          </a:p>
          <a:p>
            <a:pPr lvl="1"/>
            <a:r>
              <a:rPr lang="en-US" sz="2100" smtClean="0"/>
              <a:t>Medical product availability </a:t>
            </a:r>
          </a:p>
          <a:p>
            <a:pPr lvl="1">
              <a:buFontTx/>
              <a:buNone/>
            </a:pPr>
            <a:r>
              <a:rPr lang="en-US" sz="2100" b="1" smtClean="0">
                <a:solidFill>
                  <a:srgbClr val="2D2DB9"/>
                </a:solidFill>
              </a:rPr>
              <a:t>	15 year minimum</a:t>
            </a:r>
          </a:p>
          <a:p>
            <a:pPr lvl="1"/>
            <a:r>
              <a:rPr lang="en-US" sz="2100" smtClean="0"/>
              <a:t>All other market segments </a:t>
            </a:r>
          </a:p>
          <a:p>
            <a:pPr lvl="1">
              <a:buFontTx/>
              <a:buNone/>
            </a:pPr>
            <a:r>
              <a:rPr lang="en-US" sz="2100" b="1" smtClean="0">
                <a:solidFill>
                  <a:srgbClr val="2D2DB9"/>
                </a:solidFill>
              </a:rPr>
              <a:t>	10 year minimum</a:t>
            </a:r>
            <a:endParaRPr lang="en-US" sz="2100" smtClean="0"/>
          </a:p>
          <a:p>
            <a:pPr lvl="1"/>
            <a:r>
              <a:rPr lang="en-US" sz="2100" smtClean="0"/>
              <a:t>Life cycles begin at the time of launch</a:t>
            </a:r>
          </a:p>
          <a:p>
            <a:r>
              <a:rPr lang="en-US" sz="2100" smtClean="0"/>
              <a:t>Freescale has a longstanding track record of providing long-term production support </a:t>
            </a:r>
          </a:p>
          <a:p>
            <a:r>
              <a:rPr lang="en-US" sz="2100" smtClean="0"/>
              <a:t>A list of participating Freescale products is available at: </a:t>
            </a:r>
            <a:r>
              <a:rPr lang="en-US" sz="1800" smtClean="0">
                <a:solidFill>
                  <a:srgbClr val="1223FF"/>
                </a:solidFill>
                <a:hlinkClick r:id="rId4"/>
              </a:rPr>
              <a:t>www.freescale.com/productlongevity</a:t>
            </a:r>
            <a:r>
              <a:rPr lang="en-US" sz="1800" smtClean="0">
                <a:solidFill>
                  <a:srgbClr val="1223FF"/>
                </a:solidFill>
              </a:rPr>
              <a:t> </a:t>
            </a:r>
            <a:endParaRPr lang="en-US" sz="3000" smtClean="0">
              <a:solidFill>
                <a:srgbClr val="1223FF"/>
              </a:solidFill>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5"/>
          <p:cNvSpPr>
            <a:spLocks noGrp="1"/>
          </p:cNvSpPr>
          <p:nvPr>
            <p:ph type="title"/>
          </p:nvPr>
        </p:nvSpPr>
        <p:spPr>
          <a:xfrm>
            <a:off x="220663" y="241300"/>
            <a:ext cx="8923337" cy="844550"/>
          </a:xfrm>
        </p:spPr>
        <p:txBody>
          <a:bodyPr/>
          <a:lstStyle/>
          <a:p>
            <a:pPr algn="l"/>
            <a:r>
              <a:rPr lang="en-US" sz="3400" smtClean="0"/>
              <a:t>Embedded Data Converter Evaluation Demo</a:t>
            </a:r>
          </a:p>
        </p:txBody>
      </p:sp>
      <p:sp>
        <p:nvSpPr>
          <p:cNvPr id="68611" name="Rectangle 3"/>
          <p:cNvSpPr>
            <a:spLocks noGrp="1" noChangeArrowheads="1"/>
          </p:cNvSpPr>
          <p:nvPr>
            <p:ph type="body" idx="1"/>
          </p:nvPr>
        </p:nvSpPr>
        <p:spPr>
          <a:xfrm>
            <a:off x="495300" y="1273175"/>
            <a:ext cx="7827963" cy="3200400"/>
          </a:xfrm>
        </p:spPr>
        <p:txBody>
          <a:bodyPr/>
          <a:lstStyle/>
          <a:p>
            <a:r>
              <a:rPr lang="en-US" sz="2400" smtClean="0">
                <a:cs typeface="Arial" pitchFamily="34" charset="0"/>
              </a:rPr>
              <a:t>Embedded data converter evaluation demo using Kinetis K60 tower board</a:t>
            </a:r>
          </a:p>
          <a:p>
            <a:pPr lvl="1"/>
            <a:r>
              <a:rPr lang="en-US" sz="2000" smtClean="0">
                <a:cs typeface="Arial" pitchFamily="34" charset="0"/>
              </a:rPr>
              <a:t>Show the ambient noise on the ADC</a:t>
            </a:r>
          </a:p>
          <a:p>
            <a:pPr lvl="1"/>
            <a:r>
              <a:rPr lang="en-US" sz="2000" smtClean="0">
                <a:cs typeface="Arial" pitchFamily="34" charset="0"/>
              </a:rPr>
              <a:t>Show the total system noise</a:t>
            </a:r>
          </a:p>
          <a:p>
            <a:pPr lvl="1"/>
            <a:r>
              <a:rPr lang="en-US" sz="2000" smtClean="0">
                <a:cs typeface="Arial" pitchFamily="34" charset="0"/>
              </a:rPr>
              <a:t>Use shell commands and web page to set the DAC output voltage</a:t>
            </a:r>
          </a:p>
          <a:p>
            <a:pPr lvl="1"/>
            <a:r>
              <a:rPr lang="en-US" sz="2000" smtClean="0">
                <a:cs typeface="Arial" pitchFamily="34" charset="0"/>
              </a:rPr>
              <a:t>Show the ADC reading using the webpage and MQX shell.</a:t>
            </a:r>
          </a:p>
          <a:p>
            <a:pPr lvl="1"/>
            <a:r>
              <a:rPr lang="en-US" sz="2000" smtClean="0">
                <a:cs typeface="Arial" pitchFamily="34" charset="0"/>
              </a:rPr>
              <a:t>Use a digital multimeter to verify the readings are accurate</a:t>
            </a:r>
          </a:p>
        </p:txBody>
      </p:sp>
      <p:sp>
        <p:nvSpPr>
          <p:cNvPr id="68612" name="TextBox 3"/>
          <p:cNvSpPr txBox="1">
            <a:spLocks noChangeArrowheads="1"/>
          </p:cNvSpPr>
          <p:nvPr/>
        </p:nvSpPr>
        <p:spPr bwMode="auto">
          <a:xfrm>
            <a:off x="3233738" y="4927600"/>
            <a:ext cx="1225550" cy="830263"/>
          </a:xfrm>
          <a:prstGeom prst="rect">
            <a:avLst/>
          </a:prstGeom>
          <a:noFill/>
          <a:ln w="9525">
            <a:noFill/>
            <a:miter lim="800000"/>
            <a:headEnd/>
            <a:tailEnd/>
          </a:ln>
        </p:spPr>
        <p:txBody>
          <a:bodyPr wrap="none">
            <a:spAutoFit/>
          </a:bodyPr>
          <a:lstStyle/>
          <a:p>
            <a:r>
              <a:rPr lang="en-US">
                <a:hlinkClick r:id="rId3" action="ppaction://hlinkfile"/>
              </a:rPr>
              <a:t>Video 1</a:t>
            </a:r>
            <a:endParaRPr lang="en-US">
              <a:hlinkClick r:id="rId4" action="ppaction://hlinkfile"/>
            </a:endParaRPr>
          </a:p>
          <a:p>
            <a:r>
              <a:rPr lang="en-US">
                <a:hlinkClick r:id="rId4" action="ppaction://hlinkfile"/>
              </a:rPr>
              <a:t>Video 2</a:t>
            </a:r>
            <a:endParaRPr lang="en-US"/>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233363" y="3260725"/>
            <a:ext cx="8910637" cy="944563"/>
          </a:xfrm>
        </p:spPr>
        <p:txBody>
          <a:bodyPr anchor="t">
            <a:spAutoFit/>
          </a:bodyPr>
          <a:lstStyle/>
          <a:p>
            <a:r>
              <a:rPr lang="en-US" sz="3200" smtClean="0"/>
              <a:t>External Data Converter Evaluation Techniques</a:t>
            </a:r>
            <a:r>
              <a:rPr lang="en-US" sz="2400" smtClean="0"/>
              <a:t> </a:t>
            </a:r>
            <a:br>
              <a:rPr lang="en-US" sz="2400" smtClean="0"/>
            </a:br>
            <a:r>
              <a:rPr lang="en-US" sz="2400" smtClean="0"/>
              <a:t>With LTC Analog Playground Board</a:t>
            </a:r>
          </a:p>
        </p:txBody>
      </p:sp>
      <p:pic>
        <p:nvPicPr>
          <p:cNvPr id="69635" name="Picture 3" descr="C:\Documents and Settings\a32330\Desktop\Linear%20logo.jpg"/>
          <p:cNvPicPr>
            <a:picLocks noChangeAspect="1" noChangeArrowheads="1"/>
          </p:cNvPicPr>
          <p:nvPr/>
        </p:nvPicPr>
        <p:blipFill>
          <a:blip r:embed="rId3" cstate="print"/>
          <a:srcRect/>
          <a:stretch>
            <a:fillRect/>
          </a:stretch>
        </p:blipFill>
        <p:spPr bwMode="auto">
          <a:xfrm>
            <a:off x="2166938" y="1655763"/>
            <a:ext cx="4346575" cy="10064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0" y="0"/>
            <a:ext cx="9144000" cy="1006475"/>
          </a:xfrm>
        </p:spPr>
        <p:txBody>
          <a:bodyPr anchor="t">
            <a:spAutoFit/>
          </a:bodyPr>
          <a:lstStyle/>
          <a:p>
            <a:r>
              <a:rPr lang="en-US" sz="3000" smtClean="0"/>
              <a:t>Linear Technology Analog Playground Solutions</a:t>
            </a:r>
            <a:br>
              <a:rPr lang="en-US" sz="3000" smtClean="0"/>
            </a:br>
            <a:r>
              <a:rPr lang="en-US" sz="3000" smtClean="0"/>
              <a:t>TWR-ADCDAC-LTC</a:t>
            </a:r>
          </a:p>
        </p:txBody>
      </p:sp>
      <p:pic>
        <p:nvPicPr>
          <p:cNvPr id="70659" name="Picture 3"/>
          <p:cNvPicPr>
            <a:picLocks noChangeAspect="1" noChangeArrowheads="1"/>
          </p:cNvPicPr>
          <p:nvPr/>
        </p:nvPicPr>
        <p:blipFill>
          <a:blip r:embed="rId3" cstate="print"/>
          <a:srcRect/>
          <a:stretch>
            <a:fillRect/>
          </a:stretch>
        </p:blipFill>
        <p:spPr bwMode="auto">
          <a:xfrm>
            <a:off x="236538" y="990600"/>
            <a:ext cx="8907462" cy="54562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252413" y="228600"/>
            <a:ext cx="8153400" cy="762000"/>
          </a:xfrm>
        </p:spPr>
        <p:txBody>
          <a:bodyPr anchor="t">
            <a:spAutoFit/>
          </a:bodyPr>
          <a:lstStyle/>
          <a:p>
            <a:pPr algn="l"/>
            <a:r>
              <a:rPr lang="en-US" smtClean="0"/>
              <a:t>Expansion Possibilities</a:t>
            </a:r>
          </a:p>
        </p:txBody>
      </p:sp>
      <p:pic>
        <p:nvPicPr>
          <p:cNvPr id="71683" name="Picture 3" descr="IMG_2404"/>
          <p:cNvPicPr>
            <a:picLocks noChangeAspect="1" noChangeArrowheads="1"/>
          </p:cNvPicPr>
          <p:nvPr/>
        </p:nvPicPr>
        <p:blipFill>
          <a:blip r:embed="rId3" cstate="print">
            <a:clrChange>
              <a:clrFrom>
                <a:srgbClr val="F5F5F5"/>
              </a:clrFrom>
              <a:clrTo>
                <a:srgbClr val="F5F5F5">
                  <a:alpha val="0"/>
                </a:srgbClr>
              </a:clrTo>
            </a:clrChange>
            <a:lum bright="6000" contrast="12000"/>
          </a:blip>
          <a:srcRect t="2000" b="1500"/>
          <a:stretch>
            <a:fillRect/>
          </a:stretch>
        </p:blipFill>
        <p:spPr bwMode="auto">
          <a:xfrm>
            <a:off x="381000" y="990600"/>
            <a:ext cx="3917950" cy="5040313"/>
          </a:xfrm>
          <a:prstGeom prst="rect">
            <a:avLst/>
          </a:prstGeom>
          <a:noFill/>
          <a:ln w="9525">
            <a:noFill/>
            <a:miter lim="800000"/>
            <a:headEnd/>
            <a:tailEnd/>
          </a:ln>
        </p:spPr>
      </p:pic>
      <p:sp>
        <p:nvSpPr>
          <p:cNvPr id="71684" name="Line 4"/>
          <p:cNvSpPr>
            <a:spLocks noChangeShapeType="1"/>
          </p:cNvSpPr>
          <p:nvPr/>
        </p:nvSpPr>
        <p:spPr bwMode="auto">
          <a:xfrm flipH="1">
            <a:off x="3838575" y="3052763"/>
            <a:ext cx="1143000" cy="76200"/>
          </a:xfrm>
          <a:prstGeom prst="line">
            <a:avLst/>
          </a:prstGeom>
          <a:noFill/>
          <a:ln w="28575">
            <a:solidFill>
              <a:schemeClr val="tx1"/>
            </a:solidFill>
            <a:round/>
            <a:headEnd/>
            <a:tailEnd type="triangle" w="lg" len="lg"/>
          </a:ln>
        </p:spPr>
        <p:txBody>
          <a:bodyPr/>
          <a:lstStyle/>
          <a:p>
            <a:endParaRPr lang="en-US"/>
          </a:p>
        </p:txBody>
      </p:sp>
      <p:sp>
        <p:nvSpPr>
          <p:cNvPr id="71685" name="Line 5"/>
          <p:cNvSpPr>
            <a:spLocks noChangeShapeType="1"/>
          </p:cNvSpPr>
          <p:nvPr/>
        </p:nvSpPr>
        <p:spPr bwMode="auto">
          <a:xfrm flipH="1">
            <a:off x="3838575" y="3890963"/>
            <a:ext cx="1193800" cy="409575"/>
          </a:xfrm>
          <a:prstGeom prst="line">
            <a:avLst/>
          </a:prstGeom>
          <a:noFill/>
          <a:ln w="28575">
            <a:solidFill>
              <a:schemeClr val="tx1"/>
            </a:solidFill>
            <a:round/>
            <a:headEnd/>
            <a:tailEnd type="triangle" w="lg" len="lg"/>
          </a:ln>
        </p:spPr>
        <p:txBody>
          <a:bodyPr/>
          <a:lstStyle/>
          <a:p>
            <a:endParaRPr lang="en-US"/>
          </a:p>
        </p:txBody>
      </p:sp>
      <p:sp>
        <p:nvSpPr>
          <p:cNvPr id="71686" name="Text Box 16"/>
          <p:cNvSpPr txBox="1">
            <a:spLocks noChangeArrowheads="1"/>
          </p:cNvSpPr>
          <p:nvPr/>
        </p:nvSpPr>
        <p:spPr bwMode="auto">
          <a:xfrm>
            <a:off x="4999038" y="1455738"/>
            <a:ext cx="3367087" cy="4249737"/>
          </a:xfrm>
          <a:prstGeom prst="rect">
            <a:avLst/>
          </a:prstGeom>
          <a:noFill/>
          <a:ln w="76200" algn="ctr">
            <a:noFill/>
            <a:miter lim="800000"/>
            <a:headEnd/>
            <a:tailEnd/>
          </a:ln>
        </p:spPr>
        <p:txBody>
          <a:bodyPr>
            <a:spAutoFit/>
          </a:bodyPr>
          <a:lstStyle/>
          <a:p>
            <a:pPr>
              <a:lnSpc>
                <a:spcPct val="90000"/>
              </a:lnSpc>
              <a:spcBef>
                <a:spcPct val="50000"/>
              </a:spcBef>
            </a:pPr>
            <a:r>
              <a:rPr lang="en-US" sz="1800"/>
              <a:t>QuikEval Expansion Headers provide interface to over 130 high performance products, including:</a:t>
            </a:r>
          </a:p>
          <a:p>
            <a:pPr>
              <a:lnSpc>
                <a:spcPct val="90000"/>
              </a:lnSpc>
              <a:spcBef>
                <a:spcPct val="50000"/>
              </a:spcBef>
            </a:pPr>
            <a:endParaRPr lang="en-US" sz="1800"/>
          </a:p>
          <a:p>
            <a:pPr>
              <a:lnSpc>
                <a:spcPct val="90000"/>
              </a:lnSpc>
              <a:spcBef>
                <a:spcPct val="50000"/>
              </a:spcBef>
            </a:pPr>
            <a:r>
              <a:rPr lang="en-US" sz="1800"/>
              <a:t>LTC6802 High Voltage battery stack monitor</a:t>
            </a:r>
          </a:p>
          <a:p>
            <a:pPr>
              <a:lnSpc>
                <a:spcPct val="90000"/>
              </a:lnSpc>
              <a:spcBef>
                <a:spcPct val="50000"/>
              </a:spcBef>
            </a:pPr>
            <a:r>
              <a:rPr lang="en-US" sz="1800"/>
              <a:t>LTC4266 Quad Power over Ethernet (PoE) PSE controller</a:t>
            </a:r>
          </a:p>
          <a:p>
            <a:pPr>
              <a:lnSpc>
                <a:spcPct val="90000"/>
              </a:lnSpc>
              <a:spcBef>
                <a:spcPct val="50000"/>
              </a:spcBef>
            </a:pPr>
            <a:r>
              <a:rPr lang="en-US" sz="1800"/>
              <a:t>LTC4151 High Voltage &amp; Current monitor for telecom applications</a:t>
            </a:r>
          </a:p>
          <a:p>
            <a:pPr>
              <a:lnSpc>
                <a:spcPct val="90000"/>
              </a:lnSpc>
              <a:spcBef>
                <a:spcPct val="50000"/>
              </a:spcBef>
            </a:pPr>
            <a:r>
              <a:rPr lang="en-US" sz="1800"/>
              <a:t>Numerous precision ADCs and DACs, and much more!</a:t>
            </a: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220663" y="42863"/>
            <a:ext cx="8718550" cy="946150"/>
          </a:xfrm>
        </p:spPr>
        <p:txBody>
          <a:bodyPr anchor="t">
            <a:spAutoFit/>
          </a:bodyPr>
          <a:lstStyle/>
          <a:p>
            <a:r>
              <a:rPr lang="en-US" sz="2800" smtClean="0"/>
              <a:t>Vast Selection of Linear Technology Boards that can Plug into the LTC Peripheral Plug-in Module</a:t>
            </a:r>
          </a:p>
        </p:txBody>
      </p:sp>
      <p:sp>
        <p:nvSpPr>
          <p:cNvPr id="72707" name="Content Placeholder 4"/>
          <p:cNvSpPr>
            <a:spLocks noGrp="1"/>
          </p:cNvSpPr>
          <p:nvPr>
            <p:ph sz="half" idx="4294967295"/>
          </p:nvPr>
        </p:nvSpPr>
        <p:spPr>
          <a:xfrm>
            <a:off x="200025" y="1335088"/>
            <a:ext cx="3233738" cy="2232025"/>
          </a:xfrm>
        </p:spPr>
        <p:txBody>
          <a:bodyPr/>
          <a:lstStyle/>
          <a:p>
            <a:pPr>
              <a:buFontTx/>
              <a:buNone/>
            </a:pPr>
            <a:r>
              <a:rPr lang="en-US" sz="1800" b="1" u="sng" smtClean="0"/>
              <a:t>DACs:</a:t>
            </a:r>
          </a:p>
          <a:p>
            <a:r>
              <a:rPr lang="en-US" sz="1800" smtClean="0"/>
              <a:t>DC1397A-A  (LTC2656) </a:t>
            </a:r>
          </a:p>
          <a:p>
            <a:r>
              <a:rPr lang="en-US" sz="1800" smtClean="0"/>
              <a:t>DC1074A (LTC2630)</a:t>
            </a:r>
          </a:p>
          <a:p>
            <a:r>
              <a:rPr lang="en-US" sz="1800" smtClean="0"/>
              <a:t>DC1466A-A (LTC2636)</a:t>
            </a:r>
          </a:p>
          <a:p>
            <a:r>
              <a:rPr lang="en-US" sz="1800" smtClean="0"/>
              <a:t>DC1593A-A (LTC2635)</a:t>
            </a:r>
          </a:p>
          <a:p>
            <a:r>
              <a:rPr lang="en-US" sz="1800" smtClean="0"/>
              <a:t>DC1684A-A (LTC2758)</a:t>
            </a:r>
          </a:p>
          <a:p>
            <a:r>
              <a:rPr lang="en-US" sz="1800" smtClean="0"/>
              <a:t>DC1678A-A (LTC2654)</a:t>
            </a:r>
          </a:p>
          <a:p>
            <a:r>
              <a:rPr lang="en-US" sz="1800" smtClean="0"/>
              <a:t>DC1112A (LTC2751)</a:t>
            </a:r>
          </a:p>
          <a:p>
            <a:r>
              <a:rPr lang="en-US" sz="1800" smtClean="0"/>
              <a:t>DC777A (LTC2601)</a:t>
            </a:r>
          </a:p>
          <a:p>
            <a:r>
              <a:rPr lang="en-US" sz="1800" smtClean="0"/>
              <a:t>DC1096A (LTC2642)</a:t>
            </a:r>
          </a:p>
          <a:p>
            <a:endParaRPr lang="en-US" sz="1800" smtClean="0"/>
          </a:p>
        </p:txBody>
      </p:sp>
      <p:sp>
        <p:nvSpPr>
          <p:cNvPr id="72708" name="Content Placeholder 5"/>
          <p:cNvSpPr>
            <a:spLocks noGrp="1"/>
          </p:cNvSpPr>
          <p:nvPr>
            <p:ph sz="half" idx="4294967295"/>
          </p:nvPr>
        </p:nvSpPr>
        <p:spPr>
          <a:xfrm>
            <a:off x="3240088" y="1335088"/>
            <a:ext cx="3640137" cy="2443162"/>
          </a:xfrm>
        </p:spPr>
        <p:txBody>
          <a:bodyPr/>
          <a:lstStyle/>
          <a:p>
            <a:pPr>
              <a:buFontTx/>
              <a:buNone/>
            </a:pPr>
            <a:r>
              <a:rPr lang="en-US" sz="1800" b="1" u="sng" smtClean="0"/>
              <a:t>Delta Sigma ADCs:</a:t>
            </a:r>
          </a:p>
          <a:p>
            <a:r>
              <a:rPr lang="en-US" sz="1800" smtClean="0"/>
              <a:t>DC1266A-A (LTC2453)</a:t>
            </a:r>
          </a:p>
          <a:p>
            <a:r>
              <a:rPr lang="en-US" sz="1800" smtClean="0"/>
              <a:t>DC570A (LTC2440)</a:t>
            </a:r>
          </a:p>
          <a:p>
            <a:r>
              <a:rPr lang="en-US" sz="1800" smtClean="0"/>
              <a:t>DC1628A (LTC2470)</a:t>
            </a:r>
          </a:p>
          <a:p>
            <a:r>
              <a:rPr lang="en-US" sz="1800" smtClean="0"/>
              <a:t>DC1492A (LTC2462)</a:t>
            </a:r>
          </a:p>
          <a:p>
            <a:r>
              <a:rPr lang="en-US" sz="1800" smtClean="0"/>
              <a:t>DC939A (LTC2484)</a:t>
            </a:r>
          </a:p>
          <a:p>
            <a:r>
              <a:rPr lang="en-US" sz="1800" smtClean="0"/>
              <a:t>DC956A (LTC2485)</a:t>
            </a:r>
          </a:p>
          <a:p>
            <a:r>
              <a:rPr lang="en-US" sz="1800" smtClean="0"/>
              <a:t>DC1009A-A (LTC2492)</a:t>
            </a:r>
          </a:p>
          <a:p>
            <a:r>
              <a:rPr lang="en-US" sz="1800" smtClean="0"/>
              <a:t>DC1012A-A (LTC2499)</a:t>
            </a:r>
          </a:p>
          <a:p>
            <a:r>
              <a:rPr lang="en-US" sz="1800" smtClean="0"/>
              <a:t>DC979A (LTC2442)</a:t>
            </a:r>
          </a:p>
          <a:p>
            <a:r>
              <a:rPr lang="en-US" sz="1800" smtClean="0"/>
              <a:t>DC1742 (LTC2449)</a:t>
            </a:r>
          </a:p>
          <a:p>
            <a:endParaRPr lang="en-US" sz="1800" smtClean="0"/>
          </a:p>
        </p:txBody>
      </p:sp>
      <p:sp>
        <p:nvSpPr>
          <p:cNvPr id="72709" name="TextBox 3"/>
          <p:cNvSpPr txBox="1">
            <a:spLocks noChangeArrowheads="1"/>
          </p:cNvSpPr>
          <p:nvPr/>
        </p:nvSpPr>
        <p:spPr bwMode="auto">
          <a:xfrm>
            <a:off x="3505200" y="6416675"/>
            <a:ext cx="2449513" cy="304800"/>
          </a:xfrm>
          <a:prstGeom prst="rect">
            <a:avLst/>
          </a:prstGeom>
          <a:noFill/>
          <a:ln w="9525">
            <a:noFill/>
            <a:miter lim="800000"/>
            <a:headEnd/>
            <a:tailEnd/>
          </a:ln>
        </p:spPr>
        <p:txBody>
          <a:bodyPr wrap="none">
            <a:spAutoFit/>
          </a:bodyPr>
          <a:lstStyle/>
          <a:p>
            <a:r>
              <a:rPr lang="en-US" sz="1400" b="1">
                <a:solidFill>
                  <a:schemeClr val="bg1"/>
                </a:solidFill>
                <a:latin typeface="Calibri" pitchFamily="34" charset="0"/>
              </a:rPr>
              <a:t>* Over 100 different boards</a:t>
            </a:r>
          </a:p>
        </p:txBody>
      </p:sp>
      <p:sp>
        <p:nvSpPr>
          <p:cNvPr id="72710" name="TextBox 6"/>
          <p:cNvSpPr txBox="1">
            <a:spLocks noChangeArrowheads="1"/>
          </p:cNvSpPr>
          <p:nvPr/>
        </p:nvSpPr>
        <p:spPr bwMode="auto">
          <a:xfrm>
            <a:off x="6154738" y="1308100"/>
            <a:ext cx="3160712" cy="3733800"/>
          </a:xfrm>
          <a:prstGeom prst="rect">
            <a:avLst/>
          </a:prstGeom>
          <a:noFill/>
          <a:ln w="9525">
            <a:noFill/>
            <a:miter lim="800000"/>
            <a:headEnd/>
            <a:tailEnd/>
          </a:ln>
        </p:spPr>
        <p:txBody>
          <a:bodyPr/>
          <a:lstStyle/>
          <a:p>
            <a:pPr marL="342900" indent="-342900" eaLnBrk="0" hangingPunct="0">
              <a:spcBef>
                <a:spcPct val="20000"/>
              </a:spcBef>
            </a:pPr>
            <a:r>
              <a:rPr lang="en-US" sz="1800" b="1" u="sng"/>
              <a:t>SAR ADCs:</a:t>
            </a:r>
          </a:p>
          <a:p>
            <a:pPr marL="342900" indent="-342900" eaLnBrk="0" hangingPunct="0">
              <a:spcBef>
                <a:spcPct val="20000"/>
              </a:spcBef>
              <a:buFontTx/>
              <a:buChar char="•"/>
            </a:pPr>
            <a:r>
              <a:rPr lang="en-US" sz="1800"/>
              <a:t>DC1783A-E (LTC2379)</a:t>
            </a:r>
          </a:p>
          <a:p>
            <a:pPr marL="342900" indent="-342900" eaLnBrk="0" hangingPunct="0">
              <a:spcBef>
                <a:spcPct val="20000"/>
              </a:spcBef>
              <a:buFontTx/>
              <a:buChar char="•"/>
            </a:pPr>
            <a:r>
              <a:rPr lang="en-US" sz="1800"/>
              <a:t>DC1571A-A (LTC2383)</a:t>
            </a:r>
          </a:p>
          <a:p>
            <a:pPr marL="342900" indent="-342900" eaLnBrk="0" hangingPunct="0">
              <a:spcBef>
                <a:spcPct val="20000"/>
              </a:spcBef>
              <a:buFontTx/>
              <a:buChar char="•"/>
            </a:pPr>
            <a:r>
              <a:rPr lang="en-US" sz="1800"/>
              <a:t>DC1186A (LTC2308)</a:t>
            </a:r>
          </a:p>
          <a:p>
            <a:pPr marL="342900" indent="-342900" eaLnBrk="0" hangingPunct="0">
              <a:spcBef>
                <a:spcPct val="20000"/>
              </a:spcBef>
              <a:buFontTx/>
              <a:buChar char="•"/>
            </a:pPr>
            <a:r>
              <a:rPr lang="en-US" sz="1800"/>
              <a:t>DC1137A (LTC2309)</a:t>
            </a:r>
          </a:p>
          <a:p>
            <a:pPr marL="342900" indent="-342900" eaLnBrk="0" hangingPunct="0">
              <a:spcBef>
                <a:spcPct val="20000"/>
              </a:spcBef>
              <a:buFontTx/>
              <a:buChar char="•"/>
            </a:pPr>
            <a:r>
              <a:rPr lang="en-US" sz="1800"/>
              <a:t>DC1190A-A  (LTC2365)</a:t>
            </a:r>
          </a:p>
          <a:p>
            <a:pPr marL="342900" indent="-342900" eaLnBrk="0" hangingPunct="0">
              <a:spcBef>
                <a:spcPct val="20000"/>
              </a:spcBef>
              <a:buFontTx/>
              <a:buChar char="•"/>
            </a:pPr>
            <a:endParaRPr lang="en-US" sz="1800"/>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225425" y="0"/>
            <a:ext cx="8659813" cy="976313"/>
          </a:xfrm>
        </p:spPr>
        <p:txBody>
          <a:bodyPr/>
          <a:lstStyle/>
          <a:p>
            <a:pPr algn="l" eaLnBrk="1" hangingPunct="1"/>
            <a:r>
              <a:rPr lang="en-US" sz="3200" smtClean="0"/>
              <a:t>Linear Technology Analog Playground Content</a:t>
            </a:r>
          </a:p>
        </p:txBody>
      </p:sp>
      <p:sp>
        <p:nvSpPr>
          <p:cNvPr id="73731" name="Content Placeholder 2"/>
          <p:cNvSpPr>
            <a:spLocks noGrp="1"/>
          </p:cNvSpPr>
          <p:nvPr>
            <p:ph idx="4294967295"/>
          </p:nvPr>
        </p:nvSpPr>
        <p:spPr>
          <a:xfrm>
            <a:off x="457200" y="1157288"/>
            <a:ext cx="4724400" cy="4114800"/>
          </a:xfrm>
        </p:spPr>
        <p:txBody>
          <a:bodyPr/>
          <a:lstStyle/>
          <a:p>
            <a:pPr eaLnBrk="1" hangingPunct="1"/>
            <a:r>
              <a:rPr lang="en-US" sz="2500" smtClean="0"/>
              <a:t>Delta Sigma ADC</a:t>
            </a:r>
          </a:p>
          <a:p>
            <a:pPr lvl="1" eaLnBrk="1" hangingPunct="1"/>
            <a:r>
              <a:rPr lang="en-US" sz="2000" smtClean="0"/>
              <a:t>LTC2498</a:t>
            </a:r>
          </a:p>
          <a:p>
            <a:pPr eaLnBrk="1" hangingPunct="1"/>
            <a:r>
              <a:rPr lang="en-US" sz="2500" smtClean="0"/>
              <a:t>Successive Approximation Register (SAR) ADC</a:t>
            </a:r>
          </a:p>
          <a:p>
            <a:pPr lvl="1" eaLnBrk="1" hangingPunct="1"/>
            <a:r>
              <a:rPr lang="en-US" sz="2000" smtClean="0"/>
              <a:t>LTC1859</a:t>
            </a:r>
          </a:p>
          <a:p>
            <a:pPr eaLnBrk="1" hangingPunct="1"/>
            <a:r>
              <a:rPr lang="en-US" sz="2500" smtClean="0"/>
              <a:t>Serial SPI DAC</a:t>
            </a:r>
          </a:p>
          <a:p>
            <a:pPr lvl="1" eaLnBrk="1" hangingPunct="1"/>
            <a:r>
              <a:rPr lang="en-US" sz="2000" smtClean="0"/>
              <a:t>LTC2600</a:t>
            </a:r>
          </a:p>
          <a:p>
            <a:pPr eaLnBrk="1" hangingPunct="1"/>
            <a:r>
              <a:rPr lang="en-US" sz="2500" smtClean="0"/>
              <a:t>Precision SoftSpan DAC</a:t>
            </a:r>
          </a:p>
          <a:p>
            <a:pPr lvl="1" eaLnBrk="1" hangingPunct="1"/>
            <a:r>
              <a:rPr lang="en-US" sz="2000" smtClean="0"/>
              <a:t>LTC2704</a:t>
            </a:r>
          </a:p>
          <a:p>
            <a:pPr eaLnBrk="1" hangingPunct="1"/>
            <a:r>
              <a:rPr lang="en-US" sz="2500" smtClean="0"/>
              <a:t>Precision voltage reference</a:t>
            </a:r>
          </a:p>
          <a:p>
            <a:pPr lvl="1" eaLnBrk="1" hangingPunct="1"/>
            <a:r>
              <a:rPr lang="en-US" sz="2000" smtClean="0"/>
              <a:t>LTC6655</a:t>
            </a:r>
            <a:endParaRPr lang="en-US" smtClean="0"/>
          </a:p>
        </p:txBody>
      </p:sp>
      <p:pic>
        <p:nvPicPr>
          <p:cNvPr id="73732" name="Picture 4"/>
          <p:cNvPicPr>
            <a:picLocks noChangeAspect="1" noChangeArrowheads="1"/>
          </p:cNvPicPr>
          <p:nvPr/>
        </p:nvPicPr>
        <p:blipFill>
          <a:blip r:embed="rId3" cstate="print"/>
          <a:srcRect/>
          <a:stretch>
            <a:fillRect/>
          </a:stretch>
        </p:blipFill>
        <p:spPr bwMode="auto">
          <a:xfrm>
            <a:off x="6219825" y="2743200"/>
            <a:ext cx="1933575" cy="1374775"/>
          </a:xfrm>
          <a:prstGeom prst="rect">
            <a:avLst/>
          </a:prstGeom>
          <a:noFill/>
          <a:ln w="9525">
            <a:noFill/>
            <a:miter lim="800000"/>
            <a:headEnd/>
            <a:tailEnd/>
          </a:ln>
        </p:spPr>
      </p:pic>
      <p:pic>
        <p:nvPicPr>
          <p:cNvPr id="73733" name="Picture 5"/>
          <p:cNvPicPr>
            <a:picLocks noChangeAspect="1" noChangeArrowheads="1"/>
          </p:cNvPicPr>
          <p:nvPr/>
        </p:nvPicPr>
        <p:blipFill>
          <a:blip r:embed="rId4" cstate="print"/>
          <a:srcRect/>
          <a:stretch>
            <a:fillRect/>
          </a:stretch>
        </p:blipFill>
        <p:spPr bwMode="auto">
          <a:xfrm>
            <a:off x="6172200" y="1143000"/>
            <a:ext cx="1976438" cy="1452563"/>
          </a:xfrm>
          <a:prstGeom prst="rect">
            <a:avLst/>
          </a:prstGeom>
          <a:noFill/>
          <a:ln w="9525">
            <a:noFill/>
            <a:miter lim="800000"/>
            <a:headEnd/>
            <a:tailEnd/>
          </a:ln>
        </p:spPr>
      </p:pic>
      <p:pic>
        <p:nvPicPr>
          <p:cNvPr id="73734" name="Picture 6"/>
          <p:cNvPicPr>
            <a:picLocks noChangeAspect="1" noChangeArrowheads="1"/>
          </p:cNvPicPr>
          <p:nvPr/>
        </p:nvPicPr>
        <p:blipFill>
          <a:blip r:embed="rId5" cstate="print"/>
          <a:srcRect/>
          <a:stretch>
            <a:fillRect/>
          </a:stretch>
        </p:blipFill>
        <p:spPr bwMode="auto">
          <a:xfrm>
            <a:off x="6248400" y="4381500"/>
            <a:ext cx="1905000" cy="12573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200025" y="209550"/>
            <a:ext cx="8829675" cy="576263"/>
          </a:xfrm>
        </p:spPr>
        <p:txBody>
          <a:bodyPr/>
          <a:lstStyle/>
          <a:p>
            <a:pPr algn="l" eaLnBrk="1" hangingPunct="1"/>
            <a:r>
              <a:rPr lang="en-US" sz="3000" smtClean="0"/>
              <a:t>LTC2498: 24-Bit, 16-Channel Easy Drive </a:t>
            </a:r>
            <a:r>
              <a:rPr lang="en-US" sz="3000" smtClean="0">
                <a:latin typeface="Lucida Sans Unicode" pitchFamily="34" charset="0"/>
              </a:rPr>
              <a:t>DS</a:t>
            </a:r>
            <a:r>
              <a:rPr lang="en-US" sz="3000" smtClean="0"/>
              <a:t> ADC</a:t>
            </a:r>
          </a:p>
        </p:txBody>
      </p:sp>
      <p:sp>
        <p:nvSpPr>
          <p:cNvPr id="74755" name="Rectangle 3"/>
          <p:cNvSpPr>
            <a:spLocks noGrp="1" noChangeArrowheads="1"/>
          </p:cNvSpPr>
          <p:nvPr>
            <p:ph type="body" idx="4294967295"/>
          </p:nvPr>
        </p:nvSpPr>
        <p:spPr>
          <a:xfrm>
            <a:off x="166688" y="1139825"/>
            <a:ext cx="4587875" cy="4733925"/>
          </a:xfrm>
        </p:spPr>
        <p:txBody>
          <a:bodyPr/>
          <a:lstStyle/>
          <a:p>
            <a:pPr eaLnBrk="1" hangingPunct="1"/>
            <a:r>
              <a:rPr lang="en-US" sz="1900" smtClean="0"/>
              <a:t>8 differential/16 single-ended input channels</a:t>
            </a:r>
          </a:p>
          <a:p>
            <a:pPr eaLnBrk="1" hangingPunct="1"/>
            <a:r>
              <a:rPr lang="en-US" sz="1900" smtClean="0"/>
              <a:t>Easy drive technology enables rail-to-rail inputs with zero differential current</a:t>
            </a:r>
          </a:p>
          <a:p>
            <a:pPr eaLnBrk="1" hangingPunct="1"/>
            <a:r>
              <a:rPr lang="en-US" sz="1900" smtClean="0"/>
              <a:t>Directly digitizes high impedance sensors with full accuracy</a:t>
            </a:r>
          </a:p>
          <a:p>
            <a:pPr eaLnBrk="1" hangingPunct="1"/>
            <a:r>
              <a:rPr lang="en-US" sz="1900" smtClean="0"/>
              <a:t>600nV RMS noise</a:t>
            </a:r>
          </a:p>
          <a:p>
            <a:pPr eaLnBrk="1" hangingPunct="1"/>
            <a:r>
              <a:rPr lang="en-US" sz="1900" smtClean="0"/>
              <a:t>Internal temperature sensor (2oC max), internal oscillator</a:t>
            </a:r>
          </a:p>
          <a:p>
            <a:pPr eaLnBrk="1" hangingPunct="1"/>
            <a:r>
              <a:rPr lang="en-US" sz="1900" smtClean="0"/>
              <a:t>Selectable 50Hz, 60Hz rejection, up to15Hz output rate </a:t>
            </a:r>
          </a:p>
        </p:txBody>
      </p:sp>
      <p:pic>
        <p:nvPicPr>
          <p:cNvPr id="74756" name="Picture 5" descr="C:\Documents and Settings\a20784\Desktop\Data Converter Seminar\12498Col.jpg"/>
          <p:cNvPicPr>
            <a:picLocks noChangeAspect="1" noChangeArrowheads="1"/>
          </p:cNvPicPr>
          <p:nvPr/>
        </p:nvPicPr>
        <p:blipFill>
          <a:blip r:embed="rId3" cstate="print"/>
          <a:srcRect/>
          <a:stretch>
            <a:fillRect/>
          </a:stretch>
        </p:blipFill>
        <p:spPr bwMode="auto">
          <a:xfrm>
            <a:off x="5133975" y="1119188"/>
            <a:ext cx="3473450" cy="2484437"/>
          </a:xfrm>
          <a:prstGeom prst="rect">
            <a:avLst/>
          </a:prstGeom>
          <a:noFill/>
          <a:ln w="9525">
            <a:noFill/>
            <a:miter lim="800000"/>
            <a:headEnd/>
            <a:tailEnd/>
          </a:ln>
        </p:spPr>
      </p:pic>
      <p:sp>
        <p:nvSpPr>
          <p:cNvPr id="74757" name="Text Box 6"/>
          <p:cNvSpPr txBox="1">
            <a:spLocks noChangeArrowheads="1"/>
          </p:cNvSpPr>
          <p:nvPr/>
        </p:nvSpPr>
        <p:spPr bwMode="auto">
          <a:xfrm>
            <a:off x="5027613" y="3937000"/>
            <a:ext cx="3927475" cy="1793875"/>
          </a:xfrm>
          <a:prstGeom prst="rect">
            <a:avLst/>
          </a:prstGeom>
          <a:noFill/>
          <a:ln w="9525">
            <a:noFill/>
            <a:miter lim="800000"/>
            <a:headEnd/>
            <a:tailEnd/>
          </a:ln>
        </p:spPr>
        <p:txBody>
          <a:bodyPr/>
          <a:lstStyle/>
          <a:p>
            <a:pPr marL="342900" indent="-342900">
              <a:spcBef>
                <a:spcPct val="20000"/>
              </a:spcBef>
            </a:pPr>
            <a:r>
              <a:rPr lang="en-US" sz="1900" b="1" u="sng"/>
              <a:t>Applications:</a:t>
            </a:r>
          </a:p>
          <a:p>
            <a:pPr marL="342900" indent="-342900">
              <a:spcBef>
                <a:spcPct val="20000"/>
              </a:spcBef>
              <a:buFontTx/>
              <a:buChar char="•"/>
            </a:pPr>
            <a:r>
              <a:rPr lang="en-US" sz="1700"/>
              <a:t>Direct sensor digitizer</a:t>
            </a:r>
          </a:p>
          <a:p>
            <a:pPr marL="342900" indent="-342900">
              <a:spcBef>
                <a:spcPct val="20000"/>
              </a:spcBef>
              <a:buFontTx/>
              <a:buChar char="•"/>
            </a:pPr>
            <a:r>
              <a:rPr lang="en-US" sz="1700"/>
              <a:t>Direct temperature measurement</a:t>
            </a:r>
          </a:p>
          <a:p>
            <a:pPr marL="342900" indent="-342900">
              <a:spcBef>
                <a:spcPct val="20000"/>
              </a:spcBef>
              <a:buFontTx/>
              <a:buChar char="•"/>
            </a:pPr>
            <a:r>
              <a:rPr lang="en-US" sz="1700"/>
              <a:t>Instrumentation</a:t>
            </a:r>
          </a:p>
          <a:p>
            <a:pPr marL="342900" indent="-342900">
              <a:spcBef>
                <a:spcPct val="20000"/>
              </a:spcBef>
              <a:buFontTx/>
              <a:buChar char="•"/>
            </a:pPr>
            <a:r>
              <a:rPr lang="en-US" sz="1700"/>
              <a:t>Industrial process control</a:t>
            </a:r>
            <a:endParaRPr lang="en-US" sz="1900"/>
          </a:p>
        </p:txBody>
      </p:sp>
      <p:pic>
        <p:nvPicPr>
          <p:cNvPr id="74758" name="Picture 7" descr="http://www.google.com/images?q=tbn:BO0dDhiFasBqpM::www.beckmancoulter.com/eCatalogRes/static/images/productimages/LA58734.jpg&amp;t=1&amp;h=94&amp;w=94&amp;usg=__LHPIyQh0DBKOn9AGbkpOSEfJ5zw=">
            <a:hlinkClick r:id="rId4"/>
          </p:cNvPr>
          <p:cNvPicPr>
            <a:picLocks noChangeAspect="1" noChangeArrowheads="1"/>
          </p:cNvPicPr>
          <p:nvPr/>
        </p:nvPicPr>
        <p:blipFill>
          <a:blip r:embed="rId5" cstate="print"/>
          <a:srcRect/>
          <a:stretch>
            <a:fillRect/>
          </a:stretch>
        </p:blipFill>
        <p:spPr bwMode="auto">
          <a:xfrm>
            <a:off x="7716838" y="3022600"/>
            <a:ext cx="1230312" cy="123031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3513" y="171450"/>
            <a:ext cx="9220200" cy="655638"/>
          </a:xfrm>
          <a:noFill/>
        </p:spPr>
        <p:txBody>
          <a:bodyPr/>
          <a:lstStyle/>
          <a:p>
            <a:pPr algn="l"/>
            <a:r>
              <a:rPr lang="en-US" sz="2800" smtClean="0"/>
              <a:t>What Does A Digital to Analog Converter (DAC) Do?</a:t>
            </a:r>
          </a:p>
        </p:txBody>
      </p:sp>
      <p:sp>
        <p:nvSpPr>
          <p:cNvPr id="16387" name="Rectangle 3"/>
          <p:cNvSpPr>
            <a:spLocks noChangeArrowheads="1"/>
          </p:cNvSpPr>
          <p:nvPr/>
        </p:nvSpPr>
        <p:spPr bwMode="auto">
          <a:xfrm>
            <a:off x="277813" y="1477963"/>
            <a:ext cx="3746500" cy="3976687"/>
          </a:xfrm>
          <a:prstGeom prst="rect">
            <a:avLst/>
          </a:prstGeom>
          <a:noFill/>
          <a:ln w="9525">
            <a:noFill/>
            <a:miter lim="800000"/>
            <a:headEnd/>
            <a:tailEnd/>
          </a:ln>
        </p:spPr>
        <p:txBody>
          <a:bodyPr/>
          <a:lstStyle/>
          <a:p>
            <a:pPr marL="342900" indent="-342900" eaLnBrk="0" hangingPunct="0">
              <a:spcBef>
                <a:spcPct val="20000"/>
              </a:spcBef>
              <a:buFontTx/>
              <a:buChar char="•"/>
            </a:pPr>
            <a:r>
              <a:rPr lang="en-US"/>
              <a:t>DAC mixed-signal device</a:t>
            </a:r>
          </a:p>
          <a:p>
            <a:pPr marL="742950" lvl="1" indent="-285750" eaLnBrk="0" hangingPunct="0">
              <a:spcBef>
                <a:spcPct val="20000"/>
              </a:spcBef>
              <a:buFontTx/>
              <a:buChar char="–"/>
            </a:pPr>
            <a:r>
              <a:rPr lang="en-US" sz="2000"/>
              <a:t>Digital input</a:t>
            </a:r>
          </a:p>
          <a:p>
            <a:pPr marL="742950" lvl="1" indent="-285750" eaLnBrk="0" hangingPunct="0">
              <a:spcBef>
                <a:spcPct val="20000"/>
              </a:spcBef>
              <a:buFontTx/>
              <a:buChar char="–"/>
            </a:pPr>
            <a:r>
              <a:rPr lang="en-US" sz="2000"/>
              <a:t>Analog output</a:t>
            </a:r>
          </a:p>
          <a:p>
            <a:pPr marL="342900" indent="-342900" eaLnBrk="0" hangingPunct="0">
              <a:spcBef>
                <a:spcPct val="20000"/>
              </a:spcBef>
              <a:buFontTx/>
              <a:buChar char="•"/>
            </a:pPr>
            <a:r>
              <a:rPr lang="en-US"/>
              <a:t>A DAC is a device that</a:t>
            </a:r>
          </a:p>
          <a:p>
            <a:pPr marL="342900" indent="-342900" eaLnBrk="0" hangingPunct="0">
              <a:spcBef>
                <a:spcPct val="20000"/>
              </a:spcBef>
              <a:buFontTx/>
              <a:buChar char="•"/>
            </a:pPr>
            <a:r>
              <a:rPr lang="en-US"/>
              <a:t>Converts a digital code to an analog signal (current, voltage) </a:t>
            </a:r>
          </a:p>
          <a:p>
            <a:pPr marL="742950" lvl="1" indent="-285750" eaLnBrk="0" hangingPunct="0">
              <a:spcBef>
                <a:spcPct val="20000"/>
              </a:spcBef>
              <a:buFontTx/>
              <a:buChar char="–"/>
            </a:pPr>
            <a:endParaRPr lang="en-US" sz="2000"/>
          </a:p>
        </p:txBody>
      </p:sp>
      <p:sp>
        <p:nvSpPr>
          <p:cNvPr id="16388" name="Rectangle 25"/>
          <p:cNvSpPr>
            <a:spLocks noChangeArrowheads="1"/>
          </p:cNvSpPr>
          <p:nvPr/>
        </p:nvSpPr>
        <p:spPr bwMode="auto">
          <a:xfrm>
            <a:off x="4759325" y="3649663"/>
            <a:ext cx="0" cy="365125"/>
          </a:xfrm>
          <a:prstGeom prst="rect">
            <a:avLst/>
          </a:prstGeom>
          <a:noFill/>
          <a:ln w="9525">
            <a:noFill/>
            <a:miter lim="800000"/>
            <a:headEnd/>
            <a:tailEnd/>
          </a:ln>
        </p:spPr>
        <p:txBody>
          <a:bodyPr wrap="none" lIns="0" tIns="0" rIns="0" bIns="0">
            <a:spAutoFit/>
          </a:bodyPr>
          <a:lstStyle/>
          <a:p>
            <a:endParaRPr lang="en-US"/>
          </a:p>
        </p:txBody>
      </p:sp>
      <p:grpSp>
        <p:nvGrpSpPr>
          <p:cNvPr id="16389" name="Group 90"/>
          <p:cNvGrpSpPr>
            <a:grpSpLocks/>
          </p:cNvGrpSpPr>
          <p:nvPr/>
        </p:nvGrpSpPr>
        <p:grpSpPr bwMode="auto">
          <a:xfrm>
            <a:off x="4378325" y="1355725"/>
            <a:ext cx="4765675" cy="3949700"/>
            <a:chOff x="2896" y="1026"/>
            <a:chExt cx="2548" cy="2127"/>
          </a:xfrm>
        </p:grpSpPr>
        <p:sp>
          <p:nvSpPr>
            <p:cNvPr id="16390" name="Rectangle 24"/>
            <p:cNvSpPr>
              <a:spLocks noChangeArrowheads="1"/>
            </p:cNvSpPr>
            <p:nvPr/>
          </p:nvSpPr>
          <p:spPr bwMode="auto">
            <a:xfrm>
              <a:off x="2936" y="2265"/>
              <a:ext cx="552" cy="367"/>
            </a:xfrm>
            <a:prstGeom prst="rect">
              <a:avLst/>
            </a:prstGeom>
            <a:noFill/>
            <a:ln w="9525">
              <a:noFill/>
              <a:miter lim="800000"/>
              <a:headEnd/>
              <a:tailEnd/>
            </a:ln>
          </p:spPr>
          <p:txBody>
            <a:bodyPr/>
            <a:lstStyle/>
            <a:p>
              <a:endParaRPr lang="en-US"/>
            </a:p>
          </p:txBody>
        </p:sp>
        <p:sp>
          <p:nvSpPr>
            <p:cNvPr id="16391" name="Rectangle 57"/>
            <p:cNvSpPr>
              <a:spLocks noChangeArrowheads="1"/>
            </p:cNvSpPr>
            <p:nvPr/>
          </p:nvSpPr>
          <p:spPr bwMode="auto">
            <a:xfrm>
              <a:off x="2936" y="2265"/>
              <a:ext cx="552" cy="367"/>
            </a:xfrm>
            <a:prstGeom prst="rect">
              <a:avLst/>
            </a:prstGeom>
            <a:noFill/>
            <a:ln w="9525">
              <a:noFill/>
              <a:miter lim="800000"/>
              <a:headEnd/>
              <a:tailEnd/>
            </a:ln>
          </p:spPr>
          <p:txBody>
            <a:bodyPr/>
            <a:lstStyle/>
            <a:p>
              <a:endParaRPr lang="en-US"/>
            </a:p>
          </p:txBody>
        </p:sp>
        <p:sp>
          <p:nvSpPr>
            <p:cNvPr id="16392" name="Rectangle 70"/>
            <p:cNvSpPr>
              <a:spLocks noChangeArrowheads="1"/>
            </p:cNvSpPr>
            <p:nvPr/>
          </p:nvSpPr>
          <p:spPr bwMode="auto">
            <a:xfrm>
              <a:off x="4526" y="1990"/>
              <a:ext cx="918" cy="1163"/>
            </a:xfrm>
            <a:prstGeom prst="rect">
              <a:avLst/>
            </a:prstGeom>
            <a:noFill/>
            <a:ln w="9525">
              <a:noFill/>
              <a:miter lim="800000"/>
              <a:headEnd/>
              <a:tailEnd/>
            </a:ln>
          </p:spPr>
          <p:txBody>
            <a:bodyPr/>
            <a:lstStyle/>
            <a:p>
              <a:endParaRPr lang="en-US"/>
            </a:p>
          </p:txBody>
        </p:sp>
        <p:pic>
          <p:nvPicPr>
            <p:cNvPr id="16393" name="Picture 79" descr="C:\LTC\Freescale-LTC seminar 2011\8_bit_DAC.jpg"/>
            <p:cNvPicPr>
              <a:picLocks noChangeAspect="1" noChangeArrowheads="1"/>
            </p:cNvPicPr>
            <p:nvPr/>
          </p:nvPicPr>
          <p:blipFill>
            <a:blip r:embed="rId3" cstate="print"/>
            <a:srcRect/>
            <a:stretch>
              <a:fillRect/>
            </a:stretch>
          </p:blipFill>
          <p:spPr bwMode="auto">
            <a:xfrm>
              <a:off x="2896" y="1600"/>
              <a:ext cx="2533" cy="993"/>
            </a:xfrm>
            <a:prstGeom prst="rect">
              <a:avLst/>
            </a:prstGeom>
            <a:noFill/>
            <a:ln w="9525">
              <a:noFill/>
              <a:miter lim="800000"/>
              <a:headEnd/>
              <a:tailEnd/>
            </a:ln>
          </p:spPr>
        </p:pic>
        <p:sp>
          <p:nvSpPr>
            <p:cNvPr id="16394" name="Line 84"/>
            <p:cNvSpPr>
              <a:spLocks noChangeShapeType="1"/>
            </p:cNvSpPr>
            <p:nvPr/>
          </p:nvSpPr>
          <p:spPr bwMode="auto">
            <a:xfrm>
              <a:off x="4201" y="1213"/>
              <a:ext cx="1" cy="390"/>
            </a:xfrm>
            <a:prstGeom prst="line">
              <a:avLst/>
            </a:prstGeom>
            <a:noFill/>
            <a:ln w="9525">
              <a:solidFill>
                <a:srgbClr val="000000"/>
              </a:solidFill>
              <a:round/>
              <a:headEnd/>
              <a:tailEnd/>
            </a:ln>
          </p:spPr>
          <p:txBody>
            <a:bodyPr/>
            <a:lstStyle/>
            <a:p>
              <a:endParaRPr lang="en-US"/>
            </a:p>
          </p:txBody>
        </p:sp>
        <p:sp>
          <p:nvSpPr>
            <p:cNvPr id="16395" name="Line 85"/>
            <p:cNvSpPr>
              <a:spLocks noChangeShapeType="1"/>
            </p:cNvSpPr>
            <p:nvPr/>
          </p:nvSpPr>
          <p:spPr bwMode="auto">
            <a:xfrm>
              <a:off x="3842" y="2576"/>
              <a:ext cx="1" cy="314"/>
            </a:xfrm>
            <a:prstGeom prst="line">
              <a:avLst/>
            </a:prstGeom>
            <a:noFill/>
            <a:ln w="9525">
              <a:solidFill>
                <a:srgbClr val="000000"/>
              </a:solidFill>
              <a:round/>
              <a:headEnd/>
              <a:tailEnd/>
            </a:ln>
          </p:spPr>
          <p:txBody>
            <a:bodyPr/>
            <a:lstStyle/>
            <a:p>
              <a:endParaRPr lang="en-US"/>
            </a:p>
          </p:txBody>
        </p:sp>
        <p:sp>
          <p:nvSpPr>
            <p:cNvPr id="16396" name="Rectangle 86"/>
            <p:cNvSpPr>
              <a:spLocks noChangeArrowheads="1"/>
            </p:cNvSpPr>
            <p:nvPr/>
          </p:nvSpPr>
          <p:spPr bwMode="auto">
            <a:xfrm>
              <a:off x="3691" y="1034"/>
              <a:ext cx="193" cy="131"/>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Vcc</a:t>
              </a:r>
              <a:endParaRPr lang="en-US"/>
            </a:p>
          </p:txBody>
        </p:sp>
        <p:sp>
          <p:nvSpPr>
            <p:cNvPr id="16397" name="Rectangle 87"/>
            <p:cNvSpPr>
              <a:spLocks noChangeArrowheads="1"/>
            </p:cNvSpPr>
            <p:nvPr/>
          </p:nvSpPr>
          <p:spPr bwMode="auto">
            <a:xfrm>
              <a:off x="4114" y="1026"/>
              <a:ext cx="211" cy="132"/>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Vref</a:t>
              </a:r>
              <a:endParaRPr lang="en-US"/>
            </a:p>
          </p:txBody>
        </p:sp>
        <p:sp>
          <p:nvSpPr>
            <p:cNvPr id="16398" name="Rectangle 88"/>
            <p:cNvSpPr>
              <a:spLocks noChangeArrowheads="1"/>
            </p:cNvSpPr>
            <p:nvPr/>
          </p:nvSpPr>
          <p:spPr bwMode="auto">
            <a:xfrm>
              <a:off x="3892" y="2795"/>
              <a:ext cx="241" cy="131"/>
            </a:xfrm>
            <a:prstGeom prst="rect">
              <a:avLst/>
            </a:prstGeom>
            <a:noFill/>
            <a:ln w="9525">
              <a:noFill/>
              <a:miter lim="800000"/>
              <a:headEnd/>
              <a:tailEnd/>
            </a:ln>
          </p:spPr>
          <p:txBody>
            <a:bodyPr wrap="none" lIns="0" tIns="0" rIns="0" bIns="0">
              <a:spAutoFit/>
            </a:bodyPr>
            <a:lstStyle/>
            <a:p>
              <a:r>
                <a:rPr lang="en-US" sz="1600" b="1">
                  <a:solidFill>
                    <a:srgbClr val="000000"/>
                  </a:solidFill>
                  <a:latin typeface="Linear Avant Garde" pitchFamily="50" charset="0"/>
                </a:rPr>
                <a:t>GND</a:t>
              </a:r>
              <a:endParaRPr lang="en-US"/>
            </a:p>
          </p:txBody>
        </p:sp>
        <p:sp>
          <p:nvSpPr>
            <p:cNvPr id="16399" name="Line 89"/>
            <p:cNvSpPr>
              <a:spLocks noChangeShapeType="1"/>
            </p:cNvSpPr>
            <p:nvPr/>
          </p:nvSpPr>
          <p:spPr bwMode="auto">
            <a:xfrm>
              <a:off x="3781" y="1197"/>
              <a:ext cx="1" cy="390"/>
            </a:xfrm>
            <a:prstGeom prst="line">
              <a:avLst/>
            </a:prstGeom>
            <a:noFill/>
            <a:ln w="9525">
              <a:solidFill>
                <a:srgbClr val="000000"/>
              </a:solidFill>
              <a:round/>
              <a:headEnd/>
              <a:tailEnd/>
            </a:ln>
          </p:spPr>
          <p:txBody>
            <a:bodyPr/>
            <a:lstStyle/>
            <a:p>
              <a:endParaRPr lang="en-US"/>
            </a:p>
          </p:txBody>
        </p:sp>
      </p:gr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rganization Chart 6"/>
          <p:cNvGraphicFramePr>
            <a:graphicFrameLocks/>
          </p:cNvGraphicFramePr>
          <p:nvPr/>
        </p:nvGraphicFramePr>
        <p:xfrm>
          <a:off x="300038" y="904875"/>
          <a:ext cx="8534400" cy="2590800"/>
        </p:xfrm>
        <a:graphic>
          <a:graphicData uri="http://schemas.openxmlformats.org/drawingml/2006/compatibility">
            <com:legacyDrawing xmlns:com="http://schemas.openxmlformats.org/drawingml/2006/compatibility" spid="_x0000_s7170"/>
          </a:graphicData>
        </a:graphic>
      </p:graphicFrame>
      <p:sp>
        <p:nvSpPr>
          <p:cNvPr id="7183" name="AutoShape 129"/>
          <p:cNvSpPr>
            <a:spLocks noChangeArrowheads="1"/>
          </p:cNvSpPr>
          <p:nvPr/>
        </p:nvSpPr>
        <p:spPr bwMode="auto">
          <a:xfrm rot="10800000">
            <a:off x="1000125" y="4356100"/>
            <a:ext cx="838200" cy="762000"/>
          </a:xfrm>
          <a:prstGeom prst="homePlate">
            <a:avLst>
              <a:gd name="adj" fmla="val 40298"/>
            </a:avLst>
          </a:prstGeom>
          <a:solidFill>
            <a:srgbClr val="FFFF99"/>
          </a:solidFill>
          <a:ln w="9525">
            <a:solidFill>
              <a:srgbClr val="000000"/>
            </a:solidFill>
            <a:miter lim="800000"/>
            <a:headEnd/>
            <a:tailEnd/>
          </a:ln>
        </p:spPr>
        <p:txBody>
          <a:bodyPr rot="10800000" wrap="none" anchor="ctr"/>
          <a:lstStyle/>
          <a:p>
            <a:endParaRPr lang="en-US" sz="1800">
              <a:cs typeface="Arial" pitchFamily="34" charset="0"/>
            </a:endParaRPr>
          </a:p>
        </p:txBody>
      </p:sp>
      <p:sp>
        <p:nvSpPr>
          <p:cNvPr id="7184" name="Line 130"/>
          <p:cNvSpPr>
            <a:spLocks noChangeShapeType="1"/>
          </p:cNvSpPr>
          <p:nvPr/>
        </p:nvSpPr>
        <p:spPr bwMode="auto">
          <a:xfrm flipV="1">
            <a:off x="1533525" y="4203700"/>
            <a:ext cx="0" cy="152400"/>
          </a:xfrm>
          <a:prstGeom prst="line">
            <a:avLst/>
          </a:prstGeom>
          <a:noFill/>
          <a:ln w="9525">
            <a:solidFill>
              <a:srgbClr val="000000"/>
            </a:solidFill>
            <a:round/>
            <a:headEnd/>
            <a:tailEnd type="oval" w="med" len="med"/>
          </a:ln>
        </p:spPr>
        <p:txBody>
          <a:bodyPr/>
          <a:lstStyle/>
          <a:p>
            <a:endParaRPr lang="en-US"/>
          </a:p>
        </p:txBody>
      </p:sp>
      <p:grpSp>
        <p:nvGrpSpPr>
          <p:cNvPr id="7185" name="Group 131"/>
          <p:cNvGrpSpPr>
            <a:grpSpLocks/>
          </p:cNvGrpSpPr>
          <p:nvPr/>
        </p:nvGrpSpPr>
        <p:grpSpPr bwMode="auto">
          <a:xfrm>
            <a:off x="1403350" y="5118100"/>
            <a:ext cx="304800" cy="381000"/>
            <a:chOff x="576" y="3216"/>
            <a:chExt cx="192" cy="240"/>
          </a:xfrm>
        </p:grpSpPr>
        <p:sp>
          <p:nvSpPr>
            <p:cNvPr id="7278" name="Line 132"/>
            <p:cNvSpPr>
              <a:spLocks noChangeShapeType="1"/>
            </p:cNvSpPr>
            <p:nvPr/>
          </p:nvSpPr>
          <p:spPr bwMode="auto">
            <a:xfrm>
              <a:off x="672" y="3216"/>
              <a:ext cx="0" cy="144"/>
            </a:xfrm>
            <a:prstGeom prst="line">
              <a:avLst/>
            </a:prstGeom>
            <a:noFill/>
            <a:ln w="9525">
              <a:solidFill>
                <a:srgbClr val="000000"/>
              </a:solidFill>
              <a:round/>
              <a:headEnd/>
              <a:tailEnd/>
            </a:ln>
          </p:spPr>
          <p:txBody>
            <a:bodyPr/>
            <a:lstStyle/>
            <a:p>
              <a:endParaRPr lang="en-US"/>
            </a:p>
          </p:txBody>
        </p:sp>
        <p:sp>
          <p:nvSpPr>
            <p:cNvPr id="7279" name="Line 133"/>
            <p:cNvSpPr>
              <a:spLocks noChangeShapeType="1"/>
            </p:cNvSpPr>
            <p:nvPr/>
          </p:nvSpPr>
          <p:spPr bwMode="auto">
            <a:xfrm>
              <a:off x="576" y="3360"/>
              <a:ext cx="192" cy="0"/>
            </a:xfrm>
            <a:prstGeom prst="line">
              <a:avLst/>
            </a:prstGeom>
            <a:noFill/>
            <a:ln w="9525">
              <a:solidFill>
                <a:srgbClr val="000000"/>
              </a:solidFill>
              <a:round/>
              <a:headEnd/>
              <a:tailEnd/>
            </a:ln>
          </p:spPr>
          <p:txBody>
            <a:bodyPr/>
            <a:lstStyle/>
            <a:p>
              <a:endParaRPr lang="en-US"/>
            </a:p>
          </p:txBody>
        </p:sp>
        <p:sp>
          <p:nvSpPr>
            <p:cNvPr id="7280" name="Line 134"/>
            <p:cNvSpPr>
              <a:spLocks noChangeShapeType="1"/>
            </p:cNvSpPr>
            <p:nvPr/>
          </p:nvSpPr>
          <p:spPr bwMode="auto">
            <a:xfrm>
              <a:off x="596" y="3408"/>
              <a:ext cx="144" cy="0"/>
            </a:xfrm>
            <a:prstGeom prst="line">
              <a:avLst/>
            </a:prstGeom>
            <a:noFill/>
            <a:ln w="9525">
              <a:solidFill>
                <a:srgbClr val="000000"/>
              </a:solidFill>
              <a:round/>
              <a:headEnd/>
              <a:tailEnd/>
            </a:ln>
          </p:spPr>
          <p:txBody>
            <a:bodyPr/>
            <a:lstStyle/>
            <a:p>
              <a:endParaRPr lang="en-US"/>
            </a:p>
          </p:txBody>
        </p:sp>
        <p:sp>
          <p:nvSpPr>
            <p:cNvPr id="7281" name="Line 135"/>
            <p:cNvSpPr>
              <a:spLocks noChangeShapeType="1"/>
            </p:cNvSpPr>
            <p:nvPr/>
          </p:nvSpPr>
          <p:spPr bwMode="auto">
            <a:xfrm>
              <a:off x="624" y="3456"/>
              <a:ext cx="96" cy="0"/>
            </a:xfrm>
            <a:prstGeom prst="line">
              <a:avLst/>
            </a:prstGeom>
            <a:noFill/>
            <a:ln w="9525">
              <a:solidFill>
                <a:srgbClr val="000000"/>
              </a:solidFill>
              <a:round/>
              <a:headEnd/>
              <a:tailEnd/>
            </a:ln>
          </p:spPr>
          <p:txBody>
            <a:bodyPr/>
            <a:lstStyle/>
            <a:p>
              <a:endParaRPr lang="en-US"/>
            </a:p>
          </p:txBody>
        </p:sp>
      </p:grpSp>
      <p:sp>
        <p:nvSpPr>
          <p:cNvPr id="7186" name="Line 136"/>
          <p:cNvSpPr>
            <a:spLocks noChangeShapeType="1"/>
          </p:cNvSpPr>
          <p:nvPr/>
        </p:nvSpPr>
        <p:spPr bwMode="auto">
          <a:xfrm rot="16200000" flipV="1">
            <a:off x="923925" y="4660900"/>
            <a:ext cx="0" cy="152400"/>
          </a:xfrm>
          <a:prstGeom prst="line">
            <a:avLst/>
          </a:prstGeom>
          <a:noFill/>
          <a:ln w="9525">
            <a:solidFill>
              <a:srgbClr val="000000"/>
            </a:solidFill>
            <a:round/>
            <a:headEnd/>
            <a:tailEnd/>
          </a:ln>
        </p:spPr>
        <p:txBody>
          <a:bodyPr/>
          <a:lstStyle/>
          <a:p>
            <a:endParaRPr lang="en-US"/>
          </a:p>
        </p:txBody>
      </p:sp>
      <p:sp>
        <p:nvSpPr>
          <p:cNvPr id="7187" name="Line 137"/>
          <p:cNvSpPr>
            <a:spLocks noChangeShapeType="1"/>
          </p:cNvSpPr>
          <p:nvPr/>
        </p:nvSpPr>
        <p:spPr bwMode="auto">
          <a:xfrm>
            <a:off x="722313" y="4051300"/>
            <a:ext cx="0" cy="1447800"/>
          </a:xfrm>
          <a:prstGeom prst="line">
            <a:avLst/>
          </a:prstGeom>
          <a:noFill/>
          <a:ln w="9525">
            <a:solidFill>
              <a:srgbClr val="000000"/>
            </a:solidFill>
            <a:round/>
            <a:headEnd/>
            <a:tailEnd/>
          </a:ln>
        </p:spPr>
        <p:txBody>
          <a:bodyPr/>
          <a:lstStyle/>
          <a:p>
            <a:endParaRPr lang="en-US"/>
          </a:p>
        </p:txBody>
      </p:sp>
      <p:sp>
        <p:nvSpPr>
          <p:cNvPr id="7188" name="Line 138"/>
          <p:cNvSpPr>
            <a:spLocks noChangeShapeType="1"/>
          </p:cNvSpPr>
          <p:nvPr/>
        </p:nvSpPr>
        <p:spPr bwMode="auto">
          <a:xfrm>
            <a:off x="582613" y="5499100"/>
            <a:ext cx="304800" cy="0"/>
          </a:xfrm>
          <a:prstGeom prst="line">
            <a:avLst/>
          </a:prstGeom>
          <a:noFill/>
          <a:ln w="9525">
            <a:solidFill>
              <a:srgbClr val="000000"/>
            </a:solidFill>
            <a:round/>
            <a:headEnd/>
            <a:tailEnd/>
          </a:ln>
        </p:spPr>
        <p:txBody>
          <a:bodyPr/>
          <a:lstStyle/>
          <a:p>
            <a:endParaRPr lang="en-US"/>
          </a:p>
        </p:txBody>
      </p:sp>
      <p:sp>
        <p:nvSpPr>
          <p:cNvPr id="7189" name="Line 139"/>
          <p:cNvSpPr>
            <a:spLocks noChangeShapeType="1"/>
          </p:cNvSpPr>
          <p:nvPr/>
        </p:nvSpPr>
        <p:spPr bwMode="auto">
          <a:xfrm>
            <a:off x="569913" y="5270500"/>
            <a:ext cx="304800" cy="0"/>
          </a:xfrm>
          <a:prstGeom prst="line">
            <a:avLst/>
          </a:prstGeom>
          <a:noFill/>
          <a:ln w="9525">
            <a:solidFill>
              <a:srgbClr val="000000"/>
            </a:solidFill>
            <a:round/>
            <a:headEnd/>
            <a:tailEnd/>
          </a:ln>
        </p:spPr>
        <p:txBody>
          <a:bodyPr/>
          <a:lstStyle/>
          <a:p>
            <a:endParaRPr lang="en-US"/>
          </a:p>
        </p:txBody>
      </p:sp>
      <p:sp>
        <p:nvSpPr>
          <p:cNvPr id="7190" name="Line 140"/>
          <p:cNvSpPr>
            <a:spLocks noChangeShapeType="1"/>
          </p:cNvSpPr>
          <p:nvPr/>
        </p:nvSpPr>
        <p:spPr bwMode="auto">
          <a:xfrm>
            <a:off x="569913" y="4051300"/>
            <a:ext cx="304800" cy="0"/>
          </a:xfrm>
          <a:prstGeom prst="line">
            <a:avLst/>
          </a:prstGeom>
          <a:noFill/>
          <a:ln w="9525">
            <a:solidFill>
              <a:srgbClr val="000000"/>
            </a:solidFill>
            <a:round/>
            <a:headEnd/>
            <a:tailEnd/>
          </a:ln>
        </p:spPr>
        <p:txBody>
          <a:bodyPr/>
          <a:lstStyle/>
          <a:p>
            <a:endParaRPr lang="en-US"/>
          </a:p>
        </p:txBody>
      </p:sp>
      <p:sp>
        <p:nvSpPr>
          <p:cNvPr id="7191" name="Line 141"/>
          <p:cNvSpPr>
            <a:spLocks noChangeShapeType="1"/>
          </p:cNvSpPr>
          <p:nvPr/>
        </p:nvSpPr>
        <p:spPr bwMode="auto">
          <a:xfrm>
            <a:off x="569913" y="4279900"/>
            <a:ext cx="304800" cy="0"/>
          </a:xfrm>
          <a:prstGeom prst="line">
            <a:avLst/>
          </a:prstGeom>
          <a:noFill/>
          <a:ln w="9525">
            <a:solidFill>
              <a:srgbClr val="000000"/>
            </a:solidFill>
            <a:round/>
            <a:headEnd/>
            <a:tailEnd/>
          </a:ln>
        </p:spPr>
        <p:txBody>
          <a:bodyPr/>
          <a:lstStyle/>
          <a:p>
            <a:endParaRPr lang="en-US"/>
          </a:p>
        </p:txBody>
      </p:sp>
      <p:sp>
        <p:nvSpPr>
          <p:cNvPr id="7192" name="Text Box 142"/>
          <p:cNvSpPr txBox="1">
            <a:spLocks noChangeArrowheads="1"/>
          </p:cNvSpPr>
          <p:nvPr/>
        </p:nvSpPr>
        <p:spPr bwMode="auto">
          <a:xfrm>
            <a:off x="282575" y="4016375"/>
            <a:ext cx="522288"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p>
        </p:txBody>
      </p:sp>
      <p:sp>
        <p:nvSpPr>
          <p:cNvPr id="7193" name="Text Box 143"/>
          <p:cNvSpPr txBox="1">
            <a:spLocks noChangeArrowheads="1"/>
          </p:cNvSpPr>
          <p:nvPr/>
        </p:nvSpPr>
        <p:spPr bwMode="auto">
          <a:xfrm>
            <a:off x="314325" y="5224463"/>
            <a:ext cx="423863" cy="274637"/>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0V</a:t>
            </a:r>
            <a:endParaRPr lang="en-US" sz="1200" b="1" baseline="-25000">
              <a:cs typeface="Arial" pitchFamily="34" charset="0"/>
            </a:endParaRPr>
          </a:p>
        </p:txBody>
      </p:sp>
      <p:sp>
        <p:nvSpPr>
          <p:cNvPr id="7194" name="Text Box 144"/>
          <p:cNvSpPr txBox="1">
            <a:spLocks noChangeArrowheads="1"/>
          </p:cNvSpPr>
          <p:nvPr/>
        </p:nvSpPr>
        <p:spPr bwMode="auto">
          <a:xfrm>
            <a:off x="238125" y="5453063"/>
            <a:ext cx="685800" cy="274637"/>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-12.5%</a:t>
            </a:r>
            <a:endParaRPr lang="en-US" sz="1200" b="1" baseline="-25000">
              <a:cs typeface="Arial" pitchFamily="34" charset="0"/>
            </a:endParaRPr>
          </a:p>
        </p:txBody>
      </p:sp>
      <p:sp>
        <p:nvSpPr>
          <p:cNvPr id="7195" name="Text Box 145"/>
          <p:cNvSpPr txBox="1">
            <a:spLocks noChangeArrowheads="1"/>
          </p:cNvSpPr>
          <p:nvPr/>
        </p:nvSpPr>
        <p:spPr bwMode="auto">
          <a:xfrm>
            <a:off x="238125" y="3822700"/>
            <a:ext cx="64135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12.5%</a:t>
            </a:r>
            <a:endParaRPr lang="en-US" sz="1200" b="1" baseline="-25000">
              <a:cs typeface="Arial" pitchFamily="34" charset="0"/>
            </a:endParaRPr>
          </a:p>
        </p:txBody>
      </p:sp>
      <p:sp>
        <p:nvSpPr>
          <p:cNvPr id="7196" name="Text Box 146"/>
          <p:cNvSpPr txBox="1">
            <a:spLocks noChangeArrowheads="1"/>
          </p:cNvSpPr>
          <p:nvPr/>
        </p:nvSpPr>
        <p:spPr bwMode="auto">
          <a:xfrm>
            <a:off x="1316038" y="3898900"/>
            <a:ext cx="522287"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p>
        </p:txBody>
      </p:sp>
      <p:sp>
        <p:nvSpPr>
          <p:cNvPr id="7197" name="AutoShape 147"/>
          <p:cNvSpPr>
            <a:spLocks noChangeArrowheads="1"/>
          </p:cNvSpPr>
          <p:nvPr/>
        </p:nvSpPr>
        <p:spPr bwMode="auto">
          <a:xfrm rot="10800000">
            <a:off x="2738438" y="4410075"/>
            <a:ext cx="838200" cy="762000"/>
          </a:xfrm>
          <a:prstGeom prst="homePlate">
            <a:avLst>
              <a:gd name="adj" fmla="val 40298"/>
            </a:avLst>
          </a:prstGeom>
          <a:solidFill>
            <a:srgbClr val="CC99FF"/>
          </a:solidFill>
          <a:ln w="9525">
            <a:solidFill>
              <a:srgbClr val="000000"/>
            </a:solidFill>
            <a:miter lim="800000"/>
            <a:headEnd/>
            <a:tailEnd/>
          </a:ln>
        </p:spPr>
        <p:txBody>
          <a:bodyPr rot="10800000" wrap="none" anchor="ctr"/>
          <a:lstStyle/>
          <a:p>
            <a:endParaRPr lang="en-US" sz="1800">
              <a:cs typeface="Arial" pitchFamily="34" charset="0"/>
            </a:endParaRPr>
          </a:p>
        </p:txBody>
      </p:sp>
      <p:sp>
        <p:nvSpPr>
          <p:cNvPr id="7198" name="Line 148"/>
          <p:cNvSpPr>
            <a:spLocks noChangeShapeType="1"/>
          </p:cNvSpPr>
          <p:nvPr/>
        </p:nvSpPr>
        <p:spPr bwMode="auto">
          <a:xfrm flipV="1">
            <a:off x="3271838" y="4257675"/>
            <a:ext cx="0" cy="152400"/>
          </a:xfrm>
          <a:prstGeom prst="line">
            <a:avLst/>
          </a:prstGeom>
          <a:noFill/>
          <a:ln w="9525">
            <a:solidFill>
              <a:srgbClr val="000000"/>
            </a:solidFill>
            <a:round/>
            <a:headEnd/>
            <a:tailEnd type="oval" w="med" len="med"/>
          </a:ln>
        </p:spPr>
        <p:txBody>
          <a:bodyPr/>
          <a:lstStyle/>
          <a:p>
            <a:endParaRPr lang="en-US"/>
          </a:p>
        </p:txBody>
      </p:sp>
      <p:grpSp>
        <p:nvGrpSpPr>
          <p:cNvPr id="7199" name="Group 149"/>
          <p:cNvGrpSpPr>
            <a:grpSpLocks/>
          </p:cNvGrpSpPr>
          <p:nvPr/>
        </p:nvGrpSpPr>
        <p:grpSpPr bwMode="auto">
          <a:xfrm>
            <a:off x="3141663" y="5172075"/>
            <a:ext cx="304800" cy="381000"/>
            <a:chOff x="576" y="3216"/>
            <a:chExt cx="192" cy="240"/>
          </a:xfrm>
        </p:grpSpPr>
        <p:sp>
          <p:nvSpPr>
            <p:cNvPr id="7274" name="Line 150"/>
            <p:cNvSpPr>
              <a:spLocks noChangeShapeType="1"/>
            </p:cNvSpPr>
            <p:nvPr/>
          </p:nvSpPr>
          <p:spPr bwMode="auto">
            <a:xfrm>
              <a:off x="672" y="3216"/>
              <a:ext cx="0" cy="144"/>
            </a:xfrm>
            <a:prstGeom prst="line">
              <a:avLst/>
            </a:prstGeom>
            <a:noFill/>
            <a:ln w="9525">
              <a:solidFill>
                <a:srgbClr val="000000"/>
              </a:solidFill>
              <a:round/>
              <a:headEnd/>
              <a:tailEnd/>
            </a:ln>
          </p:spPr>
          <p:txBody>
            <a:bodyPr/>
            <a:lstStyle/>
            <a:p>
              <a:endParaRPr lang="en-US"/>
            </a:p>
          </p:txBody>
        </p:sp>
        <p:sp>
          <p:nvSpPr>
            <p:cNvPr id="7275" name="Line 151"/>
            <p:cNvSpPr>
              <a:spLocks noChangeShapeType="1"/>
            </p:cNvSpPr>
            <p:nvPr/>
          </p:nvSpPr>
          <p:spPr bwMode="auto">
            <a:xfrm>
              <a:off x="576" y="3360"/>
              <a:ext cx="192" cy="0"/>
            </a:xfrm>
            <a:prstGeom prst="line">
              <a:avLst/>
            </a:prstGeom>
            <a:noFill/>
            <a:ln w="9525">
              <a:solidFill>
                <a:srgbClr val="000000"/>
              </a:solidFill>
              <a:round/>
              <a:headEnd/>
              <a:tailEnd/>
            </a:ln>
          </p:spPr>
          <p:txBody>
            <a:bodyPr/>
            <a:lstStyle/>
            <a:p>
              <a:endParaRPr lang="en-US"/>
            </a:p>
          </p:txBody>
        </p:sp>
        <p:sp>
          <p:nvSpPr>
            <p:cNvPr id="7276" name="Line 152"/>
            <p:cNvSpPr>
              <a:spLocks noChangeShapeType="1"/>
            </p:cNvSpPr>
            <p:nvPr/>
          </p:nvSpPr>
          <p:spPr bwMode="auto">
            <a:xfrm>
              <a:off x="596" y="3408"/>
              <a:ext cx="144" cy="0"/>
            </a:xfrm>
            <a:prstGeom prst="line">
              <a:avLst/>
            </a:prstGeom>
            <a:noFill/>
            <a:ln w="9525">
              <a:solidFill>
                <a:srgbClr val="000000"/>
              </a:solidFill>
              <a:round/>
              <a:headEnd/>
              <a:tailEnd/>
            </a:ln>
          </p:spPr>
          <p:txBody>
            <a:bodyPr/>
            <a:lstStyle/>
            <a:p>
              <a:endParaRPr lang="en-US"/>
            </a:p>
          </p:txBody>
        </p:sp>
        <p:sp>
          <p:nvSpPr>
            <p:cNvPr id="7277" name="Line 153"/>
            <p:cNvSpPr>
              <a:spLocks noChangeShapeType="1"/>
            </p:cNvSpPr>
            <p:nvPr/>
          </p:nvSpPr>
          <p:spPr bwMode="auto">
            <a:xfrm>
              <a:off x="624" y="3456"/>
              <a:ext cx="96" cy="0"/>
            </a:xfrm>
            <a:prstGeom prst="line">
              <a:avLst/>
            </a:prstGeom>
            <a:noFill/>
            <a:ln w="9525">
              <a:solidFill>
                <a:srgbClr val="000000"/>
              </a:solidFill>
              <a:round/>
              <a:headEnd/>
              <a:tailEnd/>
            </a:ln>
          </p:spPr>
          <p:txBody>
            <a:bodyPr/>
            <a:lstStyle/>
            <a:p>
              <a:endParaRPr lang="en-US"/>
            </a:p>
          </p:txBody>
        </p:sp>
      </p:grpSp>
      <p:sp>
        <p:nvSpPr>
          <p:cNvPr id="7200" name="Text Box 154"/>
          <p:cNvSpPr txBox="1">
            <a:spLocks noChangeArrowheads="1"/>
          </p:cNvSpPr>
          <p:nvPr/>
        </p:nvSpPr>
        <p:spPr bwMode="auto">
          <a:xfrm>
            <a:off x="3054350" y="3952875"/>
            <a:ext cx="522288"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p>
        </p:txBody>
      </p:sp>
      <p:sp>
        <p:nvSpPr>
          <p:cNvPr id="7201" name="Line 155"/>
          <p:cNvSpPr>
            <a:spLocks noChangeShapeType="1"/>
          </p:cNvSpPr>
          <p:nvPr/>
        </p:nvSpPr>
        <p:spPr bwMode="auto">
          <a:xfrm rot="16200000" flipV="1">
            <a:off x="2673350" y="4333875"/>
            <a:ext cx="0" cy="457200"/>
          </a:xfrm>
          <a:prstGeom prst="line">
            <a:avLst/>
          </a:prstGeom>
          <a:noFill/>
          <a:ln w="9525">
            <a:solidFill>
              <a:srgbClr val="000000"/>
            </a:solidFill>
            <a:round/>
            <a:headEnd/>
            <a:tailEnd/>
          </a:ln>
        </p:spPr>
        <p:txBody>
          <a:bodyPr/>
          <a:lstStyle/>
          <a:p>
            <a:endParaRPr lang="en-US"/>
          </a:p>
        </p:txBody>
      </p:sp>
      <p:sp>
        <p:nvSpPr>
          <p:cNvPr id="7202" name="Line 156"/>
          <p:cNvSpPr>
            <a:spLocks noChangeShapeType="1"/>
          </p:cNvSpPr>
          <p:nvPr/>
        </p:nvSpPr>
        <p:spPr bwMode="auto">
          <a:xfrm rot="16200000" flipV="1">
            <a:off x="2682875" y="4779963"/>
            <a:ext cx="0" cy="457200"/>
          </a:xfrm>
          <a:prstGeom prst="line">
            <a:avLst/>
          </a:prstGeom>
          <a:noFill/>
          <a:ln w="9525">
            <a:solidFill>
              <a:srgbClr val="000000"/>
            </a:solidFill>
            <a:round/>
            <a:headEnd/>
            <a:tailEnd/>
          </a:ln>
        </p:spPr>
        <p:txBody>
          <a:bodyPr/>
          <a:lstStyle/>
          <a:p>
            <a:endParaRPr lang="en-US"/>
          </a:p>
        </p:txBody>
      </p:sp>
      <p:sp>
        <p:nvSpPr>
          <p:cNvPr id="7203" name="AutoShape 157"/>
          <p:cNvSpPr>
            <a:spLocks/>
          </p:cNvSpPr>
          <p:nvPr/>
        </p:nvSpPr>
        <p:spPr bwMode="auto">
          <a:xfrm>
            <a:off x="2205038" y="4486275"/>
            <a:ext cx="228600" cy="609600"/>
          </a:xfrm>
          <a:prstGeom prst="leftBrace">
            <a:avLst>
              <a:gd name="adj1" fmla="val 22222"/>
              <a:gd name="adj2" fmla="val 50000"/>
            </a:avLst>
          </a:prstGeom>
          <a:noFill/>
          <a:ln w="9525">
            <a:solidFill>
              <a:srgbClr val="000000"/>
            </a:solidFill>
            <a:round/>
            <a:headEnd/>
            <a:tailEnd/>
          </a:ln>
        </p:spPr>
        <p:txBody>
          <a:bodyPr wrap="none" anchor="ctr"/>
          <a:lstStyle/>
          <a:p>
            <a:endParaRPr lang="en-US" sz="1800">
              <a:cs typeface="Arial" pitchFamily="34" charset="0"/>
            </a:endParaRPr>
          </a:p>
        </p:txBody>
      </p:sp>
      <p:sp>
        <p:nvSpPr>
          <p:cNvPr id="7204" name="Text Box 158"/>
          <p:cNvSpPr txBox="1">
            <a:spLocks noChangeArrowheads="1"/>
          </p:cNvSpPr>
          <p:nvPr/>
        </p:nvSpPr>
        <p:spPr bwMode="auto">
          <a:xfrm>
            <a:off x="1976438" y="4181475"/>
            <a:ext cx="7620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r>
              <a:rPr lang="en-US" sz="1200" b="1">
                <a:cs typeface="Arial" pitchFamily="34" charset="0"/>
              </a:rPr>
              <a:t>/2</a:t>
            </a:r>
          </a:p>
        </p:txBody>
      </p:sp>
      <p:sp>
        <p:nvSpPr>
          <p:cNvPr id="7205" name="Text Box 159"/>
          <p:cNvSpPr txBox="1">
            <a:spLocks noChangeArrowheads="1"/>
          </p:cNvSpPr>
          <p:nvPr/>
        </p:nvSpPr>
        <p:spPr bwMode="auto">
          <a:xfrm>
            <a:off x="2052638" y="5027613"/>
            <a:ext cx="762000" cy="274637"/>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r>
              <a:rPr lang="en-US" sz="1200" b="1">
                <a:cs typeface="Arial" pitchFamily="34" charset="0"/>
              </a:rPr>
              <a:t>/2</a:t>
            </a:r>
          </a:p>
        </p:txBody>
      </p:sp>
      <p:graphicFrame>
        <p:nvGraphicFramePr>
          <p:cNvPr id="14496" name="Group 160"/>
          <p:cNvGraphicFramePr>
            <a:graphicFrameLocks noGrp="1"/>
          </p:cNvGraphicFramePr>
          <p:nvPr/>
        </p:nvGraphicFramePr>
        <p:xfrm>
          <a:off x="223838" y="3800475"/>
          <a:ext cx="8894763" cy="1981200"/>
        </p:xfrm>
        <a:graphic>
          <a:graphicData uri="http://schemas.openxmlformats.org/drawingml/2006/table">
            <a:tbl>
              <a:tblPr/>
              <a:tblGrid>
                <a:gridCol w="1779588"/>
                <a:gridCol w="1779587"/>
                <a:gridCol w="1776413"/>
                <a:gridCol w="1779587"/>
                <a:gridCol w="1779588"/>
              </a:tblGrid>
              <a:tr h="198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20" name="Line 174"/>
          <p:cNvSpPr>
            <a:spLocks noChangeShapeType="1"/>
          </p:cNvSpPr>
          <p:nvPr/>
        </p:nvSpPr>
        <p:spPr bwMode="auto">
          <a:xfrm>
            <a:off x="985838" y="3495675"/>
            <a:ext cx="0" cy="228600"/>
          </a:xfrm>
          <a:prstGeom prst="line">
            <a:avLst/>
          </a:prstGeom>
          <a:noFill/>
          <a:ln w="9525">
            <a:solidFill>
              <a:srgbClr val="000000"/>
            </a:solidFill>
            <a:round/>
            <a:headEnd/>
            <a:tailEnd type="triangle" w="med" len="med"/>
          </a:ln>
        </p:spPr>
        <p:txBody>
          <a:bodyPr/>
          <a:lstStyle/>
          <a:p>
            <a:endParaRPr lang="en-US"/>
          </a:p>
        </p:txBody>
      </p:sp>
      <p:sp>
        <p:nvSpPr>
          <p:cNvPr id="7221" name="Line 175"/>
          <p:cNvSpPr>
            <a:spLocks noChangeShapeType="1"/>
          </p:cNvSpPr>
          <p:nvPr/>
        </p:nvSpPr>
        <p:spPr bwMode="auto">
          <a:xfrm>
            <a:off x="2814638" y="3495675"/>
            <a:ext cx="0" cy="228600"/>
          </a:xfrm>
          <a:prstGeom prst="line">
            <a:avLst/>
          </a:prstGeom>
          <a:noFill/>
          <a:ln w="9525">
            <a:solidFill>
              <a:srgbClr val="000000"/>
            </a:solidFill>
            <a:round/>
            <a:headEnd/>
            <a:tailEnd type="triangle" w="med" len="med"/>
          </a:ln>
        </p:spPr>
        <p:txBody>
          <a:bodyPr/>
          <a:lstStyle/>
          <a:p>
            <a:endParaRPr lang="en-US"/>
          </a:p>
        </p:txBody>
      </p:sp>
      <p:sp>
        <p:nvSpPr>
          <p:cNvPr id="7222" name="Line 176"/>
          <p:cNvSpPr>
            <a:spLocks noChangeShapeType="1"/>
          </p:cNvSpPr>
          <p:nvPr/>
        </p:nvSpPr>
        <p:spPr bwMode="auto">
          <a:xfrm>
            <a:off x="4567238" y="3495675"/>
            <a:ext cx="0" cy="228600"/>
          </a:xfrm>
          <a:prstGeom prst="line">
            <a:avLst/>
          </a:prstGeom>
          <a:noFill/>
          <a:ln w="9525">
            <a:solidFill>
              <a:srgbClr val="000000"/>
            </a:solidFill>
            <a:round/>
            <a:headEnd/>
            <a:tailEnd type="triangle" w="med" len="med"/>
          </a:ln>
        </p:spPr>
        <p:txBody>
          <a:bodyPr/>
          <a:lstStyle/>
          <a:p>
            <a:endParaRPr lang="en-US"/>
          </a:p>
        </p:txBody>
      </p:sp>
      <p:sp>
        <p:nvSpPr>
          <p:cNvPr id="7223" name="Line 177"/>
          <p:cNvSpPr>
            <a:spLocks noChangeShapeType="1"/>
          </p:cNvSpPr>
          <p:nvPr/>
        </p:nvSpPr>
        <p:spPr bwMode="auto">
          <a:xfrm>
            <a:off x="6319838" y="3495675"/>
            <a:ext cx="0" cy="228600"/>
          </a:xfrm>
          <a:prstGeom prst="line">
            <a:avLst/>
          </a:prstGeom>
          <a:noFill/>
          <a:ln w="9525">
            <a:solidFill>
              <a:srgbClr val="000000"/>
            </a:solidFill>
            <a:round/>
            <a:headEnd/>
            <a:tailEnd type="triangle" w="med" len="med"/>
          </a:ln>
        </p:spPr>
        <p:txBody>
          <a:bodyPr/>
          <a:lstStyle/>
          <a:p>
            <a:endParaRPr lang="en-US"/>
          </a:p>
        </p:txBody>
      </p:sp>
      <p:sp>
        <p:nvSpPr>
          <p:cNvPr id="7224" name="Line 178"/>
          <p:cNvSpPr>
            <a:spLocks noChangeShapeType="1"/>
          </p:cNvSpPr>
          <p:nvPr/>
        </p:nvSpPr>
        <p:spPr bwMode="auto">
          <a:xfrm>
            <a:off x="8072438" y="3495675"/>
            <a:ext cx="0" cy="228600"/>
          </a:xfrm>
          <a:prstGeom prst="line">
            <a:avLst/>
          </a:prstGeom>
          <a:noFill/>
          <a:ln w="9525">
            <a:solidFill>
              <a:srgbClr val="000000"/>
            </a:solidFill>
            <a:round/>
            <a:headEnd/>
            <a:tailEnd type="triangle" w="med" len="med"/>
          </a:ln>
        </p:spPr>
        <p:txBody>
          <a:bodyPr/>
          <a:lstStyle/>
          <a:p>
            <a:endParaRPr lang="en-US"/>
          </a:p>
        </p:txBody>
      </p:sp>
      <p:sp>
        <p:nvSpPr>
          <p:cNvPr id="7225" name="Line 179"/>
          <p:cNvSpPr>
            <a:spLocks noChangeShapeType="1"/>
          </p:cNvSpPr>
          <p:nvPr/>
        </p:nvSpPr>
        <p:spPr bwMode="auto">
          <a:xfrm flipV="1">
            <a:off x="4872038" y="4257675"/>
            <a:ext cx="0" cy="152400"/>
          </a:xfrm>
          <a:prstGeom prst="line">
            <a:avLst/>
          </a:prstGeom>
          <a:noFill/>
          <a:ln w="9525">
            <a:solidFill>
              <a:srgbClr val="000000"/>
            </a:solidFill>
            <a:round/>
            <a:headEnd/>
            <a:tailEnd type="oval" w="med" len="med"/>
          </a:ln>
        </p:spPr>
        <p:txBody>
          <a:bodyPr/>
          <a:lstStyle/>
          <a:p>
            <a:endParaRPr lang="en-US"/>
          </a:p>
        </p:txBody>
      </p:sp>
      <p:sp>
        <p:nvSpPr>
          <p:cNvPr id="7226" name="Text Box 180"/>
          <p:cNvSpPr txBox="1">
            <a:spLocks noChangeArrowheads="1"/>
          </p:cNvSpPr>
          <p:nvPr/>
        </p:nvSpPr>
        <p:spPr bwMode="auto">
          <a:xfrm>
            <a:off x="4654550" y="3952875"/>
            <a:ext cx="522288"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p>
        </p:txBody>
      </p:sp>
      <p:sp>
        <p:nvSpPr>
          <p:cNvPr id="7227" name="AutoShape 181"/>
          <p:cNvSpPr>
            <a:spLocks/>
          </p:cNvSpPr>
          <p:nvPr/>
        </p:nvSpPr>
        <p:spPr bwMode="auto">
          <a:xfrm>
            <a:off x="3805238" y="4486275"/>
            <a:ext cx="228600" cy="609600"/>
          </a:xfrm>
          <a:prstGeom prst="leftBrace">
            <a:avLst>
              <a:gd name="adj1" fmla="val 22222"/>
              <a:gd name="adj2" fmla="val 50000"/>
            </a:avLst>
          </a:prstGeom>
          <a:noFill/>
          <a:ln w="9525">
            <a:solidFill>
              <a:srgbClr val="000000"/>
            </a:solidFill>
            <a:round/>
            <a:headEnd/>
            <a:tailEnd/>
          </a:ln>
        </p:spPr>
        <p:txBody>
          <a:bodyPr wrap="none" anchor="ctr"/>
          <a:lstStyle/>
          <a:p>
            <a:endParaRPr lang="en-US" sz="1800">
              <a:cs typeface="Arial" pitchFamily="34" charset="0"/>
            </a:endParaRPr>
          </a:p>
        </p:txBody>
      </p:sp>
      <p:sp>
        <p:nvSpPr>
          <p:cNvPr id="7228" name="AutoShape 182"/>
          <p:cNvSpPr>
            <a:spLocks noChangeArrowheads="1"/>
          </p:cNvSpPr>
          <p:nvPr/>
        </p:nvSpPr>
        <p:spPr bwMode="auto">
          <a:xfrm rot="10800000">
            <a:off x="6319838" y="4410075"/>
            <a:ext cx="838200" cy="762000"/>
          </a:xfrm>
          <a:prstGeom prst="homePlate">
            <a:avLst>
              <a:gd name="adj" fmla="val 40298"/>
            </a:avLst>
          </a:prstGeom>
          <a:solidFill>
            <a:srgbClr val="66FF99"/>
          </a:solidFill>
          <a:ln w="9525">
            <a:solidFill>
              <a:srgbClr val="000000"/>
            </a:solidFill>
            <a:miter lim="800000"/>
            <a:headEnd/>
            <a:tailEnd/>
          </a:ln>
        </p:spPr>
        <p:txBody>
          <a:bodyPr rot="10800000" wrap="none" anchor="ctr"/>
          <a:lstStyle/>
          <a:p>
            <a:endParaRPr lang="en-US" sz="1800">
              <a:cs typeface="Arial" pitchFamily="34" charset="0"/>
            </a:endParaRPr>
          </a:p>
        </p:txBody>
      </p:sp>
      <p:sp>
        <p:nvSpPr>
          <p:cNvPr id="7229" name="Line 183"/>
          <p:cNvSpPr>
            <a:spLocks noChangeShapeType="1"/>
          </p:cNvSpPr>
          <p:nvPr/>
        </p:nvSpPr>
        <p:spPr bwMode="auto">
          <a:xfrm flipV="1">
            <a:off x="6853238" y="4257675"/>
            <a:ext cx="0" cy="152400"/>
          </a:xfrm>
          <a:prstGeom prst="line">
            <a:avLst/>
          </a:prstGeom>
          <a:noFill/>
          <a:ln w="9525">
            <a:solidFill>
              <a:srgbClr val="000000"/>
            </a:solidFill>
            <a:round/>
            <a:headEnd/>
            <a:tailEnd type="oval" w="med" len="med"/>
          </a:ln>
        </p:spPr>
        <p:txBody>
          <a:bodyPr/>
          <a:lstStyle/>
          <a:p>
            <a:endParaRPr lang="en-US"/>
          </a:p>
        </p:txBody>
      </p:sp>
      <p:grpSp>
        <p:nvGrpSpPr>
          <p:cNvPr id="7230" name="Group 184"/>
          <p:cNvGrpSpPr>
            <a:grpSpLocks/>
          </p:cNvGrpSpPr>
          <p:nvPr/>
        </p:nvGrpSpPr>
        <p:grpSpPr bwMode="auto">
          <a:xfrm>
            <a:off x="6723063" y="5172075"/>
            <a:ext cx="304800" cy="381000"/>
            <a:chOff x="576" y="3216"/>
            <a:chExt cx="192" cy="240"/>
          </a:xfrm>
        </p:grpSpPr>
        <p:sp>
          <p:nvSpPr>
            <p:cNvPr id="7270" name="Line 185"/>
            <p:cNvSpPr>
              <a:spLocks noChangeShapeType="1"/>
            </p:cNvSpPr>
            <p:nvPr/>
          </p:nvSpPr>
          <p:spPr bwMode="auto">
            <a:xfrm>
              <a:off x="672" y="3216"/>
              <a:ext cx="0" cy="144"/>
            </a:xfrm>
            <a:prstGeom prst="line">
              <a:avLst/>
            </a:prstGeom>
            <a:noFill/>
            <a:ln w="9525">
              <a:solidFill>
                <a:srgbClr val="000000"/>
              </a:solidFill>
              <a:round/>
              <a:headEnd/>
              <a:tailEnd/>
            </a:ln>
          </p:spPr>
          <p:txBody>
            <a:bodyPr/>
            <a:lstStyle/>
            <a:p>
              <a:endParaRPr lang="en-US"/>
            </a:p>
          </p:txBody>
        </p:sp>
        <p:sp>
          <p:nvSpPr>
            <p:cNvPr id="7271" name="Line 186"/>
            <p:cNvSpPr>
              <a:spLocks noChangeShapeType="1"/>
            </p:cNvSpPr>
            <p:nvPr/>
          </p:nvSpPr>
          <p:spPr bwMode="auto">
            <a:xfrm>
              <a:off x="576" y="3360"/>
              <a:ext cx="192" cy="0"/>
            </a:xfrm>
            <a:prstGeom prst="line">
              <a:avLst/>
            </a:prstGeom>
            <a:noFill/>
            <a:ln w="9525">
              <a:solidFill>
                <a:srgbClr val="000000"/>
              </a:solidFill>
              <a:round/>
              <a:headEnd/>
              <a:tailEnd/>
            </a:ln>
          </p:spPr>
          <p:txBody>
            <a:bodyPr/>
            <a:lstStyle/>
            <a:p>
              <a:endParaRPr lang="en-US"/>
            </a:p>
          </p:txBody>
        </p:sp>
        <p:sp>
          <p:nvSpPr>
            <p:cNvPr id="7272" name="Line 187"/>
            <p:cNvSpPr>
              <a:spLocks noChangeShapeType="1"/>
            </p:cNvSpPr>
            <p:nvPr/>
          </p:nvSpPr>
          <p:spPr bwMode="auto">
            <a:xfrm>
              <a:off x="596" y="3408"/>
              <a:ext cx="144" cy="0"/>
            </a:xfrm>
            <a:prstGeom prst="line">
              <a:avLst/>
            </a:prstGeom>
            <a:noFill/>
            <a:ln w="9525">
              <a:solidFill>
                <a:srgbClr val="000000"/>
              </a:solidFill>
              <a:round/>
              <a:headEnd/>
              <a:tailEnd/>
            </a:ln>
          </p:spPr>
          <p:txBody>
            <a:bodyPr/>
            <a:lstStyle/>
            <a:p>
              <a:endParaRPr lang="en-US"/>
            </a:p>
          </p:txBody>
        </p:sp>
        <p:sp>
          <p:nvSpPr>
            <p:cNvPr id="7273" name="Line 188"/>
            <p:cNvSpPr>
              <a:spLocks noChangeShapeType="1"/>
            </p:cNvSpPr>
            <p:nvPr/>
          </p:nvSpPr>
          <p:spPr bwMode="auto">
            <a:xfrm>
              <a:off x="624" y="3456"/>
              <a:ext cx="96" cy="0"/>
            </a:xfrm>
            <a:prstGeom prst="line">
              <a:avLst/>
            </a:prstGeom>
            <a:noFill/>
            <a:ln w="9525">
              <a:solidFill>
                <a:srgbClr val="000000"/>
              </a:solidFill>
              <a:round/>
              <a:headEnd/>
              <a:tailEnd/>
            </a:ln>
          </p:spPr>
          <p:txBody>
            <a:bodyPr/>
            <a:lstStyle/>
            <a:p>
              <a:endParaRPr lang="en-US"/>
            </a:p>
          </p:txBody>
        </p:sp>
      </p:grpSp>
      <p:sp>
        <p:nvSpPr>
          <p:cNvPr id="7231" name="Text Box 189"/>
          <p:cNvSpPr txBox="1">
            <a:spLocks noChangeArrowheads="1"/>
          </p:cNvSpPr>
          <p:nvPr/>
        </p:nvSpPr>
        <p:spPr bwMode="auto">
          <a:xfrm>
            <a:off x="6635750" y="3952875"/>
            <a:ext cx="522288"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p>
        </p:txBody>
      </p:sp>
      <p:sp>
        <p:nvSpPr>
          <p:cNvPr id="7232" name="Line 190"/>
          <p:cNvSpPr>
            <a:spLocks noChangeShapeType="1"/>
          </p:cNvSpPr>
          <p:nvPr/>
        </p:nvSpPr>
        <p:spPr bwMode="auto">
          <a:xfrm rot="16200000" flipV="1">
            <a:off x="6254750" y="4333875"/>
            <a:ext cx="0" cy="457200"/>
          </a:xfrm>
          <a:prstGeom prst="line">
            <a:avLst/>
          </a:prstGeom>
          <a:noFill/>
          <a:ln w="9525">
            <a:solidFill>
              <a:srgbClr val="000000"/>
            </a:solidFill>
            <a:round/>
            <a:headEnd/>
            <a:tailEnd/>
          </a:ln>
        </p:spPr>
        <p:txBody>
          <a:bodyPr/>
          <a:lstStyle/>
          <a:p>
            <a:endParaRPr lang="en-US"/>
          </a:p>
        </p:txBody>
      </p:sp>
      <p:sp>
        <p:nvSpPr>
          <p:cNvPr id="7233" name="Line 191"/>
          <p:cNvSpPr>
            <a:spLocks noChangeShapeType="1"/>
          </p:cNvSpPr>
          <p:nvPr/>
        </p:nvSpPr>
        <p:spPr bwMode="auto">
          <a:xfrm rot="16200000" flipV="1">
            <a:off x="6264275" y="4779963"/>
            <a:ext cx="0" cy="457200"/>
          </a:xfrm>
          <a:prstGeom prst="line">
            <a:avLst/>
          </a:prstGeom>
          <a:noFill/>
          <a:ln w="9525">
            <a:solidFill>
              <a:srgbClr val="000000"/>
            </a:solidFill>
            <a:round/>
            <a:headEnd/>
            <a:tailEnd/>
          </a:ln>
        </p:spPr>
        <p:txBody>
          <a:bodyPr/>
          <a:lstStyle/>
          <a:p>
            <a:endParaRPr lang="en-US"/>
          </a:p>
        </p:txBody>
      </p:sp>
      <p:sp>
        <p:nvSpPr>
          <p:cNvPr id="7234" name="Text Box 192"/>
          <p:cNvSpPr txBox="1">
            <a:spLocks noChangeArrowheads="1"/>
          </p:cNvSpPr>
          <p:nvPr/>
        </p:nvSpPr>
        <p:spPr bwMode="auto">
          <a:xfrm>
            <a:off x="5557838" y="4181475"/>
            <a:ext cx="4572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I</a:t>
            </a:r>
            <a:r>
              <a:rPr lang="en-US" sz="1200" b="1" baseline="-25000">
                <a:cs typeface="Arial" pitchFamily="34" charset="0"/>
              </a:rPr>
              <a:t>IN</a:t>
            </a:r>
            <a:r>
              <a:rPr lang="en-US" sz="1200" b="1">
                <a:cs typeface="Arial" pitchFamily="34" charset="0"/>
              </a:rPr>
              <a:t>+</a:t>
            </a:r>
          </a:p>
        </p:txBody>
      </p:sp>
      <p:sp>
        <p:nvSpPr>
          <p:cNvPr id="7235" name="Line 193"/>
          <p:cNvSpPr>
            <a:spLocks noChangeShapeType="1"/>
          </p:cNvSpPr>
          <p:nvPr/>
        </p:nvSpPr>
        <p:spPr bwMode="auto">
          <a:xfrm flipV="1">
            <a:off x="8605838" y="4257675"/>
            <a:ext cx="0" cy="152400"/>
          </a:xfrm>
          <a:prstGeom prst="line">
            <a:avLst/>
          </a:prstGeom>
          <a:noFill/>
          <a:ln w="9525">
            <a:solidFill>
              <a:srgbClr val="000000"/>
            </a:solidFill>
            <a:round/>
            <a:headEnd/>
            <a:tailEnd type="oval" w="med" len="med"/>
          </a:ln>
        </p:spPr>
        <p:txBody>
          <a:bodyPr/>
          <a:lstStyle/>
          <a:p>
            <a:endParaRPr lang="en-US"/>
          </a:p>
        </p:txBody>
      </p:sp>
      <p:grpSp>
        <p:nvGrpSpPr>
          <p:cNvPr id="7236" name="Group 194"/>
          <p:cNvGrpSpPr>
            <a:grpSpLocks/>
          </p:cNvGrpSpPr>
          <p:nvPr/>
        </p:nvGrpSpPr>
        <p:grpSpPr bwMode="auto">
          <a:xfrm>
            <a:off x="8475663" y="5172075"/>
            <a:ext cx="304800" cy="381000"/>
            <a:chOff x="576" y="3216"/>
            <a:chExt cx="192" cy="240"/>
          </a:xfrm>
        </p:grpSpPr>
        <p:sp>
          <p:nvSpPr>
            <p:cNvPr id="7266" name="Line 195"/>
            <p:cNvSpPr>
              <a:spLocks noChangeShapeType="1"/>
            </p:cNvSpPr>
            <p:nvPr/>
          </p:nvSpPr>
          <p:spPr bwMode="auto">
            <a:xfrm>
              <a:off x="672" y="3216"/>
              <a:ext cx="0" cy="144"/>
            </a:xfrm>
            <a:prstGeom prst="line">
              <a:avLst/>
            </a:prstGeom>
            <a:noFill/>
            <a:ln w="9525">
              <a:solidFill>
                <a:srgbClr val="000000"/>
              </a:solidFill>
              <a:round/>
              <a:headEnd/>
              <a:tailEnd/>
            </a:ln>
          </p:spPr>
          <p:txBody>
            <a:bodyPr/>
            <a:lstStyle/>
            <a:p>
              <a:endParaRPr lang="en-US"/>
            </a:p>
          </p:txBody>
        </p:sp>
        <p:sp>
          <p:nvSpPr>
            <p:cNvPr id="7267" name="Line 196"/>
            <p:cNvSpPr>
              <a:spLocks noChangeShapeType="1"/>
            </p:cNvSpPr>
            <p:nvPr/>
          </p:nvSpPr>
          <p:spPr bwMode="auto">
            <a:xfrm>
              <a:off x="576" y="3360"/>
              <a:ext cx="192" cy="0"/>
            </a:xfrm>
            <a:prstGeom prst="line">
              <a:avLst/>
            </a:prstGeom>
            <a:noFill/>
            <a:ln w="9525">
              <a:solidFill>
                <a:srgbClr val="000000"/>
              </a:solidFill>
              <a:round/>
              <a:headEnd/>
              <a:tailEnd/>
            </a:ln>
          </p:spPr>
          <p:txBody>
            <a:bodyPr/>
            <a:lstStyle/>
            <a:p>
              <a:endParaRPr lang="en-US"/>
            </a:p>
          </p:txBody>
        </p:sp>
        <p:sp>
          <p:nvSpPr>
            <p:cNvPr id="7268" name="Line 197"/>
            <p:cNvSpPr>
              <a:spLocks noChangeShapeType="1"/>
            </p:cNvSpPr>
            <p:nvPr/>
          </p:nvSpPr>
          <p:spPr bwMode="auto">
            <a:xfrm>
              <a:off x="596" y="3408"/>
              <a:ext cx="144" cy="0"/>
            </a:xfrm>
            <a:prstGeom prst="line">
              <a:avLst/>
            </a:prstGeom>
            <a:noFill/>
            <a:ln w="9525">
              <a:solidFill>
                <a:srgbClr val="000000"/>
              </a:solidFill>
              <a:round/>
              <a:headEnd/>
              <a:tailEnd/>
            </a:ln>
          </p:spPr>
          <p:txBody>
            <a:bodyPr/>
            <a:lstStyle/>
            <a:p>
              <a:endParaRPr lang="en-US"/>
            </a:p>
          </p:txBody>
        </p:sp>
        <p:sp>
          <p:nvSpPr>
            <p:cNvPr id="7269" name="Line 198"/>
            <p:cNvSpPr>
              <a:spLocks noChangeShapeType="1"/>
            </p:cNvSpPr>
            <p:nvPr/>
          </p:nvSpPr>
          <p:spPr bwMode="auto">
            <a:xfrm>
              <a:off x="624" y="3456"/>
              <a:ext cx="96" cy="0"/>
            </a:xfrm>
            <a:prstGeom prst="line">
              <a:avLst/>
            </a:prstGeom>
            <a:noFill/>
            <a:ln w="9525">
              <a:solidFill>
                <a:srgbClr val="000000"/>
              </a:solidFill>
              <a:round/>
              <a:headEnd/>
              <a:tailEnd/>
            </a:ln>
          </p:spPr>
          <p:txBody>
            <a:bodyPr/>
            <a:lstStyle/>
            <a:p>
              <a:endParaRPr lang="en-US"/>
            </a:p>
          </p:txBody>
        </p:sp>
      </p:grpSp>
      <p:sp>
        <p:nvSpPr>
          <p:cNvPr id="7237" name="Text Box 199"/>
          <p:cNvSpPr txBox="1">
            <a:spLocks noChangeArrowheads="1"/>
          </p:cNvSpPr>
          <p:nvPr/>
        </p:nvSpPr>
        <p:spPr bwMode="auto">
          <a:xfrm>
            <a:off x="8388350" y="3952875"/>
            <a:ext cx="522288"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V</a:t>
            </a:r>
            <a:r>
              <a:rPr lang="en-US" sz="1200" b="1" baseline="-25000">
                <a:cs typeface="Arial" pitchFamily="34" charset="0"/>
              </a:rPr>
              <a:t>REF</a:t>
            </a:r>
          </a:p>
        </p:txBody>
      </p:sp>
      <p:sp>
        <p:nvSpPr>
          <p:cNvPr id="7238" name="Text Box 200"/>
          <p:cNvSpPr txBox="1">
            <a:spLocks noChangeArrowheads="1"/>
          </p:cNvSpPr>
          <p:nvPr/>
        </p:nvSpPr>
        <p:spPr bwMode="auto">
          <a:xfrm>
            <a:off x="7462838" y="4333875"/>
            <a:ext cx="7620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5V</a:t>
            </a:r>
          </a:p>
        </p:txBody>
      </p:sp>
      <p:sp>
        <p:nvSpPr>
          <p:cNvPr id="7239" name="Text Box 201"/>
          <p:cNvSpPr txBox="1">
            <a:spLocks noChangeArrowheads="1"/>
          </p:cNvSpPr>
          <p:nvPr/>
        </p:nvSpPr>
        <p:spPr bwMode="auto">
          <a:xfrm>
            <a:off x="7483475" y="4984750"/>
            <a:ext cx="3810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0V</a:t>
            </a:r>
          </a:p>
        </p:txBody>
      </p:sp>
      <p:sp>
        <p:nvSpPr>
          <p:cNvPr id="7240" name="Text Box 202"/>
          <p:cNvSpPr txBox="1">
            <a:spLocks noChangeArrowheads="1"/>
          </p:cNvSpPr>
          <p:nvPr/>
        </p:nvSpPr>
        <p:spPr bwMode="auto">
          <a:xfrm>
            <a:off x="5634038" y="5019675"/>
            <a:ext cx="3810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I</a:t>
            </a:r>
            <a:r>
              <a:rPr lang="en-US" sz="1200" b="1" baseline="-25000">
                <a:cs typeface="Arial" pitchFamily="34" charset="0"/>
              </a:rPr>
              <a:t>IN</a:t>
            </a:r>
            <a:r>
              <a:rPr lang="en-US" sz="1200" b="1">
                <a:cs typeface="Arial" pitchFamily="34" charset="0"/>
              </a:rPr>
              <a:t>-</a:t>
            </a:r>
          </a:p>
        </p:txBody>
      </p:sp>
      <p:sp>
        <p:nvSpPr>
          <p:cNvPr id="7241" name="Freeform 203"/>
          <p:cNvSpPr>
            <a:spLocks/>
          </p:cNvSpPr>
          <p:nvPr/>
        </p:nvSpPr>
        <p:spPr bwMode="auto">
          <a:xfrm>
            <a:off x="6015038" y="4638675"/>
            <a:ext cx="304800" cy="304800"/>
          </a:xfrm>
          <a:custGeom>
            <a:avLst/>
            <a:gdLst>
              <a:gd name="T0" fmla="*/ 0 w 200"/>
              <a:gd name="T1" fmla="*/ 0 h 192"/>
              <a:gd name="T2" fmla="*/ 445934646 w 200"/>
              <a:gd name="T3" fmla="*/ 120967511 h 192"/>
              <a:gd name="T4" fmla="*/ 111483662 w 200"/>
              <a:gd name="T5" fmla="*/ 483870045 h 192"/>
              <a:gd name="T6" fmla="*/ 0 60000 65536"/>
              <a:gd name="T7" fmla="*/ 0 60000 65536"/>
              <a:gd name="T8" fmla="*/ 0 60000 65536"/>
              <a:gd name="T9" fmla="*/ 0 w 200"/>
              <a:gd name="T10" fmla="*/ 0 h 192"/>
              <a:gd name="T11" fmla="*/ 200 w 200"/>
              <a:gd name="T12" fmla="*/ 192 h 192"/>
            </a:gdLst>
            <a:ahLst/>
            <a:cxnLst>
              <a:cxn ang="T6">
                <a:pos x="T0" y="T1"/>
              </a:cxn>
              <a:cxn ang="T7">
                <a:pos x="T2" y="T3"/>
              </a:cxn>
              <a:cxn ang="T8">
                <a:pos x="T4" y="T5"/>
              </a:cxn>
            </a:cxnLst>
            <a:rect l="T9" t="T10" r="T11" b="T12"/>
            <a:pathLst>
              <a:path w="200" h="192">
                <a:moveTo>
                  <a:pt x="0" y="0"/>
                </a:moveTo>
                <a:cubicBezTo>
                  <a:pt x="92" y="8"/>
                  <a:pt x="184" y="16"/>
                  <a:pt x="192" y="48"/>
                </a:cubicBezTo>
                <a:cubicBezTo>
                  <a:pt x="200" y="80"/>
                  <a:pt x="72" y="176"/>
                  <a:pt x="48" y="192"/>
                </a:cubicBezTo>
              </a:path>
            </a:pathLst>
          </a:custGeom>
          <a:noFill/>
          <a:ln w="9525">
            <a:solidFill>
              <a:srgbClr val="000000"/>
            </a:solidFill>
            <a:round/>
            <a:headEnd/>
            <a:tailEnd type="triangle" w="med" len="med"/>
          </a:ln>
        </p:spPr>
        <p:txBody>
          <a:bodyPr/>
          <a:lstStyle/>
          <a:p>
            <a:endParaRPr lang="en-US"/>
          </a:p>
        </p:txBody>
      </p:sp>
      <p:sp>
        <p:nvSpPr>
          <p:cNvPr id="7242" name="Text Box 204"/>
          <p:cNvSpPr txBox="1">
            <a:spLocks noChangeArrowheads="1"/>
          </p:cNvSpPr>
          <p:nvPr/>
        </p:nvSpPr>
        <p:spPr bwMode="auto">
          <a:xfrm>
            <a:off x="5676900" y="4638675"/>
            <a:ext cx="533400" cy="274638"/>
          </a:xfrm>
          <a:prstGeom prst="rect">
            <a:avLst/>
          </a:prstGeom>
          <a:noFill/>
          <a:ln w="9525">
            <a:noFill/>
            <a:miter lim="800000"/>
            <a:headEnd/>
            <a:tailEnd/>
          </a:ln>
        </p:spPr>
        <p:txBody>
          <a:bodyPr lIns="0" rIns="0">
            <a:spAutoFit/>
          </a:bodyPr>
          <a:lstStyle/>
          <a:p>
            <a:pPr>
              <a:spcBef>
                <a:spcPct val="50000"/>
              </a:spcBef>
            </a:pPr>
            <a:r>
              <a:rPr lang="en-US" sz="1200" b="1">
                <a:cs typeface="Arial" pitchFamily="34" charset="0"/>
              </a:rPr>
              <a:t>I</a:t>
            </a:r>
            <a:r>
              <a:rPr lang="en-US" sz="1200" b="1" baseline="-25000">
                <a:cs typeface="Arial" pitchFamily="34" charset="0"/>
              </a:rPr>
              <a:t>DIFF</a:t>
            </a:r>
            <a:r>
              <a:rPr lang="en-US" sz="1200" b="1">
                <a:cs typeface="Arial" pitchFamily="34" charset="0"/>
              </a:rPr>
              <a:t>=0</a:t>
            </a:r>
          </a:p>
        </p:txBody>
      </p:sp>
      <p:sp>
        <p:nvSpPr>
          <p:cNvPr id="7243" name="AutoShape 205"/>
          <p:cNvSpPr>
            <a:spLocks noChangeArrowheads="1"/>
          </p:cNvSpPr>
          <p:nvPr/>
        </p:nvSpPr>
        <p:spPr bwMode="auto">
          <a:xfrm rot="10800000" flipV="1">
            <a:off x="8072438" y="4410075"/>
            <a:ext cx="838200" cy="762000"/>
          </a:xfrm>
          <a:prstGeom prst="homePlate">
            <a:avLst>
              <a:gd name="adj" fmla="val 40298"/>
            </a:avLst>
          </a:prstGeom>
          <a:solidFill>
            <a:srgbClr val="66FFFF"/>
          </a:solidFill>
          <a:ln w="9525">
            <a:solidFill>
              <a:srgbClr val="000000"/>
            </a:solidFill>
            <a:miter lim="800000"/>
            <a:headEnd/>
            <a:tailEnd/>
          </a:ln>
        </p:spPr>
        <p:txBody>
          <a:bodyPr wrap="none" anchor="ctr"/>
          <a:lstStyle/>
          <a:p>
            <a:pPr algn="ctr"/>
            <a:r>
              <a:rPr lang="en-US" sz="1200" b="1">
                <a:cs typeface="Arial" pitchFamily="34" charset="0"/>
              </a:rPr>
              <a:t>60sps</a:t>
            </a:r>
          </a:p>
          <a:p>
            <a:pPr algn="ctr"/>
            <a:r>
              <a:rPr lang="en-US" sz="1200" b="1">
                <a:cs typeface="Arial" pitchFamily="34" charset="0"/>
              </a:rPr>
              <a:t>16 bit</a:t>
            </a:r>
          </a:p>
        </p:txBody>
      </p:sp>
      <p:sp>
        <p:nvSpPr>
          <p:cNvPr id="7244" name="Line 206"/>
          <p:cNvSpPr>
            <a:spLocks noChangeShapeType="1"/>
          </p:cNvSpPr>
          <p:nvPr/>
        </p:nvSpPr>
        <p:spPr bwMode="auto">
          <a:xfrm>
            <a:off x="7691438" y="4562475"/>
            <a:ext cx="0" cy="457200"/>
          </a:xfrm>
          <a:prstGeom prst="line">
            <a:avLst/>
          </a:prstGeom>
          <a:noFill/>
          <a:ln w="9525">
            <a:solidFill>
              <a:srgbClr val="000000"/>
            </a:solidFill>
            <a:round/>
            <a:headEnd/>
            <a:tailEnd/>
          </a:ln>
        </p:spPr>
        <p:txBody>
          <a:bodyPr/>
          <a:lstStyle/>
          <a:p>
            <a:endParaRPr lang="en-US"/>
          </a:p>
        </p:txBody>
      </p:sp>
      <p:sp>
        <p:nvSpPr>
          <p:cNvPr id="7245" name="Line 207"/>
          <p:cNvSpPr>
            <a:spLocks noChangeShapeType="1"/>
          </p:cNvSpPr>
          <p:nvPr/>
        </p:nvSpPr>
        <p:spPr bwMode="auto">
          <a:xfrm>
            <a:off x="7615238" y="4562475"/>
            <a:ext cx="152400" cy="0"/>
          </a:xfrm>
          <a:prstGeom prst="line">
            <a:avLst/>
          </a:prstGeom>
          <a:noFill/>
          <a:ln w="9525">
            <a:solidFill>
              <a:srgbClr val="000000"/>
            </a:solidFill>
            <a:round/>
            <a:headEnd/>
            <a:tailEnd/>
          </a:ln>
        </p:spPr>
        <p:txBody>
          <a:bodyPr/>
          <a:lstStyle/>
          <a:p>
            <a:endParaRPr lang="en-US"/>
          </a:p>
        </p:txBody>
      </p:sp>
      <p:sp>
        <p:nvSpPr>
          <p:cNvPr id="7246" name="Line 208"/>
          <p:cNvSpPr>
            <a:spLocks noChangeShapeType="1"/>
          </p:cNvSpPr>
          <p:nvPr/>
        </p:nvSpPr>
        <p:spPr bwMode="auto">
          <a:xfrm>
            <a:off x="7615238" y="5019675"/>
            <a:ext cx="174625" cy="0"/>
          </a:xfrm>
          <a:prstGeom prst="line">
            <a:avLst/>
          </a:prstGeom>
          <a:noFill/>
          <a:ln w="9525">
            <a:solidFill>
              <a:srgbClr val="000000"/>
            </a:solidFill>
            <a:round/>
            <a:headEnd/>
            <a:tailEnd/>
          </a:ln>
        </p:spPr>
        <p:txBody>
          <a:bodyPr/>
          <a:lstStyle/>
          <a:p>
            <a:endParaRPr lang="en-US"/>
          </a:p>
        </p:txBody>
      </p:sp>
      <p:sp>
        <p:nvSpPr>
          <p:cNvPr id="7247" name="Line 209"/>
          <p:cNvSpPr>
            <a:spLocks noChangeShapeType="1"/>
          </p:cNvSpPr>
          <p:nvPr/>
        </p:nvSpPr>
        <p:spPr bwMode="auto">
          <a:xfrm flipH="1">
            <a:off x="7767638" y="4791075"/>
            <a:ext cx="304800" cy="0"/>
          </a:xfrm>
          <a:prstGeom prst="line">
            <a:avLst/>
          </a:prstGeom>
          <a:noFill/>
          <a:ln w="9525">
            <a:solidFill>
              <a:srgbClr val="000000"/>
            </a:solidFill>
            <a:round/>
            <a:headEnd/>
            <a:tailEnd/>
          </a:ln>
        </p:spPr>
        <p:txBody>
          <a:bodyPr/>
          <a:lstStyle/>
          <a:p>
            <a:endParaRPr lang="en-US"/>
          </a:p>
        </p:txBody>
      </p:sp>
      <p:grpSp>
        <p:nvGrpSpPr>
          <p:cNvPr id="7248" name="Group 210"/>
          <p:cNvGrpSpPr>
            <a:grpSpLocks/>
          </p:cNvGrpSpPr>
          <p:nvPr/>
        </p:nvGrpSpPr>
        <p:grpSpPr bwMode="auto">
          <a:xfrm>
            <a:off x="4044950" y="4410075"/>
            <a:ext cx="1360488" cy="1143000"/>
            <a:chOff x="2503" y="2880"/>
            <a:chExt cx="857" cy="720"/>
          </a:xfrm>
        </p:grpSpPr>
        <p:grpSp>
          <p:nvGrpSpPr>
            <p:cNvPr id="7253" name="Group 211"/>
            <p:cNvGrpSpPr>
              <a:grpSpLocks/>
            </p:cNvGrpSpPr>
            <p:nvPr/>
          </p:nvGrpSpPr>
          <p:grpSpPr bwMode="auto">
            <a:xfrm>
              <a:off x="2942" y="3360"/>
              <a:ext cx="192" cy="240"/>
              <a:chOff x="576" y="3216"/>
              <a:chExt cx="192" cy="240"/>
            </a:xfrm>
          </p:grpSpPr>
          <p:sp>
            <p:nvSpPr>
              <p:cNvPr id="7262" name="Line 212"/>
              <p:cNvSpPr>
                <a:spLocks noChangeShapeType="1"/>
              </p:cNvSpPr>
              <p:nvPr/>
            </p:nvSpPr>
            <p:spPr bwMode="auto">
              <a:xfrm>
                <a:off x="672" y="3216"/>
                <a:ext cx="0" cy="144"/>
              </a:xfrm>
              <a:prstGeom prst="line">
                <a:avLst/>
              </a:prstGeom>
              <a:noFill/>
              <a:ln w="9525">
                <a:solidFill>
                  <a:srgbClr val="000000"/>
                </a:solidFill>
                <a:round/>
                <a:headEnd/>
                <a:tailEnd/>
              </a:ln>
            </p:spPr>
            <p:txBody>
              <a:bodyPr/>
              <a:lstStyle/>
              <a:p>
                <a:endParaRPr lang="en-US"/>
              </a:p>
            </p:txBody>
          </p:sp>
          <p:sp>
            <p:nvSpPr>
              <p:cNvPr id="7263" name="Line 213"/>
              <p:cNvSpPr>
                <a:spLocks noChangeShapeType="1"/>
              </p:cNvSpPr>
              <p:nvPr/>
            </p:nvSpPr>
            <p:spPr bwMode="auto">
              <a:xfrm>
                <a:off x="576" y="3360"/>
                <a:ext cx="192" cy="0"/>
              </a:xfrm>
              <a:prstGeom prst="line">
                <a:avLst/>
              </a:prstGeom>
              <a:noFill/>
              <a:ln w="9525">
                <a:solidFill>
                  <a:srgbClr val="000000"/>
                </a:solidFill>
                <a:round/>
                <a:headEnd/>
                <a:tailEnd/>
              </a:ln>
            </p:spPr>
            <p:txBody>
              <a:bodyPr/>
              <a:lstStyle/>
              <a:p>
                <a:endParaRPr lang="en-US"/>
              </a:p>
            </p:txBody>
          </p:sp>
          <p:sp>
            <p:nvSpPr>
              <p:cNvPr id="7264" name="Line 214"/>
              <p:cNvSpPr>
                <a:spLocks noChangeShapeType="1"/>
              </p:cNvSpPr>
              <p:nvPr/>
            </p:nvSpPr>
            <p:spPr bwMode="auto">
              <a:xfrm>
                <a:off x="596" y="3408"/>
                <a:ext cx="144" cy="0"/>
              </a:xfrm>
              <a:prstGeom prst="line">
                <a:avLst/>
              </a:prstGeom>
              <a:noFill/>
              <a:ln w="9525">
                <a:solidFill>
                  <a:srgbClr val="000000"/>
                </a:solidFill>
                <a:round/>
                <a:headEnd/>
                <a:tailEnd/>
              </a:ln>
            </p:spPr>
            <p:txBody>
              <a:bodyPr/>
              <a:lstStyle/>
              <a:p>
                <a:endParaRPr lang="en-US"/>
              </a:p>
            </p:txBody>
          </p:sp>
          <p:sp>
            <p:nvSpPr>
              <p:cNvPr id="7265" name="Line 215"/>
              <p:cNvSpPr>
                <a:spLocks noChangeShapeType="1"/>
              </p:cNvSpPr>
              <p:nvPr/>
            </p:nvSpPr>
            <p:spPr bwMode="auto">
              <a:xfrm>
                <a:off x="624" y="3456"/>
                <a:ext cx="96" cy="0"/>
              </a:xfrm>
              <a:prstGeom prst="line">
                <a:avLst/>
              </a:prstGeom>
              <a:noFill/>
              <a:ln w="9525">
                <a:solidFill>
                  <a:srgbClr val="000000"/>
                </a:solidFill>
                <a:round/>
                <a:headEnd/>
                <a:tailEnd/>
              </a:ln>
            </p:spPr>
            <p:txBody>
              <a:bodyPr/>
              <a:lstStyle/>
              <a:p>
                <a:endParaRPr lang="en-US"/>
              </a:p>
            </p:txBody>
          </p:sp>
        </p:grpSp>
        <p:sp>
          <p:nvSpPr>
            <p:cNvPr id="7254" name="Line 216"/>
            <p:cNvSpPr>
              <a:spLocks noChangeShapeType="1"/>
            </p:cNvSpPr>
            <p:nvPr/>
          </p:nvSpPr>
          <p:spPr bwMode="auto">
            <a:xfrm rot="16200000" flipV="1">
              <a:off x="2647" y="2832"/>
              <a:ext cx="0" cy="288"/>
            </a:xfrm>
            <a:prstGeom prst="line">
              <a:avLst/>
            </a:prstGeom>
            <a:noFill/>
            <a:ln w="9525">
              <a:solidFill>
                <a:srgbClr val="000000"/>
              </a:solidFill>
              <a:round/>
              <a:headEnd/>
              <a:tailEnd/>
            </a:ln>
          </p:spPr>
          <p:txBody>
            <a:bodyPr/>
            <a:lstStyle/>
            <a:p>
              <a:endParaRPr lang="en-US"/>
            </a:p>
          </p:txBody>
        </p:sp>
        <p:sp>
          <p:nvSpPr>
            <p:cNvPr id="7255" name="Line 217"/>
            <p:cNvSpPr>
              <a:spLocks noChangeShapeType="1"/>
            </p:cNvSpPr>
            <p:nvPr/>
          </p:nvSpPr>
          <p:spPr bwMode="auto">
            <a:xfrm rot="16200000" flipV="1">
              <a:off x="2653" y="3113"/>
              <a:ext cx="0" cy="288"/>
            </a:xfrm>
            <a:prstGeom prst="line">
              <a:avLst/>
            </a:prstGeom>
            <a:noFill/>
            <a:ln w="9525">
              <a:solidFill>
                <a:srgbClr val="000000"/>
              </a:solidFill>
              <a:round/>
              <a:headEnd/>
              <a:tailEnd/>
            </a:ln>
          </p:spPr>
          <p:txBody>
            <a:bodyPr/>
            <a:lstStyle/>
            <a:p>
              <a:endParaRPr lang="en-US"/>
            </a:p>
          </p:txBody>
        </p:sp>
        <p:sp>
          <p:nvSpPr>
            <p:cNvPr id="7256" name="AutoShape 218"/>
            <p:cNvSpPr>
              <a:spLocks noChangeArrowheads="1"/>
            </p:cNvSpPr>
            <p:nvPr/>
          </p:nvSpPr>
          <p:spPr bwMode="auto">
            <a:xfrm rot="10800000" flipV="1">
              <a:off x="2640" y="2880"/>
              <a:ext cx="720" cy="480"/>
            </a:xfrm>
            <a:prstGeom prst="homePlate">
              <a:avLst>
                <a:gd name="adj" fmla="val 54951"/>
              </a:avLst>
            </a:prstGeom>
            <a:solidFill>
              <a:srgbClr val="FFCCCC"/>
            </a:solidFill>
            <a:ln w="9525">
              <a:solidFill>
                <a:srgbClr val="000000"/>
              </a:solidFill>
              <a:miter lim="800000"/>
              <a:headEnd/>
              <a:tailEnd/>
            </a:ln>
          </p:spPr>
          <p:txBody>
            <a:bodyPr wrap="none" anchor="ctr"/>
            <a:lstStyle/>
            <a:p>
              <a:pPr algn="ctr"/>
              <a:endParaRPr lang="en-US" sz="1200" b="1">
                <a:cs typeface="Arial" pitchFamily="34" charset="0"/>
              </a:endParaRPr>
            </a:p>
          </p:txBody>
        </p:sp>
        <p:sp>
          <p:nvSpPr>
            <p:cNvPr id="7257" name="Rectangle 219"/>
            <p:cNvSpPr>
              <a:spLocks noChangeArrowheads="1"/>
            </p:cNvSpPr>
            <p:nvPr/>
          </p:nvSpPr>
          <p:spPr bwMode="auto">
            <a:xfrm>
              <a:off x="2880" y="2907"/>
              <a:ext cx="384" cy="96"/>
            </a:xfrm>
            <a:prstGeom prst="rect">
              <a:avLst/>
            </a:prstGeom>
            <a:noFill/>
            <a:ln w="9525" algn="ctr">
              <a:noFill/>
              <a:miter lim="800000"/>
              <a:headEnd/>
              <a:tailEnd/>
            </a:ln>
          </p:spPr>
          <p:txBody>
            <a:bodyPr lIns="0" tIns="0" rIns="0" bIns="0">
              <a:spAutoFit/>
            </a:bodyPr>
            <a:lstStyle/>
            <a:p>
              <a:pPr algn="ctr">
                <a:spcBef>
                  <a:spcPct val="50000"/>
                </a:spcBef>
              </a:pPr>
              <a:r>
                <a:rPr lang="en-US" sz="1000" b="1">
                  <a:cs typeface="Arial" pitchFamily="34" charset="0"/>
                </a:rPr>
                <a:t>6.8sps</a:t>
              </a:r>
            </a:p>
          </p:txBody>
        </p:sp>
        <p:sp>
          <p:nvSpPr>
            <p:cNvPr id="7258" name="Rectangle 220"/>
            <p:cNvSpPr>
              <a:spLocks noChangeArrowheads="1"/>
            </p:cNvSpPr>
            <p:nvPr/>
          </p:nvSpPr>
          <p:spPr bwMode="auto">
            <a:xfrm>
              <a:off x="2832" y="3216"/>
              <a:ext cx="432" cy="96"/>
            </a:xfrm>
            <a:prstGeom prst="rect">
              <a:avLst/>
            </a:prstGeom>
            <a:noFill/>
            <a:ln w="9525" algn="ctr">
              <a:noFill/>
              <a:miter lim="800000"/>
              <a:headEnd/>
              <a:tailEnd/>
            </a:ln>
          </p:spPr>
          <p:txBody>
            <a:bodyPr lIns="0" tIns="0" rIns="0" bIns="0">
              <a:spAutoFit/>
            </a:bodyPr>
            <a:lstStyle/>
            <a:p>
              <a:pPr algn="ctr">
                <a:spcBef>
                  <a:spcPct val="50000"/>
                </a:spcBef>
              </a:pPr>
              <a:r>
                <a:rPr lang="en-US" sz="1000" b="1">
                  <a:cs typeface="Arial" pitchFamily="34" charset="0"/>
                </a:rPr>
                <a:t>4ksps</a:t>
              </a:r>
            </a:p>
          </p:txBody>
        </p:sp>
        <p:sp>
          <p:nvSpPr>
            <p:cNvPr id="7259" name="Line 221"/>
            <p:cNvSpPr>
              <a:spLocks noChangeShapeType="1"/>
            </p:cNvSpPr>
            <p:nvPr/>
          </p:nvSpPr>
          <p:spPr bwMode="auto">
            <a:xfrm flipH="1">
              <a:off x="3031" y="3024"/>
              <a:ext cx="7" cy="192"/>
            </a:xfrm>
            <a:prstGeom prst="line">
              <a:avLst/>
            </a:prstGeom>
            <a:noFill/>
            <a:ln w="9525">
              <a:solidFill>
                <a:srgbClr val="000000"/>
              </a:solidFill>
              <a:round/>
              <a:headEnd/>
              <a:tailEnd type="triangle" w="med" len="med"/>
            </a:ln>
          </p:spPr>
          <p:txBody>
            <a:bodyPr/>
            <a:lstStyle/>
            <a:p>
              <a:endParaRPr lang="en-US"/>
            </a:p>
          </p:txBody>
        </p:sp>
        <p:sp>
          <p:nvSpPr>
            <p:cNvPr id="7260" name="Text Box 222"/>
            <p:cNvSpPr txBox="1">
              <a:spLocks noChangeArrowheads="1"/>
            </p:cNvSpPr>
            <p:nvPr/>
          </p:nvSpPr>
          <p:spPr bwMode="auto">
            <a:xfrm>
              <a:off x="3086" y="3025"/>
              <a:ext cx="260" cy="192"/>
            </a:xfrm>
            <a:prstGeom prst="rect">
              <a:avLst/>
            </a:prstGeom>
            <a:noFill/>
            <a:ln w="9525">
              <a:noFill/>
              <a:miter lim="800000"/>
              <a:headEnd/>
              <a:tailEnd/>
            </a:ln>
          </p:spPr>
          <p:txBody>
            <a:bodyPr lIns="0" tIns="0" rIns="0" bIns="0">
              <a:spAutoFit/>
            </a:bodyPr>
            <a:lstStyle/>
            <a:p>
              <a:pPr algn="ctr">
                <a:spcBef>
                  <a:spcPct val="50000"/>
                </a:spcBef>
              </a:pPr>
              <a:r>
                <a:rPr lang="en-US" sz="1000" b="1">
                  <a:cs typeface="Arial" pitchFamily="34" charset="0"/>
                </a:rPr>
                <a:t>Gear Switch</a:t>
              </a:r>
            </a:p>
          </p:txBody>
        </p:sp>
        <p:sp>
          <p:nvSpPr>
            <p:cNvPr id="7261" name="Text Box 223"/>
            <p:cNvSpPr txBox="1">
              <a:spLocks noChangeArrowheads="1"/>
            </p:cNvSpPr>
            <p:nvPr/>
          </p:nvSpPr>
          <p:spPr bwMode="auto">
            <a:xfrm>
              <a:off x="2736" y="3024"/>
              <a:ext cx="260" cy="192"/>
            </a:xfrm>
            <a:prstGeom prst="rect">
              <a:avLst/>
            </a:prstGeom>
            <a:noFill/>
            <a:ln w="9525">
              <a:noFill/>
              <a:miter lim="800000"/>
              <a:headEnd/>
              <a:tailEnd/>
            </a:ln>
          </p:spPr>
          <p:txBody>
            <a:bodyPr lIns="0" tIns="0" rIns="0" bIns="0">
              <a:spAutoFit/>
            </a:bodyPr>
            <a:lstStyle/>
            <a:p>
              <a:pPr algn="ctr">
                <a:spcBef>
                  <a:spcPct val="50000"/>
                </a:spcBef>
              </a:pPr>
              <a:r>
                <a:rPr lang="en-US" sz="1000" b="1">
                  <a:cs typeface="Arial" pitchFamily="34" charset="0"/>
                </a:rPr>
                <a:t>10 Speed</a:t>
              </a:r>
            </a:p>
          </p:txBody>
        </p:sp>
      </p:grpSp>
      <p:sp>
        <p:nvSpPr>
          <p:cNvPr id="7249" name="Text Box 224"/>
          <p:cNvSpPr txBox="1">
            <a:spLocks noChangeArrowheads="1"/>
          </p:cNvSpPr>
          <p:nvPr/>
        </p:nvSpPr>
        <p:spPr bwMode="auto">
          <a:xfrm>
            <a:off x="5557838" y="4181475"/>
            <a:ext cx="4572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I</a:t>
            </a:r>
            <a:r>
              <a:rPr lang="en-US" sz="1200" b="1" baseline="-25000">
                <a:cs typeface="Arial" pitchFamily="34" charset="0"/>
              </a:rPr>
              <a:t>IN</a:t>
            </a:r>
            <a:r>
              <a:rPr lang="en-US" sz="1200" b="1">
                <a:cs typeface="Arial" pitchFamily="34" charset="0"/>
              </a:rPr>
              <a:t>+</a:t>
            </a:r>
          </a:p>
        </p:txBody>
      </p:sp>
      <p:sp>
        <p:nvSpPr>
          <p:cNvPr id="7250" name="Text Box 225"/>
          <p:cNvSpPr txBox="1">
            <a:spLocks noChangeArrowheads="1"/>
          </p:cNvSpPr>
          <p:nvPr/>
        </p:nvSpPr>
        <p:spPr bwMode="auto">
          <a:xfrm>
            <a:off x="5634038" y="5019675"/>
            <a:ext cx="381000" cy="274638"/>
          </a:xfrm>
          <a:prstGeom prst="rect">
            <a:avLst/>
          </a:prstGeom>
          <a:noFill/>
          <a:ln w="9525">
            <a:noFill/>
            <a:miter lim="800000"/>
            <a:headEnd/>
            <a:tailEnd/>
          </a:ln>
        </p:spPr>
        <p:txBody>
          <a:bodyPr>
            <a:spAutoFit/>
          </a:bodyPr>
          <a:lstStyle/>
          <a:p>
            <a:pPr>
              <a:spcBef>
                <a:spcPct val="50000"/>
              </a:spcBef>
            </a:pPr>
            <a:r>
              <a:rPr lang="en-US" sz="1200" b="1">
                <a:cs typeface="Arial" pitchFamily="34" charset="0"/>
              </a:rPr>
              <a:t>I</a:t>
            </a:r>
            <a:r>
              <a:rPr lang="en-US" sz="1200" b="1" baseline="-25000">
                <a:cs typeface="Arial" pitchFamily="34" charset="0"/>
              </a:rPr>
              <a:t>IN</a:t>
            </a:r>
            <a:r>
              <a:rPr lang="en-US" sz="1200" b="1">
                <a:cs typeface="Arial" pitchFamily="34" charset="0"/>
              </a:rPr>
              <a:t>-</a:t>
            </a:r>
          </a:p>
        </p:txBody>
      </p:sp>
      <p:sp>
        <p:nvSpPr>
          <p:cNvPr id="7251" name="Rectangle 4"/>
          <p:cNvSpPr>
            <a:spLocks noChangeArrowheads="1"/>
          </p:cNvSpPr>
          <p:nvPr/>
        </p:nvSpPr>
        <p:spPr bwMode="auto">
          <a:xfrm>
            <a:off x="250825" y="0"/>
            <a:ext cx="8382000" cy="701675"/>
          </a:xfrm>
          <a:prstGeom prst="rect">
            <a:avLst/>
          </a:prstGeom>
          <a:noFill/>
          <a:ln w="9525" algn="ctr">
            <a:noFill/>
            <a:miter lim="800000"/>
            <a:headEnd/>
            <a:tailEnd/>
          </a:ln>
        </p:spPr>
        <p:txBody>
          <a:bodyPr>
            <a:spAutoFit/>
          </a:bodyPr>
          <a:lstStyle/>
          <a:p>
            <a:r>
              <a:rPr lang="en-US" sz="4000">
                <a:solidFill>
                  <a:schemeClr val="tx2"/>
                </a:solidFill>
                <a:cs typeface="Arial" pitchFamily="34" charset="0"/>
              </a:rPr>
              <a:t>LTC </a:t>
            </a:r>
            <a:r>
              <a:rPr lang="en-US" sz="4000" b="1">
                <a:solidFill>
                  <a:schemeClr val="tx2"/>
                </a:solidFill>
                <a:cs typeface="Arial" pitchFamily="34" charset="0"/>
                <a:sym typeface="Symbol" pitchFamily="18" charset="2"/>
              </a:rPr>
              <a:t></a:t>
            </a:r>
            <a:r>
              <a:rPr lang="en-US" sz="3600">
                <a:solidFill>
                  <a:schemeClr val="tx2"/>
                </a:solidFill>
                <a:cs typeface="Arial" pitchFamily="34" charset="0"/>
              </a:rPr>
              <a:t> </a:t>
            </a:r>
            <a:r>
              <a:rPr lang="en-US" sz="4000">
                <a:solidFill>
                  <a:schemeClr val="tx2"/>
                </a:solidFill>
                <a:cs typeface="Arial" pitchFamily="34" charset="0"/>
              </a:rPr>
              <a:t>ADC Overview</a:t>
            </a:r>
          </a:p>
        </p:txBody>
      </p:sp>
      <p:sp>
        <p:nvSpPr>
          <p:cNvPr id="7252" name="Oval 229"/>
          <p:cNvSpPr>
            <a:spLocks noChangeArrowheads="1"/>
          </p:cNvSpPr>
          <p:nvPr/>
        </p:nvSpPr>
        <p:spPr bwMode="auto">
          <a:xfrm>
            <a:off x="5405438" y="2235200"/>
            <a:ext cx="1828800" cy="1524000"/>
          </a:xfrm>
          <a:prstGeom prst="ellipse">
            <a:avLst/>
          </a:prstGeom>
          <a:noFill/>
          <a:ln w="19050" algn="ctr">
            <a:solidFill>
              <a:srgbClr val="0000FF"/>
            </a:solidFill>
            <a:round/>
            <a:headEnd/>
            <a:tailEnd/>
          </a:ln>
        </p:spPr>
        <p:txBody>
          <a:bodyPr wrap="none" anchor="ctr"/>
          <a:lstStyle/>
          <a:p>
            <a:endParaRPr lang="en-US" sz="1800">
              <a:cs typeface="Arial" pitchFamily="34" charset="0"/>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217488" y="204788"/>
            <a:ext cx="8153400" cy="455612"/>
          </a:xfrm>
          <a:noFill/>
        </p:spPr>
        <p:txBody>
          <a:bodyPr/>
          <a:lstStyle/>
          <a:p>
            <a:pPr algn="l" eaLnBrk="1" hangingPunct="1"/>
            <a:r>
              <a:rPr lang="en-US" sz="3600" smtClean="0"/>
              <a:t>Complete Easy Drive </a:t>
            </a:r>
            <a:r>
              <a:rPr lang="en-US" sz="3600" smtClean="0">
                <a:sym typeface="Symbol" pitchFamily="18" charset="2"/>
              </a:rPr>
              <a:t></a:t>
            </a:r>
            <a:r>
              <a:rPr lang="en-US" sz="3600" smtClean="0">
                <a:ea typeface="Arial Unicode MS" pitchFamily="34" charset="-128"/>
                <a:cs typeface="Arial Unicode MS" pitchFamily="34" charset="-128"/>
              </a:rPr>
              <a:t> </a:t>
            </a:r>
            <a:r>
              <a:rPr lang="en-US" sz="3600" smtClean="0"/>
              <a:t>ADC Family</a:t>
            </a:r>
          </a:p>
        </p:txBody>
      </p:sp>
      <p:grpSp>
        <p:nvGrpSpPr>
          <p:cNvPr id="75779" name="Group 5"/>
          <p:cNvGrpSpPr>
            <a:grpSpLocks/>
          </p:cNvGrpSpPr>
          <p:nvPr/>
        </p:nvGrpSpPr>
        <p:grpSpPr bwMode="auto">
          <a:xfrm>
            <a:off x="104775" y="984250"/>
            <a:ext cx="9039225" cy="4743450"/>
            <a:chOff x="66" y="672"/>
            <a:chExt cx="5694" cy="2988"/>
          </a:xfrm>
        </p:grpSpPr>
        <p:pic>
          <p:nvPicPr>
            <p:cNvPr id="75780" name="Picture 3"/>
            <p:cNvPicPr>
              <a:picLocks noChangeAspect="1" noChangeArrowheads="1"/>
            </p:cNvPicPr>
            <p:nvPr/>
          </p:nvPicPr>
          <p:blipFill>
            <a:blip r:embed="rId3" cstate="print"/>
            <a:srcRect/>
            <a:stretch>
              <a:fillRect/>
            </a:stretch>
          </p:blipFill>
          <p:spPr bwMode="auto">
            <a:xfrm>
              <a:off x="66" y="672"/>
              <a:ext cx="5694" cy="2988"/>
            </a:xfrm>
            <a:prstGeom prst="rect">
              <a:avLst/>
            </a:prstGeom>
            <a:noFill/>
            <a:ln w="9525">
              <a:noFill/>
              <a:miter lim="800000"/>
              <a:headEnd/>
              <a:tailEnd/>
            </a:ln>
          </p:spPr>
        </p:pic>
        <p:sp>
          <p:nvSpPr>
            <p:cNvPr id="75781" name="Oval 4"/>
            <p:cNvSpPr>
              <a:spLocks noChangeArrowheads="1"/>
            </p:cNvSpPr>
            <p:nvPr/>
          </p:nvSpPr>
          <p:spPr bwMode="auto">
            <a:xfrm>
              <a:off x="3120" y="1248"/>
              <a:ext cx="480" cy="480"/>
            </a:xfrm>
            <a:prstGeom prst="ellipse">
              <a:avLst/>
            </a:prstGeom>
            <a:noFill/>
            <a:ln w="19050">
              <a:solidFill>
                <a:srgbClr val="0000FF"/>
              </a:solidFill>
              <a:round/>
              <a:headEnd/>
              <a:tailEnd/>
            </a:ln>
          </p:spPr>
          <p:txBody>
            <a:bodyPr wrap="none" anchor="ctr"/>
            <a:lstStyle/>
            <a:p>
              <a:endParaRPr lang="en-US" sz="1800">
                <a:cs typeface="Arial" pitchFamily="34" charset="0"/>
              </a:endParaRPr>
            </a:p>
          </p:txBody>
        </p:sp>
      </p:gr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266700" y="180975"/>
            <a:ext cx="8308975" cy="609600"/>
          </a:xfrm>
        </p:spPr>
        <p:txBody>
          <a:bodyPr lIns="0" tIns="0" rIns="0" bIns="0">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smtClean="0"/>
              <a:t>Making Easy Drive</a:t>
            </a:r>
            <a:r>
              <a:rPr lang="en-US" sz="4000" baseline="30000" smtClean="0"/>
              <a:t>TM</a:t>
            </a:r>
            <a:r>
              <a:rPr lang="en-US" sz="4000" smtClean="0"/>
              <a:t> Work For You</a:t>
            </a:r>
          </a:p>
        </p:txBody>
      </p:sp>
      <p:sp>
        <p:nvSpPr>
          <p:cNvPr id="76803" name="Rectangle 3"/>
          <p:cNvSpPr>
            <a:spLocks noGrp="1" noChangeArrowheads="1"/>
          </p:cNvSpPr>
          <p:nvPr>
            <p:ph type="body" idx="4294967295"/>
          </p:nvPr>
        </p:nvSpPr>
        <p:spPr>
          <a:xfrm>
            <a:off x="609600" y="4191000"/>
            <a:ext cx="4572000" cy="1538288"/>
          </a:xfrm>
        </p:spPr>
        <p:txBody>
          <a:bodyPr lIns="0" tIns="0" rIns="0" bIns="0"/>
          <a:lstStyle/>
          <a:p>
            <a:pPr marL="681038" indent="-681038" defTabSz="457200">
              <a:tabLst>
                <a:tab pos="681038"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2400" smtClean="0"/>
              <a:t>Not true Hi-Z, but makes life much easier</a:t>
            </a:r>
          </a:p>
          <a:p>
            <a:pPr marL="681038" indent="-681038" defTabSz="457200">
              <a:tabLst>
                <a:tab pos="681038"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2400" smtClean="0"/>
              <a:t>Refer to DN379</a:t>
            </a:r>
          </a:p>
        </p:txBody>
      </p:sp>
      <p:pic>
        <p:nvPicPr>
          <p:cNvPr id="76804" name="Picture 4"/>
          <p:cNvPicPr>
            <a:picLocks noChangeAspect="1" noChangeArrowheads="1"/>
          </p:cNvPicPr>
          <p:nvPr/>
        </p:nvPicPr>
        <p:blipFill>
          <a:blip r:embed="rId3" cstate="print"/>
          <a:srcRect/>
          <a:stretch>
            <a:fillRect/>
          </a:stretch>
        </p:blipFill>
        <p:spPr bwMode="auto">
          <a:xfrm>
            <a:off x="5257800" y="1371600"/>
            <a:ext cx="2713038" cy="2025650"/>
          </a:xfrm>
          <a:prstGeom prst="rect">
            <a:avLst/>
          </a:prstGeom>
          <a:noFill/>
          <a:ln w="9525">
            <a:noFill/>
            <a:round/>
            <a:headEnd/>
            <a:tailEnd/>
          </a:ln>
        </p:spPr>
      </p:pic>
      <p:pic>
        <p:nvPicPr>
          <p:cNvPr id="76805" name="Picture 5"/>
          <p:cNvPicPr>
            <a:picLocks noChangeAspect="1" noChangeArrowheads="1"/>
          </p:cNvPicPr>
          <p:nvPr/>
        </p:nvPicPr>
        <p:blipFill>
          <a:blip r:embed="rId4" cstate="print"/>
          <a:srcRect/>
          <a:stretch>
            <a:fillRect/>
          </a:stretch>
        </p:blipFill>
        <p:spPr bwMode="auto">
          <a:xfrm>
            <a:off x="5791200" y="3657600"/>
            <a:ext cx="2276475" cy="2252663"/>
          </a:xfrm>
          <a:prstGeom prst="rect">
            <a:avLst/>
          </a:prstGeom>
          <a:noFill/>
          <a:ln w="9525">
            <a:noFill/>
            <a:round/>
            <a:headEnd/>
            <a:tailEnd/>
          </a:ln>
        </p:spPr>
      </p:pic>
      <p:sp>
        <p:nvSpPr>
          <p:cNvPr id="76806" name="Rectangle 6"/>
          <p:cNvSpPr>
            <a:spLocks noChangeArrowheads="1"/>
          </p:cNvSpPr>
          <p:nvPr/>
        </p:nvSpPr>
        <p:spPr bwMode="auto">
          <a:xfrm>
            <a:off x="474663" y="1128713"/>
            <a:ext cx="4514850" cy="2681287"/>
          </a:xfrm>
          <a:prstGeom prst="rect">
            <a:avLst/>
          </a:prstGeom>
          <a:blipFill dpi="0" rotWithShape="0">
            <a:blip r:embed="rId5" cstate="print"/>
            <a:srcRect/>
            <a:stretch>
              <a:fillRect/>
            </a:stretch>
          </a:blipFill>
          <a:ln w="9525">
            <a:noFill/>
            <a:round/>
            <a:headEnd/>
            <a:tailEnd/>
          </a:ln>
        </p:spPr>
        <p:txBody>
          <a:bodyPr lIns="90000" tIns="45000" rIns="90000" bIns="45000" anchor="b"/>
          <a:lstStyle/>
          <a:p>
            <a:pPr defTabSz="457200" eaLnBrk="0" hangingPunct="0">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cs typeface="Arial" pitchFamily="34" charset="0"/>
              </a:rPr>
              <a:t>μ </a:t>
            </a:r>
            <a:r>
              <a:rPr lang="en-US">
                <a:solidFill>
                  <a:srgbClr val="000000"/>
                </a:solidFill>
                <a:ea typeface="MS PGothic" pitchFamily="34" charset="-128"/>
              </a:rPr>
              <a:t>power LT1494</a:t>
            </a:r>
          </a:p>
        </p:txBody>
      </p:sp>
      <p:sp>
        <p:nvSpPr>
          <p:cNvPr id="76807" name="AutoShape 7"/>
          <p:cNvSpPr>
            <a:spLocks noChangeArrowheads="1"/>
          </p:cNvSpPr>
          <p:nvPr/>
        </p:nvSpPr>
        <p:spPr bwMode="auto">
          <a:xfrm>
            <a:off x="2197100" y="2197100"/>
            <a:ext cx="534988" cy="177800"/>
          </a:xfrm>
          <a:prstGeom prst="roundRect">
            <a:avLst>
              <a:gd name="adj" fmla="val 889"/>
            </a:avLst>
          </a:prstGeom>
          <a:solidFill>
            <a:srgbClr val="FFFFFF"/>
          </a:solidFill>
          <a:ln w="9525">
            <a:noFill/>
            <a:round/>
            <a:headEnd/>
            <a:tailEnd/>
          </a:ln>
        </p:spPr>
        <p:txBody>
          <a:bodyPr wrap="none" anchor="ctr"/>
          <a:lstStyle/>
          <a:p>
            <a:endParaRPr lang="en-US" sz="1600">
              <a:solidFill>
                <a:schemeClr val="bg1"/>
              </a:solidFill>
              <a:latin typeface="Linear Avant Garde" pitchFamily="50" charset="0"/>
            </a:endParaRPr>
          </a:p>
        </p:txBody>
      </p:sp>
    </p:spTree>
  </p:cSld>
  <p:clrMapOvr>
    <a:masterClrMapping/>
  </p:clrMapOvr>
  <p:transition advClick="0"/>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859_4=17=03">
            <a:hlinkClick r:id="rId3"/>
          </p:cNvPr>
          <p:cNvPicPr>
            <a:picLocks noChangeAspect="1" noChangeArrowheads="1"/>
          </p:cNvPicPr>
          <p:nvPr/>
        </p:nvPicPr>
        <p:blipFill>
          <a:blip r:embed="rId4" cstate="print"/>
          <a:srcRect/>
          <a:stretch>
            <a:fillRect/>
          </a:stretch>
        </p:blipFill>
        <p:spPr bwMode="auto">
          <a:xfrm>
            <a:off x="744538" y="806450"/>
            <a:ext cx="5021262" cy="2678113"/>
          </a:xfrm>
          <a:prstGeom prst="rect">
            <a:avLst/>
          </a:prstGeom>
          <a:noFill/>
          <a:ln w="9525">
            <a:noFill/>
            <a:miter lim="800000"/>
            <a:headEnd/>
            <a:tailEnd/>
          </a:ln>
        </p:spPr>
      </p:pic>
      <p:sp>
        <p:nvSpPr>
          <p:cNvPr id="77827" name="Rectangle 3"/>
          <p:cNvSpPr>
            <a:spLocks noGrp="1" noChangeArrowheads="1"/>
          </p:cNvSpPr>
          <p:nvPr>
            <p:ph type="title"/>
          </p:nvPr>
        </p:nvSpPr>
        <p:spPr>
          <a:xfrm>
            <a:off x="179388" y="168275"/>
            <a:ext cx="8528050" cy="455613"/>
          </a:xfrm>
        </p:spPr>
        <p:txBody>
          <a:bodyPr/>
          <a:lstStyle/>
          <a:p>
            <a:r>
              <a:rPr lang="en-US" sz="3200" smtClean="0"/>
              <a:t>LTC1859: 16-Bit SoftSpan</a:t>
            </a:r>
            <a:r>
              <a:rPr lang="en-US" sz="3200" baseline="30000" smtClean="0"/>
              <a:t>TM</a:t>
            </a:r>
            <a:r>
              <a:rPr lang="en-US" sz="3200" smtClean="0"/>
              <a:t> ±10V Input ADC</a:t>
            </a:r>
          </a:p>
        </p:txBody>
      </p:sp>
      <p:sp>
        <p:nvSpPr>
          <p:cNvPr id="77828" name="Rectangle 4"/>
          <p:cNvSpPr>
            <a:spLocks noGrp="1" noChangeArrowheads="1"/>
          </p:cNvSpPr>
          <p:nvPr>
            <p:ph type="body" idx="1"/>
          </p:nvPr>
        </p:nvSpPr>
        <p:spPr>
          <a:xfrm>
            <a:off x="166688" y="3797300"/>
            <a:ext cx="4938712" cy="1557338"/>
          </a:xfrm>
        </p:spPr>
        <p:txBody>
          <a:bodyPr/>
          <a:lstStyle/>
          <a:p>
            <a:pPr>
              <a:lnSpc>
                <a:spcPct val="90000"/>
              </a:lnSpc>
            </a:pPr>
            <a:r>
              <a:rPr lang="en-US" sz="2000" smtClean="0"/>
              <a:t>8-channel, 100ksps 16-Bit ADC</a:t>
            </a:r>
          </a:p>
          <a:p>
            <a:pPr>
              <a:lnSpc>
                <a:spcPct val="90000"/>
              </a:lnSpc>
            </a:pPr>
            <a:r>
              <a:rPr lang="en-US" sz="2000" smtClean="0"/>
              <a:t>SoftSpan input ranges </a:t>
            </a:r>
          </a:p>
          <a:p>
            <a:pPr>
              <a:lnSpc>
                <a:spcPct val="90000"/>
              </a:lnSpc>
              <a:buFontTx/>
              <a:buNone/>
            </a:pPr>
            <a:r>
              <a:rPr lang="en-US" sz="2000" smtClean="0"/>
              <a:t>     (0-5V, 0-10V, ±5V, ±10V)</a:t>
            </a:r>
          </a:p>
          <a:p>
            <a:pPr>
              <a:lnSpc>
                <a:spcPct val="90000"/>
              </a:lnSpc>
            </a:pPr>
            <a:r>
              <a:rPr lang="en-US" sz="2000" smtClean="0"/>
              <a:t>Fault protected to ±30V </a:t>
            </a:r>
          </a:p>
          <a:p>
            <a:pPr>
              <a:lnSpc>
                <a:spcPct val="90000"/>
              </a:lnSpc>
            </a:pPr>
            <a:r>
              <a:rPr lang="en-US" sz="2000" smtClean="0"/>
              <a:t>Single 5V supply  </a:t>
            </a:r>
          </a:p>
          <a:p>
            <a:pPr>
              <a:lnSpc>
                <a:spcPct val="90000"/>
              </a:lnSpc>
            </a:pPr>
            <a:r>
              <a:rPr lang="en-US" sz="2000" smtClean="0"/>
              <a:t>40mW power + sleep</a:t>
            </a:r>
          </a:p>
        </p:txBody>
      </p:sp>
      <p:pic>
        <p:nvPicPr>
          <p:cNvPr id="77829" name="Picture 5"/>
          <p:cNvPicPr>
            <a:picLocks noChangeAspect="1" noChangeArrowheads="1"/>
          </p:cNvPicPr>
          <p:nvPr/>
        </p:nvPicPr>
        <p:blipFill>
          <a:blip r:embed="rId5" cstate="print"/>
          <a:srcRect/>
          <a:stretch>
            <a:fillRect/>
          </a:stretch>
        </p:blipFill>
        <p:spPr bwMode="auto">
          <a:xfrm>
            <a:off x="6072188" y="1638300"/>
            <a:ext cx="2157412" cy="1057275"/>
          </a:xfrm>
          <a:prstGeom prst="rect">
            <a:avLst/>
          </a:prstGeom>
          <a:noFill/>
          <a:ln w="9525">
            <a:noFill/>
            <a:miter lim="800000"/>
            <a:headEnd/>
            <a:tailEnd/>
          </a:ln>
        </p:spPr>
      </p:pic>
      <p:sp>
        <p:nvSpPr>
          <p:cNvPr id="1278982" name="Text Box 6"/>
          <p:cNvSpPr txBox="1">
            <a:spLocks noChangeArrowheads="1"/>
          </p:cNvSpPr>
          <p:nvPr/>
        </p:nvSpPr>
        <p:spPr bwMode="auto">
          <a:xfrm>
            <a:off x="4657725" y="3802063"/>
            <a:ext cx="4090988" cy="16160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2000" u="sng">
                <a:solidFill>
                  <a:srgbClr val="231F20"/>
                </a:solidFill>
              </a:rPr>
              <a:t>Applications:</a:t>
            </a:r>
          </a:p>
          <a:p>
            <a:pPr>
              <a:buFontTx/>
              <a:buChar char="•"/>
              <a:defRPr/>
            </a:pPr>
            <a:r>
              <a:rPr lang="en-US" sz="2000">
                <a:solidFill>
                  <a:srgbClr val="231F20"/>
                </a:solidFill>
              </a:rPr>
              <a:t> Industrial process control</a:t>
            </a:r>
          </a:p>
          <a:p>
            <a:pPr>
              <a:buFontTx/>
              <a:buChar char="•"/>
              <a:defRPr/>
            </a:pPr>
            <a:r>
              <a:rPr lang="en-US" sz="2000">
                <a:solidFill>
                  <a:srgbClr val="231F20"/>
                </a:solidFill>
              </a:rPr>
              <a:t> High speed data acquisition for PCs</a:t>
            </a:r>
          </a:p>
          <a:p>
            <a:pPr>
              <a:buFontTx/>
              <a:buChar char="•"/>
              <a:defRPr/>
            </a:pPr>
            <a:r>
              <a:rPr lang="en-US" sz="2000">
                <a:solidFill>
                  <a:srgbClr val="231F20"/>
                </a:solidFill>
              </a:rPr>
              <a:t>Digital signal processing</a:t>
            </a: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214313" y="0"/>
            <a:ext cx="8534400" cy="762000"/>
          </a:xfrm>
        </p:spPr>
        <p:txBody>
          <a:bodyPr anchor="t">
            <a:spAutoFit/>
          </a:bodyPr>
          <a:lstStyle/>
          <a:p>
            <a:pPr algn="l" eaLnBrk="1" hangingPunct="1"/>
            <a:r>
              <a:rPr lang="en-US" sz="3600" smtClean="0"/>
              <a:t>LTC General Purpose SAR ADCs</a:t>
            </a:r>
            <a:r>
              <a:rPr lang="en-US" smtClean="0"/>
              <a:t> </a:t>
            </a:r>
          </a:p>
        </p:txBody>
      </p:sp>
      <p:grpSp>
        <p:nvGrpSpPr>
          <p:cNvPr id="78851" name="Group 9"/>
          <p:cNvGrpSpPr>
            <a:grpSpLocks/>
          </p:cNvGrpSpPr>
          <p:nvPr/>
        </p:nvGrpSpPr>
        <p:grpSpPr bwMode="auto">
          <a:xfrm>
            <a:off x="1657350" y="904875"/>
            <a:ext cx="5718175" cy="4999038"/>
            <a:chOff x="864" y="432"/>
            <a:chExt cx="3696" cy="3579"/>
          </a:xfrm>
        </p:grpSpPr>
        <p:pic>
          <p:nvPicPr>
            <p:cNvPr id="78852" name="Picture 7"/>
            <p:cNvPicPr>
              <a:picLocks noChangeAspect="1" noChangeArrowheads="1"/>
            </p:cNvPicPr>
            <p:nvPr/>
          </p:nvPicPr>
          <p:blipFill>
            <a:blip r:embed="rId3" cstate="print"/>
            <a:srcRect/>
            <a:stretch>
              <a:fillRect/>
            </a:stretch>
          </p:blipFill>
          <p:spPr bwMode="auto">
            <a:xfrm>
              <a:off x="864" y="432"/>
              <a:ext cx="3696" cy="3579"/>
            </a:xfrm>
            <a:prstGeom prst="rect">
              <a:avLst/>
            </a:prstGeom>
            <a:noFill/>
            <a:ln w="9525">
              <a:noFill/>
              <a:miter lim="800000"/>
              <a:headEnd/>
              <a:tailEnd/>
            </a:ln>
          </p:spPr>
        </p:pic>
        <p:sp>
          <p:nvSpPr>
            <p:cNvPr id="78853" name="Oval 8"/>
            <p:cNvSpPr>
              <a:spLocks noChangeArrowheads="1"/>
            </p:cNvSpPr>
            <p:nvPr/>
          </p:nvSpPr>
          <p:spPr bwMode="auto">
            <a:xfrm>
              <a:off x="1680" y="1536"/>
              <a:ext cx="336" cy="240"/>
            </a:xfrm>
            <a:prstGeom prst="ellipse">
              <a:avLst/>
            </a:prstGeom>
            <a:noFill/>
            <a:ln w="19050" algn="ctr">
              <a:solidFill>
                <a:srgbClr val="0000FF"/>
              </a:solidFill>
              <a:round/>
              <a:headEnd/>
              <a:tailEnd/>
            </a:ln>
          </p:spPr>
          <p:txBody>
            <a:bodyPr wrap="none" anchor="ctr"/>
            <a:lstStyle/>
            <a:p>
              <a:endParaRPr lang="en-US" sz="1800">
                <a:cs typeface="Arial" pitchFamily="34" charset="0"/>
              </a:endParaRPr>
            </a:p>
          </p:txBody>
        </p:sp>
      </p:gr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r="8989"/>
          <a:stretch>
            <a:fillRect/>
          </a:stretch>
        </p:blipFill>
        <p:spPr bwMode="auto">
          <a:xfrm>
            <a:off x="5662613" y="1614488"/>
            <a:ext cx="3060700" cy="1916112"/>
          </a:xfrm>
          <a:prstGeom prst="rect">
            <a:avLst/>
          </a:prstGeom>
          <a:noFill/>
          <a:ln w="9525">
            <a:noFill/>
            <a:round/>
            <a:headEnd/>
            <a:tailEnd/>
          </a:ln>
        </p:spPr>
      </p:pic>
      <p:sp>
        <p:nvSpPr>
          <p:cNvPr id="1281027" name="Text Box 3"/>
          <p:cNvSpPr txBox="1">
            <a:spLocks noChangeArrowheads="1"/>
          </p:cNvSpPr>
          <p:nvPr/>
        </p:nvSpPr>
        <p:spPr bwMode="auto">
          <a:xfrm>
            <a:off x="180975" y="166688"/>
            <a:ext cx="8218488" cy="819150"/>
          </a:xfrm>
          <a:prstGeom prst="rect">
            <a:avLst/>
          </a:prstGeom>
          <a:noFill/>
          <a:ln w="9525">
            <a:noFill/>
            <a:round/>
            <a:headEnd/>
            <a:tailEnd/>
          </a:ln>
        </p:spPr>
        <p:txBody>
          <a:bodyPr anchor="b"/>
          <a:lstStyle/>
          <a:p>
            <a:pPr defTabSz="457200">
              <a:lnSpc>
                <a:spcPct val="85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a:solidFill>
                  <a:srgbClr val="96002B"/>
                </a:solidFill>
                <a:latin typeface="+mj-lt"/>
                <a:ea typeface="MS PGothic" pitchFamily="34" charset="-128"/>
                <a:cs typeface="Times New Roman" pitchFamily="18" charset="0"/>
              </a:rPr>
              <a:t>LTC2600: Complete 16-/14-/12-Bit Single, Dual, Quad, Octal DAC Family for Closed Loop Systems</a:t>
            </a:r>
          </a:p>
        </p:txBody>
      </p:sp>
      <p:sp>
        <p:nvSpPr>
          <p:cNvPr id="1281028" name="Text Box 4"/>
          <p:cNvSpPr txBox="1">
            <a:spLocks noChangeArrowheads="1"/>
          </p:cNvSpPr>
          <p:nvPr/>
        </p:nvSpPr>
        <p:spPr bwMode="auto">
          <a:xfrm>
            <a:off x="190500" y="1498600"/>
            <a:ext cx="5486400" cy="3668713"/>
          </a:xfrm>
          <a:prstGeom prst="rect">
            <a:avLst/>
          </a:prstGeom>
          <a:noFill/>
          <a:ln w="9525">
            <a:noFill/>
            <a:round/>
            <a:headEnd/>
            <a:tailEnd/>
          </a:ln>
        </p:spPr>
        <p:txBody>
          <a:bodyPr/>
          <a:lstStyle/>
          <a:p>
            <a:pPr marL="341313" indent="-341313" defTabSz="457200">
              <a:spcBef>
                <a:spcPts val="625"/>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a:solidFill>
                  <a:srgbClr val="000000"/>
                </a:solidFill>
                <a:latin typeface="+mn-lt"/>
                <a:ea typeface="MS PGothic" pitchFamily="34" charset="-128"/>
              </a:rPr>
              <a:t>Pin Compatible Octal DAC Family</a:t>
            </a:r>
          </a:p>
          <a:p>
            <a:pPr marL="741363" lvl="1" indent="-284163" defTabSz="457200">
              <a:spcBef>
                <a:spcPts val="500"/>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600" dirty="0">
                <a:solidFill>
                  <a:srgbClr val="000000"/>
                </a:solidFill>
                <a:latin typeface="+mn-lt"/>
                <a:ea typeface="MS PGothic" pitchFamily="34" charset="-128"/>
              </a:rPr>
              <a:t>16-Bit (LTC2600), 14-Bit (LTC2610), 12-Bit (LTC2620)</a:t>
            </a:r>
          </a:p>
          <a:p>
            <a:pPr marL="741363" lvl="1" indent="-284163" defTabSz="457200">
              <a:spcBef>
                <a:spcPts val="500"/>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600" dirty="0">
                <a:solidFill>
                  <a:srgbClr val="000000"/>
                </a:solidFill>
                <a:latin typeface="+mn-lt"/>
                <a:ea typeface="MS PGothic" pitchFamily="34" charset="-128"/>
              </a:rPr>
              <a:t>Tiny DACs:</a:t>
            </a:r>
            <a:r>
              <a:rPr lang="en-US" sz="2000" dirty="0">
                <a:solidFill>
                  <a:srgbClr val="000000"/>
                </a:solidFill>
                <a:latin typeface="+mn-lt"/>
                <a:ea typeface="MS PGothic" pitchFamily="34" charset="-128"/>
              </a:rPr>
              <a:t> </a:t>
            </a:r>
            <a:r>
              <a:rPr lang="en-US" sz="1800" dirty="0">
                <a:solidFill>
                  <a:srgbClr val="000000"/>
                </a:solidFill>
                <a:latin typeface="+mn-lt"/>
                <a:ea typeface="MS PGothic" pitchFamily="34" charset="-128"/>
              </a:rPr>
              <a:t>16-pin SSOP, MSOP-10, DFN Packages</a:t>
            </a:r>
          </a:p>
          <a:p>
            <a:pPr marL="341313" indent="-341313" defTabSz="457200">
              <a:spcBef>
                <a:spcPts val="625"/>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a:solidFill>
                  <a:srgbClr val="000000"/>
                </a:solidFill>
                <a:latin typeface="+mn-lt"/>
                <a:ea typeface="MS PGothic" pitchFamily="34" charset="-128"/>
              </a:rPr>
              <a:t>Low Power Operation</a:t>
            </a:r>
          </a:p>
          <a:p>
            <a:pPr marL="741363" lvl="1" indent="-284163" defTabSz="457200">
              <a:spcBef>
                <a:spcPts val="500"/>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600" dirty="0">
                <a:solidFill>
                  <a:srgbClr val="000000"/>
                </a:solidFill>
                <a:latin typeface="+mn-lt"/>
                <a:ea typeface="MS PGothic" pitchFamily="34" charset="-128"/>
              </a:rPr>
              <a:t>250µA Per DAC at 3V</a:t>
            </a:r>
          </a:p>
          <a:p>
            <a:pPr marL="741363" lvl="1" indent="-284163" defTabSz="457200">
              <a:spcBef>
                <a:spcPts val="500"/>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600" dirty="0">
                <a:solidFill>
                  <a:srgbClr val="000000"/>
                </a:solidFill>
                <a:latin typeface="+mn-lt"/>
                <a:ea typeface="MS PGothic" pitchFamily="34" charset="-128"/>
              </a:rPr>
              <a:t>325µA Per DAC at 5V</a:t>
            </a:r>
            <a:endParaRPr lang="en-US" sz="2000" dirty="0">
              <a:solidFill>
                <a:srgbClr val="000000"/>
              </a:solidFill>
              <a:latin typeface="+mn-lt"/>
              <a:ea typeface="MS PGothic" pitchFamily="34" charset="-128"/>
            </a:endParaRPr>
          </a:p>
          <a:p>
            <a:pPr marL="341313" indent="-341313" defTabSz="457200">
              <a:spcBef>
                <a:spcPts val="625"/>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a:solidFill>
                  <a:srgbClr val="000000"/>
                </a:solidFill>
                <a:latin typeface="+mn-lt"/>
                <a:ea typeface="MS PGothic" pitchFamily="34" charset="-128"/>
              </a:rPr>
              <a:t>Individual DAC Power-Down </a:t>
            </a:r>
          </a:p>
          <a:p>
            <a:pPr marL="341313" indent="-341313" defTabSz="457200">
              <a:spcBef>
                <a:spcPts val="625"/>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a:solidFill>
                  <a:srgbClr val="000000"/>
                </a:solidFill>
                <a:latin typeface="+mn-lt"/>
                <a:ea typeface="MS PGothic" pitchFamily="34" charset="-128"/>
              </a:rPr>
              <a:t>Rail-to-Rail Buffered V</a:t>
            </a:r>
            <a:r>
              <a:rPr lang="en-US" sz="2000" baseline="-25000" dirty="0">
                <a:solidFill>
                  <a:srgbClr val="000000"/>
                </a:solidFill>
                <a:latin typeface="+mn-lt"/>
                <a:ea typeface="MS PGothic" pitchFamily="34" charset="-128"/>
              </a:rPr>
              <a:t>OUT</a:t>
            </a:r>
          </a:p>
          <a:p>
            <a:pPr marL="341313" indent="-341313" defTabSz="457200">
              <a:spcBef>
                <a:spcPts val="625"/>
              </a:spcBef>
              <a:buClr>
                <a:srgbClr val="000000"/>
              </a:buClr>
              <a:buSzPct val="100000"/>
              <a:buFont typeface="Linear Avant Garde" pitchFamily="50"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a:solidFill>
                  <a:srgbClr val="000000"/>
                </a:solidFill>
                <a:latin typeface="+mn-lt"/>
                <a:ea typeface="MS PGothic" pitchFamily="34" charset="-128"/>
              </a:rPr>
              <a:t>Independent or Simultaneous DAC Updates</a:t>
            </a:r>
          </a:p>
        </p:txBody>
      </p:sp>
      <p:sp>
        <p:nvSpPr>
          <p:cNvPr id="1281029" name="Text Box 5"/>
          <p:cNvSpPr txBox="1">
            <a:spLocks noChangeArrowheads="1"/>
          </p:cNvSpPr>
          <p:nvPr/>
        </p:nvSpPr>
        <p:spPr bwMode="auto">
          <a:xfrm>
            <a:off x="5810250" y="3476625"/>
            <a:ext cx="3151188" cy="15890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800" b="1" u="sng">
                <a:solidFill>
                  <a:srgbClr val="231F20"/>
                </a:solidFill>
              </a:rPr>
              <a:t>Applications:</a:t>
            </a:r>
          </a:p>
          <a:p>
            <a:pPr>
              <a:buFontTx/>
              <a:buChar char="•"/>
              <a:defRPr/>
            </a:pPr>
            <a:r>
              <a:rPr lang="en-US" sz="1600">
                <a:solidFill>
                  <a:srgbClr val="231F20"/>
                </a:solidFill>
              </a:rPr>
              <a:t> Mobile communications</a:t>
            </a:r>
          </a:p>
          <a:p>
            <a:pPr>
              <a:buFontTx/>
              <a:buChar char="•"/>
              <a:defRPr/>
            </a:pPr>
            <a:r>
              <a:rPr lang="en-US" sz="1600">
                <a:solidFill>
                  <a:srgbClr val="231F20"/>
                </a:solidFill>
              </a:rPr>
              <a:t> Process control and industrial automation</a:t>
            </a:r>
          </a:p>
          <a:p>
            <a:pPr>
              <a:buFontTx/>
              <a:buChar char="•"/>
              <a:defRPr/>
            </a:pPr>
            <a:r>
              <a:rPr lang="en-US" sz="1600">
                <a:solidFill>
                  <a:srgbClr val="231F20"/>
                </a:solidFill>
              </a:rPr>
              <a:t> Instrumentation</a:t>
            </a:r>
          </a:p>
          <a:p>
            <a:pPr>
              <a:buFontTx/>
              <a:buChar char="•"/>
              <a:defRPr/>
            </a:pPr>
            <a:r>
              <a:rPr lang="en-US" sz="1600">
                <a:solidFill>
                  <a:srgbClr val="231F20"/>
                </a:solidFill>
              </a:rPr>
              <a:t> Automatic test equipment</a:t>
            </a:r>
          </a:p>
        </p:txBody>
      </p:sp>
    </p:spTree>
  </p:cSld>
  <p:clrMapOvr>
    <a:masterClrMapping/>
  </p:clrMapOvr>
  <p:transition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225425" y="146050"/>
            <a:ext cx="8458200" cy="609600"/>
          </a:xfrm>
        </p:spPr>
        <p:txBody>
          <a:bodyPr/>
          <a:lstStyle/>
          <a:p>
            <a:pPr algn="l" eaLnBrk="1" hangingPunct="1"/>
            <a:r>
              <a:rPr lang="en-US" sz="3200" smtClean="0"/>
              <a:t>LTC Single/Dual/Quads/Octal V</a:t>
            </a:r>
            <a:r>
              <a:rPr lang="en-US" sz="3200" baseline="-25000" smtClean="0">
                <a:ea typeface="Arial Unicode MS" pitchFamily="34" charset="-128"/>
                <a:cs typeface="Arial Unicode MS" pitchFamily="34" charset="-128"/>
              </a:rPr>
              <a:t>OUT </a:t>
            </a:r>
            <a:r>
              <a:rPr lang="en-US" sz="3200" smtClean="0"/>
              <a:t>DACs</a:t>
            </a:r>
          </a:p>
        </p:txBody>
      </p:sp>
      <p:grpSp>
        <p:nvGrpSpPr>
          <p:cNvPr id="80899" name="Group 11"/>
          <p:cNvGrpSpPr>
            <a:grpSpLocks/>
          </p:cNvGrpSpPr>
          <p:nvPr/>
        </p:nvGrpSpPr>
        <p:grpSpPr bwMode="auto">
          <a:xfrm>
            <a:off x="300038" y="3336925"/>
            <a:ext cx="8743950" cy="1897063"/>
            <a:chOff x="192" y="2064"/>
            <a:chExt cx="5508" cy="1195"/>
          </a:xfrm>
        </p:grpSpPr>
        <p:pic>
          <p:nvPicPr>
            <p:cNvPr id="80904" name="Picture 7"/>
            <p:cNvPicPr>
              <a:picLocks noChangeAspect="1" noChangeArrowheads="1"/>
            </p:cNvPicPr>
            <p:nvPr/>
          </p:nvPicPr>
          <p:blipFill>
            <a:blip r:embed="rId3" cstate="print"/>
            <a:srcRect/>
            <a:stretch>
              <a:fillRect/>
            </a:stretch>
          </p:blipFill>
          <p:spPr bwMode="auto">
            <a:xfrm>
              <a:off x="192" y="2064"/>
              <a:ext cx="5508" cy="1056"/>
            </a:xfrm>
            <a:prstGeom prst="rect">
              <a:avLst/>
            </a:prstGeom>
            <a:noFill/>
            <a:ln w="9525">
              <a:noFill/>
              <a:miter lim="800000"/>
              <a:headEnd/>
              <a:tailEnd/>
            </a:ln>
          </p:spPr>
        </p:pic>
        <p:pic>
          <p:nvPicPr>
            <p:cNvPr id="80905" name="Picture 10"/>
            <p:cNvPicPr>
              <a:picLocks noChangeAspect="1" noChangeArrowheads="1"/>
            </p:cNvPicPr>
            <p:nvPr/>
          </p:nvPicPr>
          <p:blipFill>
            <a:blip r:embed="rId4" cstate="print"/>
            <a:srcRect/>
            <a:stretch>
              <a:fillRect/>
            </a:stretch>
          </p:blipFill>
          <p:spPr bwMode="auto">
            <a:xfrm>
              <a:off x="1200" y="3120"/>
              <a:ext cx="3101" cy="139"/>
            </a:xfrm>
            <a:prstGeom prst="rect">
              <a:avLst/>
            </a:prstGeom>
            <a:noFill/>
            <a:ln w="9525">
              <a:noFill/>
              <a:miter lim="800000"/>
              <a:headEnd/>
              <a:tailEnd/>
            </a:ln>
          </p:spPr>
        </p:pic>
      </p:grpSp>
      <p:grpSp>
        <p:nvGrpSpPr>
          <p:cNvPr id="80900" name="Group 13"/>
          <p:cNvGrpSpPr>
            <a:grpSpLocks/>
          </p:cNvGrpSpPr>
          <p:nvPr/>
        </p:nvGrpSpPr>
        <p:grpSpPr bwMode="auto">
          <a:xfrm>
            <a:off x="250825" y="1154113"/>
            <a:ext cx="8793163" cy="1966912"/>
            <a:chOff x="221" y="864"/>
            <a:chExt cx="5539" cy="1239"/>
          </a:xfrm>
        </p:grpSpPr>
        <p:pic>
          <p:nvPicPr>
            <p:cNvPr id="80901" name="Picture 5"/>
            <p:cNvPicPr>
              <a:picLocks noChangeAspect="1" noChangeArrowheads="1"/>
            </p:cNvPicPr>
            <p:nvPr/>
          </p:nvPicPr>
          <p:blipFill>
            <a:blip r:embed="rId5" cstate="print"/>
            <a:srcRect/>
            <a:stretch>
              <a:fillRect/>
            </a:stretch>
          </p:blipFill>
          <p:spPr bwMode="auto">
            <a:xfrm>
              <a:off x="221" y="864"/>
              <a:ext cx="5539" cy="1110"/>
            </a:xfrm>
            <a:prstGeom prst="rect">
              <a:avLst/>
            </a:prstGeom>
            <a:noFill/>
            <a:ln w="9525">
              <a:noFill/>
              <a:miter lim="800000"/>
              <a:headEnd/>
              <a:tailEnd/>
            </a:ln>
          </p:spPr>
        </p:pic>
        <p:sp>
          <p:nvSpPr>
            <p:cNvPr id="80902" name="Oval 8"/>
            <p:cNvSpPr>
              <a:spLocks noChangeArrowheads="1"/>
            </p:cNvSpPr>
            <p:nvPr/>
          </p:nvSpPr>
          <p:spPr bwMode="auto">
            <a:xfrm>
              <a:off x="4560" y="1159"/>
              <a:ext cx="528" cy="192"/>
            </a:xfrm>
            <a:prstGeom prst="ellipse">
              <a:avLst/>
            </a:prstGeom>
            <a:noFill/>
            <a:ln w="19050">
              <a:solidFill>
                <a:srgbClr val="0000FF"/>
              </a:solidFill>
              <a:round/>
              <a:headEnd/>
              <a:tailEnd/>
            </a:ln>
          </p:spPr>
          <p:txBody>
            <a:bodyPr wrap="none" anchor="ctr"/>
            <a:lstStyle/>
            <a:p>
              <a:endParaRPr lang="en-US" sz="1800">
                <a:cs typeface="Arial" pitchFamily="34" charset="0"/>
              </a:endParaRPr>
            </a:p>
          </p:txBody>
        </p:sp>
        <p:pic>
          <p:nvPicPr>
            <p:cNvPr id="80903" name="Picture 12"/>
            <p:cNvPicPr>
              <a:picLocks noChangeAspect="1" noChangeArrowheads="1"/>
            </p:cNvPicPr>
            <p:nvPr/>
          </p:nvPicPr>
          <p:blipFill>
            <a:blip r:embed="rId6" cstate="print"/>
            <a:srcRect/>
            <a:stretch>
              <a:fillRect/>
            </a:stretch>
          </p:blipFill>
          <p:spPr bwMode="auto">
            <a:xfrm>
              <a:off x="1593" y="1968"/>
              <a:ext cx="2574" cy="135"/>
            </a:xfrm>
            <a:prstGeom prst="rect">
              <a:avLst/>
            </a:prstGeom>
            <a:noFill/>
            <a:ln w="9525">
              <a:noFill/>
              <a:miter lim="800000"/>
              <a:headEnd/>
              <a:tailEnd/>
            </a:ln>
          </p:spPr>
        </p:pic>
      </p:gr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6655MainVisual2"/>
          <p:cNvPicPr>
            <a:picLocks noChangeAspect="1" noChangeArrowheads="1"/>
          </p:cNvPicPr>
          <p:nvPr/>
        </p:nvPicPr>
        <p:blipFill>
          <a:blip r:embed="rId3" cstate="print"/>
          <a:srcRect l="5624" t="5026" r="7500" b="10052"/>
          <a:stretch>
            <a:fillRect/>
          </a:stretch>
        </p:blipFill>
        <p:spPr bwMode="auto">
          <a:xfrm>
            <a:off x="4459288" y="1092200"/>
            <a:ext cx="4237037" cy="3095625"/>
          </a:xfrm>
          <a:prstGeom prst="rect">
            <a:avLst/>
          </a:prstGeom>
          <a:noFill/>
          <a:ln w="9525">
            <a:noFill/>
            <a:miter lim="800000"/>
            <a:headEnd/>
            <a:tailEnd/>
          </a:ln>
        </p:spPr>
      </p:pic>
      <p:sp>
        <p:nvSpPr>
          <p:cNvPr id="81923" name="Rectangle 3"/>
          <p:cNvSpPr>
            <a:spLocks noGrp="1" noChangeArrowheads="1"/>
          </p:cNvSpPr>
          <p:nvPr>
            <p:ph type="title" idx="4294967295"/>
          </p:nvPr>
        </p:nvSpPr>
        <p:spPr>
          <a:xfrm>
            <a:off x="0" y="128588"/>
            <a:ext cx="9144000" cy="819150"/>
          </a:xfrm>
        </p:spPr>
        <p:txBody>
          <a:bodyPr/>
          <a:lstStyle/>
          <a:p>
            <a:pPr algn="l" eaLnBrk="1" hangingPunct="1"/>
            <a:r>
              <a:rPr lang="en-US" sz="3600" smtClean="0"/>
              <a:t>LTC6655: 0.25ppm</a:t>
            </a:r>
            <a:r>
              <a:rPr lang="en-US" sz="3600" baseline="-25000" smtClean="0"/>
              <a:t>P-P</a:t>
            </a:r>
            <a:r>
              <a:rPr lang="en-US" sz="3600" smtClean="0"/>
              <a:t> Noise Precision Voltage Reference</a:t>
            </a:r>
          </a:p>
        </p:txBody>
      </p:sp>
      <p:sp>
        <p:nvSpPr>
          <p:cNvPr id="81924" name="Rectangle 4"/>
          <p:cNvSpPr>
            <a:spLocks noGrp="1" noChangeArrowheads="1"/>
          </p:cNvSpPr>
          <p:nvPr>
            <p:ph type="body" sz="half" idx="4294967295"/>
          </p:nvPr>
        </p:nvSpPr>
        <p:spPr>
          <a:xfrm>
            <a:off x="385763" y="1347788"/>
            <a:ext cx="3998912" cy="4416425"/>
          </a:xfrm>
        </p:spPr>
        <p:txBody>
          <a:bodyPr/>
          <a:lstStyle/>
          <a:p>
            <a:pPr eaLnBrk="1" hangingPunct="1">
              <a:lnSpc>
                <a:spcPct val="75000"/>
              </a:lnSpc>
              <a:buFontTx/>
              <a:buNone/>
            </a:pPr>
            <a:r>
              <a:rPr lang="en-US" sz="1500" b="1" u="sng" smtClean="0"/>
              <a:t>Features:</a:t>
            </a:r>
          </a:p>
          <a:p>
            <a:pPr eaLnBrk="1" hangingPunct="1">
              <a:lnSpc>
                <a:spcPct val="75000"/>
              </a:lnSpc>
            </a:pPr>
            <a:r>
              <a:rPr lang="en-US" sz="1400" smtClean="0"/>
              <a:t>Low Power</a:t>
            </a:r>
          </a:p>
          <a:p>
            <a:pPr lvl="1" eaLnBrk="1" hangingPunct="1">
              <a:lnSpc>
                <a:spcPct val="75000"/>
              </a:lnSpc>
            </a:pPr>
            <a:r>
              <a:rPr lang="en-US" sz="1200" smtClean="0"/>
              <a:t>7mA max supply current</a:t>
            </a:r>
          </a:p>
          <a:p>
            <a:pPr lvl="1" eaLnBrk="1" hangingPunct="1">
              <a:lnSpc>
                <a:spcPct val="75000"/>
              </a:lnSpc>
            </a:pPr>
            <a:r>
              <a:rPr lang="en-US" sz="1200" smtClean="0"/>
              <a:t>Shutdown mode (12µA)</a:t>
            </a:r>
          </a:p>
          <a:p>
            <a:pPr lvl="1" eaLnBrk="1" hangingPunct="1">
              <a:lnSpc>
                <a:spcPct val="75000"/>
              </a:lnSpc>
            </a:pPr>
            <a:r>
              <a:rPr lang="en-US" sz="1200" smtClean="0"/>
              <a:t>500mV max dropout voltage</a:t>
            </a:r>
          </a:p>
          <a:p>
            <a:pPr lvl="1" eaLnBrk="1" hangingPunct="1">
              <a:lnSpc>
                <a:spcPct val="75000"/>
              </a:lnSpc>
            </a:pPr>
            <a:r>
              <a:rPr lang="en-US" sz="1200" smtClean="0"/>
              <a:t>±5mA output drive</a:t>
            </a:r>
            <a:endParaRPr lang="en-US" sz="1200" smtClean="0">
              <a:sym typeface="Symbol" pitchFamily="18" charset="2"/>
            </a:endParaRPr>
          </a:p>
          <a:p>
            <a:pPr eaLnBrk="1" hangingPunct="1">
              <a:lnSpc>
                <a:spcPct val="75000"/>
              </a:lnSpc>
            </a:pPr>
            <a:r>
              <a:rPr lang="en-US" sz="1400" smtClean="0"/>
              <a:t>Rugged</a:t>
            </a:r>
          </a:p>
          <a:p>
            <a:pPr lvl="1" eaLnBrk="1" hangingPunct="1">
              <a:lnSpc>
                <a:spcPct val="75000"/>
              </a:lnSpc>
            </a:pPr>
            <a:r>
              <a:rPr lang="en-US" sz="1200" smtClean="0"/>
              <a:t>-40°C to 125°C fully specified, 100% tested</a:t>
            </a:r>
          </a:p>
          <a:p>
            <a:pPr lvl="1" eaLnBrk="1" hangingPunct="1">
              <a:lnSpc>
                <a:spcPct val="75000"/>
              </a:lnSpc>
            </a:pPr>
            <a:r>
              <a:rPr lang="en-US" sz="1200" smtClean="0"/>
              <a:t>Up to 13.2V supply</a:t>
            </a:r>
          </a:p>
          <a:p>
            <a:pPr lvl="1" eaLnBrk="1" hangingPunct="1">
              <a:lnSpc>
                <a:spcPct val="75000"/>
              </a:lnSpc>
            </a:pPr>
            <a:r>
              <a:rPr lang="en-US" sz="1200" smtClean="0"/>
              <a:t>MSOP-8 package</a:t>
            </a:r>
          </a:p>
          <a:p>
            <a:pPr eaLnBrk="1" hangingPunct="1">
              <a:lnSpc>
                <a:spcPct val="75000"/>
              </a:lnSpc>
            </a:pPr>
            <a:endParaRPr lang="en-US" sz="1700" smtClean="0"/>
          </a:p>
        </p:txBody>
      </p:sp>
      <p:sp>
        <p:nvSpPr>
          <p:cNvPr id="81925" name="Text Box 5"/>
          <p:cNvSpPr txBox="1">
            <a:spLocks noChangeArrowheads="1"/>
          </p:cNvSpPr>
          <p:nvPr/>
        </p:nvSpPr>
        <p:spPr bwMode="auto">
          <a:xfrm>
            <a:off x="4899025" y="4129088"/>
            <a:ext cx="3460750" cy="1681162"/>
          </a:xfrm>
          <a:prstGeom prst="rect">
            <a:avLst/>
          </a:prstGeom>
          <a:noFill/>
          <a:ln w="76200" algn="ctr">
            <a:noFill/>
            <a:miter lim="800000"/>
            <a:headEnd/>
            <a:tailEnd/>
          </a:ln>
        </p:spPr>
        <p:txBody>
          <a:bodyPr wrap="none">
            <a:spAutoFit/>
          </a:bodyPr>
          <a:lstStyle/>
          <a:p>
            <a:pPr>
              <a:lnSpc>
                <a:spcPct val="50000"/>
              </a:lnSpc>
              <a:spcBef>
                <a:spcPct val="50000"/>
              </a:spcBef>
            </a:pPr>
            <a:r>
              <a:rPr lang="en-US" sz="1600" b="1" u="sng">
                <a:latin typeface="Helvetica 55 Roman" charset="0"/>
                <a:cs typeface="Arial" pitchFamily="34" charset="0"/>
              </a:rPr>
              <a:t>Applications:</a:t>
            </a:r>
          </a:p>
          <a:p>
            <a:pPr>
              <a:lnSpc>
                <a:spcPct val="50000"/>
              </a:lnSpc>
              <a:spcBef>
                <a:spcPct val="50000"/>
              </a:spcBef>
            </a:pPr>
            <a:r>
              <a:rPr lang="en-US" sz="1600">
                <a:latin typeface="Helvetica 55 Roman" charset="0"/>
                <a:cs typeface="Arial" pitchFamily="34" charset="0"/>
              </a:rPr>
              <a:t>Instrumentation and Test Equipment</a:t>
            </a:r>
          </a:p>
          <a:p>
            <a:pPr>
              <a:lnSpc>
                <a:spcPct val="50000"/>
              </a:lnSpc>
              <a:spcBef>
                <a:spcPct val="50000"/>
              </a:spcBef>
            </a:pPr>
            <a:r>
              <a:rPr lang="en-US" sz="1600">
                <a:latin typeface="Helvetica 55 Roman" charset="0"/>
                <a:cs typeface="Arial" pitchFamily="34" charset="0"/>
              </a:rPr>
              <a:t>High Resolution ADCs</a:t>
            </a:r>
          </a:p>
          <a:p>
            <a:pPr>
              <a:lnSpc>
                <a:spcPct val="50000"/>
              </a:lnSpc>
              <a:spcBef>
                <a:spcPct val="50000"/>
              </a:spcBef>
            </a:pPr>
            <a:r>
              <a:rPr lang="en-US" sz="1600">
                <a:latin typeface="Helvetica 55 Roman" charset="0"/>
                <a:cs typeface="Arial" pitchFamily="34" charset="0"/>
              </a:rPr>
              <a:t>Weigh Scales</a:t>
            </a:r>
          </a:p>
          <a:p>
            <a:pPr>
              <a:lnSpc>
                <a:spcPct val="50000"/>
              </a:lnSpc>
              <a:spcBef>
                <a:spcPct val="50000"/>
              </a:spcBef>
            </a:pPr>
            <a:r>
              <a:rPr lang="en-US" sz="1600">
                <a:latin typeface="Helvetica 55 Roman" charset="0"/>
                <a:cs typeface="Arial" pitchFamily="34" charset="0"/>
              </a:rPr>
              <a:t>High Temperature Applications</a:t>
            </a:r>
          </a:p>
          <a:p>
            <a:pPr>
              <a:lnSpc>
                <a:spcPct val="50000"/>
              </a:lnSpc>
              <a:spcBef>
                <a:spcPct val="50000"/>
              </a:spcBef>
            </a:pPr>
            <a:r>
              <a:rPr lang="en-US" sz="1600">
                <a:latin typeface="Helvetica 55 Roman" charset="0"/>
                <a:cs typeface="Arial" pitchFamily="34" charset="0"/>
              </a:rPr>
              <a:t>Medical Equipment</a:t>
            </a:r>
          </a:p>
          <a:p>
            <a:pPr>
              <a:lnSpc>
                <a:spcPct val="50000"/>
              </a:lnSpc>
              <a:spcBef>
                <a:spcPct val="50000"/>
              </a:spcBef>
            </a:pPr>
            <a:r>
              <a:rPr lang="en-US" sz="1600">
                <a:latin typeface="Helvetica 55 Roman" charset="0"/>
                <a:cs typeface="Arial" pitchFamily="34" charset="0"/>
              </a:rPr>
              <a:t>Precision LDO Regulator</a:t>
            </a:r>
          </a:p>
        </p:txBody>
      </p:sp>
      <p:graphicFrame>
        <p:nvGraphicFramePr>
          <p:cNvPr id="611335" name="Group 7"/>
          <p:cNvGraphicFramePr>
            <a:graphicFrameLocks noGrp="1"/>
          </p:cNvGraphicFramePr>
          <p:nvPr>
            <p:ph sz="half" idx="4294967295"/>
          </p:nvPr>
        </p:nvGraphicFramePr>
        <p:xfrm>
          <a:off x="331788" y="3292475"/>
          <a:ext cx="3998912" cy="2615502"/>
        </p:xfrm>
        <a:graphic>
          <a:graphicData uri="http://schemas.openxmlformats.org/drawingml/2006/table">
            <a:tbl>
              <a:tblPr/>
              <a:tblGrid>
                <a:gridCol w="2232025"/>
                <a:gridCol w="1766887"/>
              </a:tblGrid>
              <a:tr h="323850">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1" i="0" u="none" strike="noStrike" cap="none" normalizeH="0" baseline="0" smtClean="0">
                          <a:ln>
                            <a:noFill/>
                          </a:ln>
                          <a:solidFill>
                            <a:schemeClr val="tx1"/>
                          </a:solidFill>
                          <a:effectLst/>
                          <a:latin typeface="Helvetica 55 Roman" charset="0"/>
                        </a:rPr>
                        <a:t>Parameter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1" i="0" u="none" strike="noStrike" cap="none" normalizeH="0" baseline="0" smtClean="0">
                          <a:ln>
                            <a:noFill/>
                          </a:ln>
                          <a:solidFill>
                            <a:schemeClr val="tx1"/>
                          </a:solidFill>
                          <a:effectLst/>
                          <a:latin typeface="Helvetica 55 Roman" charset="0"/>
                        </a:rPr>
                        <a:t>LTC6655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Initial Accuracy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0.025% 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Temperature Drift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2ppm/°C 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1" i="0" u="none" strike="noStrike" cap="none" normalizeH="0" baseline="0" smtClean="0">
                          <a:ln>
                            <a:noFill/>
                          </a:ln>
                          <a:solidFill>
                            <a:schemeClr val="tx1"/>
                          </a:solidFill>
                          <a:effectLst/>
                          <a:latin typeface="Helvetica 55 Roman" charset="0"/>
                        </a:rPr>
                        <a:t>Noise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1" i="0" u="none" strike="noStrike" cap="none" normalizeH="0" baseline="0" smtClean="0">
                          <a:ln>
                            <a:noFill/>
                          </a:ln>
                          <a:solidFill>
                            <a:schemeClr val="tx1"/>
                          </a:solidFill>
                          <a:effectLst/>
                          <a:latin typeface="Helvetica 55 Roman" charset="0"/>
                        </a:rPr>
                        <a:t>0.25ppm</a:t>
                      </a:r>
                      <a:r>
                        <a:rPr kumimoji="0" lang="en-US" sz="1600" b="1" i="0" u="none" strike="noStrike" cap="none" normalizeH="0" baseline="-25000" smtClean="0">
                          <a:ln>
                            <a:noFill/>
                          </a:ln>
                          <a:solidFill>
                            <a:schemeClr val="tx1"/>
                          </a:solidFill>
                          <a:effectLst/>
                          <a:latin typeface="Helvetica 55 Roman" charset="0"/>
                        </a:rPr>
                        <a:t>p-p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Hysteresis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60ppm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Long-term Drift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60ppm/</a:t>
                      </a:r>
                      <a:r>
                        <a:rPr kumimoji="0" lang="en-US" sz="1600" b="0" i="0" u="none" strike="noStrike" cap="none" normalizeH="0" baseline="0" smtClean="0">
                          <a:ln>
                            <a:noFill/>
                          </a:ln>
                          <a:solidFill>
                            <a:schemeClr val="tx1"/>
                          </a:solidFill>
                          <a:effectLst/>
                          <a:latin typeface="Helvetica 55 Roman" charset="0"/>
                          <a:sym typeface="Symbol" pitchFamily="18" charset="2"/>
                        </a:rPr>
                        <a:t>kHr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Line Regulation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5ppm/V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Load Regulation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0"/>
                        </a:spcAft>
                        <a:buClr>
                          <a:schemeClr val="bg1"/>
                        </a:buClr>
                        <a:buSzTx/>
                        <a:buFontTx/>
                        <a:buNone/>
                        <a:tabLst/>
                      </a:pPr>
                      <a:r>
                        <a:rPr kumimoji="0" lang="en-US" sz="1600" b="0" i="0" u="none" strike="noStrike" cap="none" normalizeH="0" baseline="0" smtClean="0">
                          <a:ln>
                            <a:noFill/>
                          </a:ln>
                          <a:solidFill>
                            <a:schemeClr val="tx1"/>
                          </a:solidFill>
                          <a:effectLst/>
                          <a:latin typeface="Helvetica 55 Roman" charset="0"/>
                        </a:rPr>
                        <a:t>10ppm/mA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idx="4294967295"/>
          </p:nvPr>
        </p:nvSpPr>
        <p:spPr>
          <a:xfrm>
            <a:off x="165100" y="252413"/>
            <a:ext cx="8734425" cy="528637"/>
          </a:xfrm>
        </p:spPr>
        <p:txBody>
          <a:bodyPr/>
          <a:lstStyle/>
          <a:p>
            <a:pPr algn="l" eaLnBrk="1" hangingPunct="1"/>
            <a:r>
              <a:rPr lang="en-US" sz="3200" smtClean="0"/>
              <a:t>LTC2704 Quad 16-Bit Precision SoftSpan DAC</a:t>
            </a:r>
          </a:p>
        </p:txBody>
      </p:sp>
      <p:sp>
        <p:nvSpPr>
          <p:cNvPr id="82947" name="Rectangle 5"/>
          <p:cNvSpPr>
            <a:spLocks noGrp="1" noChangeArrowheads="1"/>
          </p:cNvSpPr>
          <p:nvPr>
            <p:ph type="body" sz="half" idx="4294967295"/>
          </p:nvPr>
        </p:nvSpPr>
        <p:spPr>
          <a:xfrm>
            <a:off x="152400" y="1238250"/>
            <a:ext cx="4702175" cy="4418013"/>
          </a:xfrm>
        </p:spPr>
        <p:txBody>
          <a:bodyPr/>
          <a:lstStyle/>
          <a:p>
            <a:pPr eaLnBrk="1" hangingPunct="1"/>
            <a:r>
              <a:rPr lang="en-US" sz="1800" smtClean="0"/>
              <a:t>High accuracy: maximum 1LSB DNL error &amp; 2LSB INL error over temperature</a:t>
            </a:r>
          </a:p>
          <a:p>
            <a:pPr eaLnBrk="1" hangingPunct="1"/>
            <a:r>
              <a:rPr lang="en-US" sz="1800" smtClean="0"/>
              <a:t>Force/sense outputs for remote sensing</a:t>
            </a:r>
          </a:p>
          <a:p>
            <a:pPr eaLnBrk="1" hangingPunct="1"/>
            <a:r>
              <a:rPr lang="en-US" sz="1800" smtClean="0"/>
              <a:t>Six software selectable output ranges: 10V, </a:t>
            </a:r>
            <a:r>
              <a:rPr lang="en-US" sz="1800" smtClean="0">
                <a:cs typeface="Arial" pitchFamily="34" charset="0"/>
              </a:rPr>
              <a:t>±10V, 5V, ±5V, ±2.5V, -2.5V to 7.5V</a:t>
            </a:r>
          </a:p>
          <a:p>
            <a:pPr eaLnBrk="1" hangingPunct="1"/>
            <a:r>
              <a:rPr lang="en-US" sz="1800" smtClean="0">
                <a:cs typeface="Arial" pitchFamily="34" charset="0"/>
              </a:rPr>
              <a:t>Pin-compatible 16-/14-/12-bit family</a:t>
            </a:r>
          </a:p>
          <a:p>
            <a:pPr eaLnBrk="1" hangingPunct="1"/>
            <a:r>
              <a:rPr lang="en-US" sz="1800" smtClean="0"/>
              <a:t>Serial readback of all on-chip registers  </a:t>
            </a:r>
          </a:p>
          <a:p>
            <a:pPr eaLnBrk="1" hangingPunct="1"/>
            <a:r>
              <a:rPr lang="en-US" sz="1800" smtClean="0"/>
              <a:t>Force/Sense outputs enable remote sensing </a:t>
            </a:r>
          </a:p>
          <a:p>
            <a:pPr eaLnBrk="1" hangingPunct="1"/>
            <a:r>
              <a:rPr lang="en-US" sz="1800" smtClean="0"/>
              <a:t>Glitch impulse: &lt; 2nV-sec </a:t>
            </a:r>
          </a:p>
          <a:p>
            <a:pPr eaLnBrk="1" hangingPunct="1"/>
            <a:r>
              <a:rPr lang="en-US" sz="1800" smtClean="0"/>
              <a:t>Outputs drive ±5mA </a:t>
            </a:r>
          </a:p>
          <a:p>
            <a:pPr eaLnBrk="1" hangingPunct="1">
              <a:buFontTx/>
              <a:buNone/>
            </a:pPr>
            <a:endParaRPr lang="en-US" sz="1800" smtClean="0">
              <a:cs typeface="Arial" pitchFamily="34" charset="0"/>
            </a:endParaRPr>
          </a:p>
          <a:p>
            <a:pPr eaLnBrk="1" hangingPunct="1"/>
            <a:endParaRPr lang="en-US" sz="1800" smtClean="0">
              <a:cs typeface="Arial" pitchFamily="34" charset="0"/>
            </a:endParaRPr>
          </a:p>
        </p:txBody>
      </p:sp>
      <p:pic>
        <p:nvPicPr>
          <p:cNvPr id="82948" name="Picture 7" descr="2704Col.jpg"/>
          <p:cNvPicPr>
            <a:picLocks noChangeAspect="1"/>
          </p:cNvPicPr>
          <p:nvPr/>
        </p:nvPicPr>
        <p:blipFill>
          <a:blip r:embed="rId3" cstate="print"/>
          <a:srcRect/>
          <a:stretch>
            <a:fillRect/>
          </a:stretch>
        </p:blipFill>
        <p:spPr bwMode="auto">
          <a:xfrm>
            <a:off x="5503863" y="1303338"/>
            <a:ext cx="2989262" cy="2135187"/>
          </a:xfrm>
          <a:prstGeom prst="rect">
            <a:avLst/>
          </a:prstGeom>
          <a:noFill/>
          <a:ln w="9525">
            <a:noFill/>
            <a:miter lim="800000"/>
            <a:headEnd/>
            <a:tailEnd/>
          </a:ln>
        </p:spPr>
      </p:pic>
      <p:sp>
        <p:nvSpPr>
          <p:cNvPr id="82949" name="Text Box 6"/>
          <p:cNvSpPr txBox="1">
            <a:spLocks noChangeArrowheads="1"/>
          </p:cNvSpPr>
          <p:nvPr/>
        </p:nvSpPr>
        <p:spPr bwMode="auto">
          <a:xfrm>
            <a:off x="4938713" y="3632200"/>
            <a:ext cx="4156075" cy="1920875"/>
          </a:xfrm>
          <a:prstGeom prst="rect">
            <a:avLst/>
          </a:prstGeom>
          <a:noFill/>
          <a:ln w="9525">
            <a:noFill/>
            <a:miter lim="800000"/>
            <a:headEnd/>
            <a:tailEnd/>
          </a:ln>
        </p:spPr>
        <p:txBody>
          <a:bodyPr/>
          <a:lstStyle/>
          <a:p>
            <a:pPr marL="342900" indent="-342900">
              <a:spcBef>
                <a:spcPct val="20000"/>
              </a:spcBef>
            </a:pPr>
            <a:r>
              <a:rPr lang="en-US" sz="1700" b="1" u="sng"/>
              <a:t>Applications:</a:t>
            </a:r>
          </a:p>
          <a:p>
            <a:pPr marL="342900" indent="-342900">
              <a:spcBef>
                <a:spcPct val="20000"/>
              </a:spcBef>
              <a:buFontTx/>
              <a:buChar char="•"/>
            </a:pPr>
            <a:r>
              <a:rPr lang="en-US" sz="1700"/>
              <a:t>Process control </a:t>
            </a:r>
          </a:p>
          <a:p>
            <a:pPr marL="342900" indent="-342900">
              <a:spcBef>
                <a:spcPct val="20000"/>
              </a:spcBef>
              <a:buFontTx/>
              <a:buChar char="•"/>
            </a:pPr>
            <a:r>
              <a:rPr lang="en-US" sz="1700"/>
              <a:t>Industrial automation</a:t>
            </a:r>
          </a:p>
          <a:p>
            <a:pPr marL="342900" indent="-342900">
              <a:spcBef>
                <a:spcPct val="20000"/>
              </a:spcBef>
              <a:buFontTx/>
              <a:buChar char="•"/>
            </a:pPr>
            <a:r>
              <a:rPr lang="en-US" sz="1700"/>
              <a:t>Direct digital waveform generation</a:t>
            </a:r>
          </a:p>
          <a:p>
            <a:pPr marL="342900" indent="-342900">
              <a:spcBef>
                <a:spcPct val="20000"/>
              </a:spcBef>
              <a:buFontTx/>
              <a:buChar char="•"/>
            </a:pPr>
            <a:r>
              <a:rPr lang="en-US" sz="1700"/>
              <a:t>Software controlled gain adjustment</a:t>
            </a:r>
          </a:p>
          <a:p>
            <a:pPr marL="342900" indent="-342900">
              <a:spcBef>
                <a:spcPct val="20000"/>
              </a:spcBef>
              <a:buFontTx/>
              <a:buChar char="•"/>
            </a:pPr>
            <a:r>
              <a:rPr lang="en-US" sz="1700"/>
              <a:t>Automated test equipment</a:t>
            </a:r>
          </a:p>
        </p:txBody>
      </p:sp>
      <p:sp>
        <p:nvSpPr>
          <p:cNvPr id="82950" name="TextBox 5"/>
          <p:cNvSpPr txBox="1">
            <a:spLocks noChangeArrowheads="1"/>
          </p:cNvSpPr>
          <p:nvPr/>
        </p:nvSpPr>
        <p:spPr bwMode="auto">
          <a:xfrm>
            <a:off x="682625" y="5500688"/>
            <a:ext cx="3697288" cy="460375"/>
          </a:xfrm>
          <a:prstGeom prst="rect">
            <a:avLst/>
          </a:prstGeom>
          <a:noFill/>
          <a:ln w="9525">
            <a:noFill/>
            <a:miter lim="800000"/>
            <a:headEnd/>
            <a:tailEnd/>
          </a:ln>
        </p:spPr>
        <p:txBody>
          <a:bodyPr wrap="none">
            <a:spAutoFit/>
          </a:bodyPr>
          <a:lstStyle/>
          <a:p>
            <a:r>
              <a:rPr lang="en-US">
                <a:hlinkClick r:id="rId4" action="ppaction://hlinkfile"/>
              </a:rPr>
              <a:t>Analog Playground Demo</a:t>
            </a:r>
            <a:endParaRPr lang="en-US"/>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233363" y="3260725"/>
            <a:ext cx="8910637" cy="944563"/>
          </a:xfrm>
        </p:spPr>
        <p:txBody>
          <a:bodyPr anchor="t">
            <a:spAutoFit/>
          </a:bodyPr>
          <a:lstStyle/>
          <a:p>
            <a:r>
              <a:rPr lang="en-US" sz="3200" smtClean="0"/>
              <a:t>External Data Converter Evaluation Techniques</a:t>
            </a:r>
            <a:r>
              <a:rPr lang="en-US" sz="2400" smtClean="0"/>
              <a:t> </a:t>
            </a:r>
            <a:br>
              <a:rPr lang="en-US" sz="2400" smtClean="0"/>
            </a:br>
            <a:r>
              <a:rPr lang="en-US" sz="2400" smtClean="0"/>
              <a:t>With LTC Analog Playground Board</a:t>
            </a:r>
          </a:p>
        </p:txBody>
      </p:sp>
      <p:pic>
        <p:nvPicPr>
          <p:cNvPr id="83971" name="Picture 2051" descr="C:\Documents and Settings\a32330\Desktop\Linear%20logo.jpg"/>
          <p:cNvPicPr>
            <a:picLocks noChangeAspect="1" noChangeArrowheads="1"/>
          </p:cNvPicPr>
          <p:nvPr/>
        </p:nvPicPr>
        <p:blipFill>
          <a:blip r:embed="rId3" cstate="print"/>
          <a:srcRect/>
          <a:stretch>
            <a:fillRect/>
          </a:stretch>
        </p:blipFill>
        <p:spPr bwMode="auto">
          <a:xfrm>
            <a:off x="2752725" y="1574800"/>
            <a:ext cx="4346575" cy="10064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95263" y="155575"/>
            <a:ext cx="8686800" cy="579438"/>
          </a:xfrm>
        </p:spPr>
        <p:txBody>
          <a:bodyPr anchor="t">
            <a:spAutoFit/>
          </a:bodyPr>
          <a:lstStyle/>
          <a:p>
            <a:pPr algn="l"/>
            <a:r>
              <a:rPr lang="en-US" sz="3200" smtClean="0"/>
              <a:t>ADCs Measure Signals From DC to MHz</a:t>
            </a:r>
          </a:p>
        </p:txBody>
      </p:sp>
      <p:sp>
        <p:nvSpPr>
          <p:cNvPr id="17411" name="Rectangle 3"/>
          <p:cNvSpPr>
            <a:spLocks noGrp="1" noChangeArrowheads="1"/>
          </p:cNvSpPr>
          <p:nvPr>
            <p:ph type="body" idx="4294967295"/>
          </p:nvPr>
        </p:nvSpPr>
        <p:spPr>
          <a:xfrm>
            <a:off x="460375" y="1114425"/>
            <a:ext cx="8104188" cy="2727325"/>
          </a:xfrm>
        </p:spPr>
        <p:txBody>
          <a:bodyPr/>
          <a:lstStyle/>
          <a:p>
            <a:pPr>
              <a:lnSpc>
                <a:spcPct val="90000"/>
              </a:lnSpc>
            </a:pPr>
            <a:r>
              <a:rPr lang="en-US" sz="2400" smtClean="0"/>
              <a:t>Delta Sigma ADCs </a:t>
            </a:r>
          </a:p>
          <a:p>
            <a:pPr lvl="1">
              <a:lnSpc>
                <a:spcPct val="90000"/>
              </a:lnSpc>
            </a:pPr>
            <a:r>
              <a:rPr lang="en-US" sz="2000" smtClean="0"/>
              <a:t>Ideal for precision, high-resolution DC measurements</a:t>
            </a:r>
          </a:p>
          <a:p>
            <a:pPr>
              <a:lnSpc>
                <a:spcPct val="90000"/>
              </a:lnSpc>
            </a:pPr>
            <a:r>
              <a:rPr lang="en-US" sz="2400" smtClean="0"/>
              <a:t>Successive Approximation Register (SAR) ADCs </a:t>
            </a:r>
          </a:p>
          <a:p>
            <a:pPr lvl="1">
              <a:lnSpc>
                <a:spcPct val="90000"/>
              </a:lnSpc>
            </a:pPr>
            <a:r>
              <a:rPr lang="en-US" sz="2000" smtClean="0"/>
              <a:t>Ideal for measuring DC signals to input frequencies at a few megahertz</a:t>
            </a:r>
          </a:p>
          <a:p>
            <a:pPr>
              <a:lnSpc>
                <a:spcPct val="90000"/>
              </a:lnSpc>
            </a:pPr>
            <a:r>
              <a:rPr lang="en-US" sz="2400" smtClean="0"/>
              <a:t>High-Speed ADCs </a:t>
            </a:r>
          </a:p>
          <a:p>
            <a:pPr lvl="1">
              <a:lnSpc>
                <a:spcPct val="90000"/>
              </a:lnSpc>
            </a:pPr>
            <a:r>
              <a:rPr lang="en-US" sz="2000" smtClean="0"/>
              <a:t>Ideal for fast AC applications</a:t>
            </a:r>
          </a:p>
        </p:txBody>
      </p:sp>
      <p:pic>
        <p:nvPicPr>
          <p:cNvPr id="17412" name="Picture 4"/>
          <p:cNvPicPr>
            <a:picLocks noChangeAspect="1" noChangeArrowheads="1"/>
          </p:cNvPicPr>
          <p:nvPr/>
        </p:nvPicPr>
        <p:blipFill>
          <a:blip r:embed="rId3" cstate="print"/>
          <a:srcRect t="14294"/>
          <a:stretch>
            <a:fillRect/>
          </a:stretch>
        </p:blipFill>
        <p:spPr bwMode="auto">
          <a:xfrm>
            <a:off x="587375" y="3908425"/>
            <a:ext cx="7799388" cy="16446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247650" y="204788"/>
            <a:ext cx="6619875" cy="641350"/>
          </a:xfrm>
          <a:noFill/>
        </p:spPr>
        <p:txBody>
          <a:bodyPr anchor="t">
            <a:spAutoFit/>
          </a:bodyPr>
          <a:lstStyle/>
          <a:p>
            <a:pPr algn="l"/>
            <a:r>
              <a:rPr lang="en-US" sz="3600" smtClean="0"/>
              <a:t>How to Evaluate ADCs</a:t>
            </a:r>
          </a:p>
        </p:txBody>
      </p:sp>
      <p:sp>
        <p:nvSpPr>
          <p:cNvPr id="84995" name="Text Box 14"/>
          <p:cNvSpPr txBox="1">
            <a:spLocks noChangeArrowheads="1"/>
          </p:cNvSpPr>
          <p:nvPr/>
        </p:nvSpPr>
        <p:spPr bwMode="auto">
          <a:xfrm>
            <a:off x="3568700" y="5594350"/>
            <a:ext cx="2005013" cy="519113"/>
          </a:xfrm>
          <a:prstGeom prst="rect">
            <a:avLst/>
          </a:prstGeom>
          <a:noFill/>
          <a:ln w="12700">
            <a:noFill/>
            <a:miter lim="800000"/>
            <a:headEnd/>
            <a:tailEnd/>
          </a:ln>
        </p:spPr>
        <p:txBody>
          <a:bodyPr wrap="none">
            <a:spAutoFit/>
          </a:bodyPr>
          <a:lstStyle/>
          <a:p>
            <a:pPr eaLnBrk="0" hangingPunct="0"/>
            <a:r>
              <a:rPr lang="en-US" sz="2800" b="1">
                <a:latin typeface="Linear Avant Garde" pitchFamily="50" charset="0"/>
              </a:rPr>
              <a:t>Test Setup</a:t>
            </a:r>
          </a:p>
        </p:txBody>
      </p:sp>
      <p:pic>
        <p:nvPicPr>
          <p:cNvPr id="84996" name="Picture 4" descr="C:\LTC\Freescale-LTC seminar 2011\flw chart diagram.jpg"/>
          <p:cNvPicPr>
            <a:picLocks noChangeAspect="1" noChangeArrowheads="1"/>
          </p:cNvPicPr>
          <p:nvPr/>
        </p:nvPicPr>
        <p:blipFill>
          <a:blip r:embed="rId3" cstate="print"/>
          <a:srcRect/>
          <a:stretch>
            <a:fillRect/>
          </a:stretch>
        </p:blipFill>
        <p:spPr bwMode="auto">
          <a:xfrm>
            <a:off x="796925" y="3135313"/>
            <a:ext cx="7083425" cy="2305050"/>
          </a:xfrm>
          <a:prstGeom prst="rect">
            <a:avLst/>
          </a:prstGeom>
          <a:noFill/>
          <a:ln w="9525">
            <a:noFill/>
            <a:miter lim="800000"/>
            <a:headEnd/>
            <a:tailEnd/>
          </a:ln>
        </p:spPr>
      </p:pic>
      <p:sp>
        <p:nvSpPr>
          <p:cNvPr id="84997" name="AutoShape 5"/>
          <p:cNvSpPr>
            <a:spLocks/>
          </p:cNvSpPr>
          <p:nvPr/>
        </p:nvSpPr>
        <p:spPr bwMode="auto">
          <a:xfrm>
            <a:off x="6243638" y="3424238"/>
            <a:ext cx="144462" cy="533400"/>
          </a:xfrm>
          <a:prstGeom prst="leftBrace">
            <a:avLst>
              <a:gd name="adj1" fmla="val 30769"/>
              <a:gd name="adj2" fmla="val 50000"/>
            </a:avLst>
          </a:prstGeom>
          <a:noFill/>
          <a:ln w="28575">
            <a:solidFill>
              <a:srgbClr val="FF0000"/>
            </a:solidFill>
            <a:round/>
            <a:headEnd/>
            <a:tailEnd/>
          </a:ln>
        </p:spPr>
        <p:txBody>
          <a:bodyPr wrap="none" anchor="ctr"/>
          <a:lstStyle/>
          <a:p>
            <a:endParaRPr lang="en-US"/>
          </a:p>
        </p:txBody>
      </p:sp>
      <p:sp>
        <p:nvSpPr>
          <p:cNvPr id="1401862" name="Text Box 6"/>
          <p:cNvSpPr txBox="1">
            <a:spLocks noChangeArrowheads="1"/>
          </p:cNvSpPr>
          <p:nvPr/>
        </p:nvSpPr>
        <p:spPr bwMode="auto">
          <a:xfrm>
            <a:off x="6467475" y="4895850"/>
            <a:ext cx="18288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solidFill>
                  <a:srgbClr val="FF0000"/>
                </a:solidFill>
              </a:rPr>
              <a:t>Compare</a:t>
            </a:r>
          </a:p>
        </p:txBody>
      </p:sp>
      <p:sp>
        <p:nvSpPr>
          <p:cNvPr id="84999" name="Line 7"/>
          <p:cNvSpPr>
            <a:spLocks noChangeShapeType="1"/>
          </p:cNvSpPr>
          <p:nvPr/>
        </p:nvSpPr>
        <p:spPr bwMode="auto">
          <a:xfrm>
            <a:off x="6372225" y="3716338"/>
            <a:ext cx="301625" cy="1090612"/>
          </a:xfrm>
          <a:prstGeom prst="line">
            <a:avLst/>
          </a:prstGeom>
          <a:noFill/>
          <a:ln w="9525">
            <a:solidFill>
              <a:srgbClr val="FF0000"/>
            </a:solidFill>
            <a:round/>
            <a:headEnd type="triangle" w="med" len="med"/>
            <a:tailEnd/>
          </a:ln>
        </p:spPr>
        <p:txBody>
          <a:bodyPr/>
          <a:lstStyle/>
          <a:p>
            <a:endParaRPr lang="en-US"/>
          </a:p>
        </p:txBody>
      </p:sp>
      <p:sp>
        <p:nvSpPr>
          <p:cNvPr id="1401865" name="Text Box 9"/>
          <p:cNvSpPr txBox="1">
            <a:spLocks noChangeArrowheads="1"/>
          </p:cNvSpPr>
          <p:nvPr/>
        </p:nvSpPr>
        <p:spPr bwMode="auto">
          <a:xfrm>
            <a:off x="409575" y="1074738"/>
            <a:ext cx="8734425" cy="14970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hangingPunct="0">
              <a:lnSpc>
                <a:spcPct val="90000"/>
              </a:lnSpc>
              <a:spcBef>
                <a:spcPct val="50000"/>
              </a:spcBef>
              <a:buFontTx/>
              <a:buChar char="•"/>
              <a:defRPr/>
            </a:pPr>
            <a:r>
              <a:rPr lang="en-US" sz="1800"/>
              <a:t> Generate a voltage and use the Device Under test (DUT) to measure</a:t>
            </a:r>
          </a:p>
          <a:p>
            <a:pPr eaLnBrk="0" hangingPunct="0">
              <a:lnSpc>
                <a:spcPct val="90000"/>
              </a:lnSpc>
              <a:spcBef>
                <a:spcPct val="50000"/>
              </a:spcBef>
              <a:buFontTx/>
              <a:buChar char="•"/>
              <a:defRPr/>
            </a:pPr>
            <a:r>
              <a:rPr lang="en-US" sz="1800"/>
              <a:t> The same measurement will also be performed by a 6-digit Digital Voltmeter (DVM)</a:t>
            </a:r>
          </a:p>
          <a:p>
            <a:pPr eaLnBrk="0" hangingPunct="0">
              <a:lnSpc>
                <a:spcPct val="90000"/>
              </a:lnSpc>
              <a:spcBef>
                <a:spcPct val="50000"/>
              </a:spcBef>
              <a:buFontTx/>
              <a:buChar char="•"/>
              <a:defRPr/>
            </a:pPr>
            <a:r>
              <a:rPr lang="en-US" sz="1800"/>
              <a:t> A simple PC program can compare the measurements from the DUT and the DVM</a:t>
            </a:r>
          </a:p>
          <a:p>
            <a:pPr eaLnBrk="0" hangingPunct="0">
              <a:lnSpc>
                <a:spcPct val="90000"/>
              </a:lnSpc>
              <a:spcBef>
                <a:spcPct val="50000"/>
              </a:spcBef>
              <a:buFontTx/>
              <a:buChar char="•"/>
              <a:defRPr/>
            </a:pPr>
            <a:r>
              <a:rPr lang="en-US" sz="1800"/>
              <a:t> Any errors in the ADC will be revealed from this comparison</a:t>
            </a:r>
            <a:endParaRPr lang="en-US"/>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0" y="165100"/>
            <a:ext cx="9144000" cy="1066800"/>
          </a:xfrm>
          <a:noFill/>
        </p:spPr>
        <p:txBody>
          <a:bodyPr anchor="t">
            <a:spAutoFit/>
          </a:bodyPr>
          <a:lstStyle/>
          <a:p>
            <a:r>
              <a:rPr lang="en-US" sz="3200" smtClean="0"/>
              <a:t>ADC Evaluation Technique Using the Tower Platform &amp; Analog Playground</a:t>
            </a:r>
          </a:p>
        </p:txBody>
      </p:sp>
      <p:sp>
        <p:nvSpPr>
          <p:cNvPr id="86019" name="Text Box 14"/>
          <p:cNvSpPr txBox="1">
            <a:spLocks noChangeArrowheads="1"/>
          </p:cNvSpPr>
          <p:nvPr/>
        </p:nvSpPr>
        <p:spPr bwMode="auto">
          <a:xfrm>
            <a:off x="6913563" y="3817938"/>
            <a:ext cx="2005012" cy="519112"/>
          </a:xfrm>
          <a:prstGeom prst="rect">
            <a:avLst/>
          </a:prstGeom>
          <a:noFill/>
          <a:ln w="12700">
            <a:noFill/>
            <a:miter lim="800000"/>
            <a:headEnd/>
            <a:tailEnd/>
          </a:ln>
        </p:spPr>
        <p:txBody>
          <a:bodyPr wrap="none">
            <a:spAutoFit/>
          </a:bodyPr>
          <a:lstStyle/>
          <a:p>
            <a:pPr eaLnBrk="0" hangingPunct="0"/>
            <a:r>
              <a:rPr lang="en-US" sz="2800" b="1">
                <a:solidFill>
                  <a:schemeClr val="bg1"/>
                </a:solidFill>
                <a:latin typeface="Linear Avant Garde" pitchFamily="50" charset="0"/>
              </a:rPr>
              <a:t>Test Setup</a:t>
            </a:r>
          </a:p>
        </p:txBody>
      </p:sp>
      <p:sp>
        <p:nvSpPr>
          <p:cNvPr id="1291268" name="Rectangle 4"/>
          <p:cNvSpPr>
            <a:spLocks noChangeArrowheads="1"/>
          </p:cNvSpPr>
          <p:nvPr/>
        </p:nvSpPr>
        <p:spPr bwMode="auto">
          <a:xfrm>
            <a:off x="265113" y="1392238"/>
            <a:ext cx="4702175" cy="448945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marL="457200" indent="-457200">
              <a:spcBef>
                <a:spcPct val="50000"/>
              </a:spcBef>
              <a:buFontTx/>
              <a:buChar char="•"/>
              <a:defRPr/>
            </a:pPr>
            <a:r>
              <a:rPr lang="en-US" sz="1800"/>
              <a:t>Create a “loop back connection” between the DAC on the Analog Playground Board and the ADC (either on board or off board)</a:t>
            </a:r>
          </a:p>
          <a:p>
            <a:pPr marL="457200" indent="-457200">
              <a:spcBef>
                <a:spcPct val="50000"/>
              </a:spcBef>
              <a:buFontTx/>
              <a:buChar char="•"/>
              <a:defRPr/>
            </a:pPr>
            <a:r>
              <a:rPr lang="en-US" sz="1800"/>
              <a:t>Other ADCs from Linear Technology can be connected via the QUICKEVAL connectors</a:t>
            </a:r>
          </a:p>
          <a:p>
            <a:pPr marL="457200" indent="-457200">
              <a:spcBef>
                <a:spcPct val="50000"/>
              </a:spcBef>
              <a:buFontTx/>
              <a:buChar char="•"/>
              <a:defRPr/>
            </a:pPr>
            <a:r>
              <a:rPr lang="en-US" sz="1800"/>
              <a:t>Generate a “Sweep” with the DAC and sense with both the ADC and the external DVM </a:t>
            </a:r>
          </a:p>
          <a:p>
            <a:pPr marL="457200" indent="-457200">
              <a:spcBef>
                <a:spcPct val="50000"/>
              </a:spcBef>
              <a:buFontTx/>
              <a:buChar char="•"/>
              <a:defRPr/>
            </a:pPr>
            <a:r>
              <a:rPr lang="en-US" sz="1800"/>
              <a:t>Compare the result from the ADC and the DVM to evaluate the performance of the ADC</a:t>
            </a:r>
          </a:p>
          <a:p>
            <a:pPr marL="457200" indent="-457200">
              <a:spcBef>
                <a:spcPct val="50000"/>
              </a:spcBef>
              <a:defRPr/>
            </a:pPr>
            <a:endParaRPr lang="en-US" sz="1800"/>
          </a:p>
        </p:txBody>
      </p:sp>
      <p:pic>
        <p:nvPicPr>
          <p:cNvPr id="86021" name="Picture 5"/>
          <p:cNvPicPr>
            <a:picLocks noChangeAspect="1" noChangeArrowheads="1"/>
          </p:cNvPicPr>
          <p:nvPr/>
        </p:nvPicPr>
        <p:blipFill>
          <a:blip r:embed="rId3" cstate="print"/>
          <a:srcRect/>
          <a:stretch>
            <a:fillRect/>
          </a:stretch>
        </p:blipFill>
        <p:spPr bwMode="auto">
          <a:xfrm>
            <a:off x="5133975" y="1400175"/>
            <a:ext cx="3759200" cy="1968500"/>
          </a:xfrm>
          <a:prstGeom prst="rect">
            <a:avLst/>
          </a:prstGeom>
          <a:noFill/>
          <a:ln w="9525">
            <a:noFill/>
            <a:miter lim="800000"/>
            <a:headEnd/>
            <a:tailEnd/>
          </a:ln>
        </p:spPr>
      </p:pic>
      <p:pic>
        <p:nvPicPr>
          <p:cNvPr id="86022" name="Picture 6"/>
          <p:cNvPicPr>
            <a:picLocks noChangeAspect="1" noChangeArrowheads="1"/>
          </p:cNvPicPr>
          <p:nvPr/>
        </p:nvPicPr>
        <p:blipFill>
          <a:blip r:embed="rId4" cstate="print"/>
          <a:srcRect/>
          <a:stretch>
            <a:fillRect/>
          </a:stretch>
        </p:blipFill>
        <p:spPr bwMode="auto">
          <a:xfrm>
            <a:off x="5170488" y="3871913"/>
            <a:ext cx="3743325" cy="209708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0"/>
            <a:ext cx="9144000" cy="1066800"/>
          </a:xfrm>
          <a:noFill/>
        </p:spPr>
        <p:txBody>
          <a:bodyPr anchor="t">
            <a:spAutoFit/>
          </a:bodyPr>
          <a:lstStyle/>
          <a:p>
            <a:r>
              <a:rPr lang="en-US" sz="3200" smtClean="0"/>
              <a:t>ADC Evaluation Technique Using the Tower Platform &amp; Analog Playground</a:t>
            </a:r>
          </a:p>
        </p:txBody>
      </p:sp>
      <p:sp>
        <p:nvSpPr>
          <p:cNvPr id="87043" name="Text Box 14"/>
          <p:cNvSpPr txBox="1">
            <a:spLocks noChangeArrowheads="1"/>
          </p:cNvSpPr>
          <p:nvPr/>
        </p:nvSpPr>
        <p:spPr bwMode="auto">
          <a:xfrm>
            <a:off x="6913563" y="3817938"/>
            <a:ext cx="2005012" cy="519112"/>
          </a:xfrm>
          <a:prstGeom prst="rect">
            <a:avLst/>
          </a:prstGeom>
          <a:noFill/>
          <a:ln w="12700">
            <a:noFill/>
            <a:miter lim="800000"/>
            <a:headEnd/>
            <a:tailEnd/>
          </a:ln>
        </p:spPr>
        <p:txBody>
          <a:bodyPr wrap="none">
            <a:spAutoFit/>
          </a:bodyPr>
          <a:lstStyle/>
          <a:p>
            <a:pPr eaLnBrk="0" hangingPunct="0"/>
            <a:r>
              <a:rPr lang="en-US" sz="2800" b="1">
                <a:solidFill>
                  <a:schemeClr val="bg1"/>
                </a:solidFill>
                <a:latin typeface="Linear Avant Garde" pitchFamily="50" charset="0"/>
              </a:rPr>
              <a:t>Test Setup</a:t>
            </a:r>
          </a:p>
        </p:txBody>
      </p:sp>
      <p:pic>
        <p:nvPicPr>
          <p:cNvPr id="87044" name="Picture 4" descr="C:\LTC\Freescale-LTC seminar 2011\IMG_5158_Annotated (2).jpg"/>
          <p:cNvPicPr>
            <a:picLocks noChangeAspect="1" noChangeArrowheads="1"/>
          </p:cNvPicPr>
          <p:nvPr/>
        </p:nvPicPr>
        <p:blipFill>
          <a:blip r:embed="rId3" cstate="print"/>
          <a:srcRect/>
          <a:stretch>
            <a:fillRect/>
          </a:stretch>
        </p:blipFill>
        <p:spPr bwMode="auto">
          <a:xfrm>
            <a:off x="328613" y="1504950"/>
            <a:ext cx="8621712" cy="40846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26"/>
          <p:cNvSpPr>
            <a:spLocks noGrp="1" noChangeArrowheads="1"/>
          </p:cNvSpPr>
          <p:nvPr>
            <p:ph type="title"/>
          </p:nvPr>
        </p:nvSpPr>
        <p:spPr>
          <a:xfrm>
            <a:off x="290513" y="184150"/>
            <a:ext cx="8853487" cy="1066800"/>
          </a:xfrm>
          <a:noFill/>
        </p:spPr>
        <p:txBody>
          <a:bodyPr anchor="t">
            <a:spAutoFit/>
          </a:bodyPr>
          <a:lstStyle/>
          <a:p>
            <a:pPr algn="l"/>
            <a:r>
              <a:rPr lang="en-US" sz="3200" smtClean="0"/>
              <a:t>PC Program That Compares the Measurements from the DUT and the DVM</a:t>
            </a:r>
          </a:p>
        </p:txBody>
      </p:sp>
      <p:graphicFrame>
        <p:nvGraphicFramePr>
          <p:cNvPr id="8194" name="Object 1024"/>
          <p:cNvGraphicFramePr>
            <a:graphicFrameLocks noChangeAspect="1"/>
          </p:cNvGraphicFramePr>
          <p:nvPr/>
        </p:nvGraphicFramePr>
        <p:xfrm>
          <a:off x="1235075" y="1547813"/>
          <a:ext cx="6680200" cy="3940175"/>
        </p:xfrm>
        <a:graphic>
          <a:graphicData uri="http://schemas.openxmlformats.org/presentationml/2006/ole">
            <p:oleObj spid="_x0000_s8194" name="Bitmap Image" r:id="rId4" imgW="7152381" imgH="4219048" progId="Paint.Picture">
              <p:embed/>
            </p:oleObj>
          </a:graphicData>
        </a:graphic>
      </p:graphicFrame>
    </p:spTree>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5"/>
          <p:cNvSpPr>
            <a:spLocks noGrp="1"/>
          </p:cNvSpPr>
          <p:nvPr>
            <p:ph type="title"/>
          </p:nvPr>
        </p:nvSpPr>
        <p:spPr>
          <a:xfrm>
            <a:off x="220663" y="241300"/>
            <a:ext cx="8469312" cy="898525"/>
          </a:xfrm>
        </p:spPr>
        <p:txBody>
          <a:bodyPr/>
          <a:lstStyle/>
          <a:p>
            <a:pPr algn="l"/>
            <a:r>
              <a:rPr lang="en-US" sz="3400" smtClean="0"/>
              <a:t>External Data Converter Evaluation Demo Using Analog Playground Board</a:t>
            </a:r>
          </a:p>
        </p:txBody>
      </p:sp>
      <p:sp>
        <p:nvSpPr>
          <p:cNvPr id="88067" name="Rectangle 3"/>
          <p:cNvSpPr>
            <a:spLocks noGrp="1" noChangeArrowheads="1"/>
          </p:cNvSpPr>
          <p:nvPr>
            <p:ph type="body" idx="1"/>
          </p:nvPr>
        </p:nvSpPr>
        <p:spPr>
          <a:xfrm>
            <a:off x="508000" y="1535113"/>
            <a:ext cx="8154988" cy="3582987"/>
          </a:xfrm>
        </p:spPr>
        <p:txBody>
          <a:bodyPr/>
          <a:lstStyle/>
          <a:p>
            <a:r>
              <a:rPr lang="en-US" smtClean="0">
                <a:cs typeface="Arial" pitchFamily="34" charset="0"/>
              </a:rPr>
              <a:t>Digital multi-meter plot demo to evaluate ADC accuracy</a:t>
            </a:r>
          </a:p>
          <a:p>
            <a:pPr lvl="1"/>
            <a:endParaRPr lang="en-US" smtClean="0">
              <a:cs typeface="Arial" pitchFamily="34" charset="0"/>
            </a:endParaRPr>
          </a:p>
          <a:p>
            <a:pPr lvl="1"/>
            <a:endParaRPr lang="en-US" smtClean="0">
              <a:solidFill>
                <a:srgbClr val="FF0000"/>
              </a:solidFill>
              <a:cs typeface="Arial" pitchFamily="34" charset="0"/>
            </a:endParaRPr>
          </a:p>
          <a:p>
            <a:pPr>
              <a:buFontTx/>
              <a:buNone/>
            </a:pPr>
            <a:endParaRPr lang="en-US" smtClean="0">
              <a:cs typeface="Arial" pitchFamily="34" charset="0"/>
            </a:endParaRPr>
          </a:p>
          <a:p>
            <a:pPr lvl="1"/>
            <a:endParaRPr lang="en-US" smtClean="0">
              <a:solidFill>
                <a:srgbClr val="FF0000"/>
              </a:solidFill>
              <a:cs typeface="Arial" pitchFamily="34" charset="0"/>
            </a:endParaRP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5"/>
          <p:cNvSpPr>
            <a:spLocks noGrp="1"/>
          </p:cNvSpPr>
          <p:nvPr>
            <p:ph type="title"/>
          </p:nvPr>
        </p:nvSpPr>
        <p:spPr>
          <a:xfrm>
            <a:off x="220663" y="241300"/>
            <a:ext cx="8923337" cy="844550"/>
          </a:xfrm>
        </p:spPr>
        <p:txBody>
          <a:bodyPr/>
          <a:lstStyle/>
          <a:p>
            <a:pPr algn="l"/>
            <a:r>
              <a:rPr lang="en-US" sz="3400" smtClean="0"/>
              <a:t>External Data Converter Demos Using Analog Playground Board</a:t>
            </a:r>
          </a:p>
        </p:txBody>
      </p:sp>
      <p:sp>
        <p:nvSpPr>
          <p:cNvPr id="89091" name="Rectangle 3"/>
          <p:cNvSpPr>
            <a:spLocks noGrp="1" noChangeArrowheads="1"/>
          </p:cNvSpPr>
          <p:nvPr>
            <p:ph type="body" idx="1"/>
          </p:nvPr>
        </p:nvSpPr>
        <p:spPr>
          <a:xfrm>
            <a:off x="495300" y="1476375"/>
            <a:ext cx="7772400" cy="4114800"/>
          </a:xfrm>
        </p:spPr>
        <p:txBody>
          <a:bodyPr/>
          <a:lstStyle/>
          <a:p>
            <a:r>
              <a:rPr lang="en-US" smtClean="0">
                <a:cs typeface="Arial" pitchFamily="34" charset="0"/>
              </a:rPr>
              <a:t>Analog playground board demos on tower</a:t>
            </a:r>
          </a:p>
          <a:p>
            <a:pPr lvl="1"/>
            <a:r>
              <a:rPr lang="en-US" smtClean="0">
                <a:cs typeface="Arial" pitchFamily="34" charset="0"/>
              </a:rPr>
              <a:t>Thermocouple reader</a:t>
            </a:r>
          </a:p>
          <a:p>
            <a:pPr lvl="1"/>
            <a:r>
              <a:rPr lang="en-US" smtClean="0">
                <a:cs typeface="Arial" pitchFamily="34" charset="0"/>
              </a:rPr>
              <a:t>DAC and ADC loopback</a:t>
            </a:r>
          </a:p>
          <a:p>
            <a:pPr lvl="1"/>
            <a:r>
              <a:rPr lang="en-US" smtClean="0">
                <a:cs typeface="Arial" pitchFamily="34" charset="0"/>
              </a:rPr>
              <a:t>ADC data logger</a:t>
            </a:r>
            <a:endParaRPr lang="en-US" smtClean="0">
              <a:solidFill>
                <a:srgbClr val="FF0000"/>
              </a:solidFill>
              <a:cs typeface="Arial" pitchFamily="34" charset="0"/>
            </a:endParaRPr>
          </a:p>
        </p:txBody>
      </p:sp>
      <p:sp>
        <p:nvSpPr>
          <p:cNvPr id="1311748" name="Rectangle 4"/>
          <p:cNvSpPr>
            <a:spLocks noChangeArrowheads="1"/>
          </p:cNvSpPr>
          <p:nvPr/>
        </p:nvSpPr>
        <p:spPr bwMode="auto">
          <a:xfrm>
            <a:off x="260350" y="4756150"/>
            <a:ext cx="8651875" cy="5238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lvl="1" algn="ctr" eaLnBrk="0" hangingPunct="0">
              <a:spcBef>
                <a:spcPct val="20000"/>
              </a:spcBef>
              <a:defRPr/>
            </a:pPr>
            <a:r>
              <a:rPr lang="en-US" sz="2800" dirty="0">
                <a:solidFill>
                  <a:srgbClr val="0000FF"/>
                </a:solidFill>
                <a:cs typeface="Arial" pitchFamily="34" charset="0"/>
                <a:hlinkClick r:id="rId3" action="ppaction://hlinkfile"/>
              </a:rPr>
              <a:t>Demo</a:t>
            </a:r>
            <a:endParaRPr lang="en-US" sz="2800" dirty="0">
              <a:solidFill>
                <a:srgbClr val="0000FF"/>
              </a:solidFill>
              <a:cs typeface="Arial" pitchFamily="34" charset="0"/>
            </a:endParaRP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60363" y="298450"/>
            <a:ext cx="7772400" cy="515938"/>
          </a:xfrm>
        </p:spPr>
        <p:txBody>
          <a:bodyPr/>
          <a:lstStyle/>
          <a:p>
            <a:pPr algn="l"/>
            <a:r>
              <a:rPr lang="en-US" smtClean="0"/>
              <a:t>Summary </a:t>
            </a:r>
          </a:p>
        </p:txBody>
      </p:sp>
      <p:sp>
        <p:nvSpPr>
          <p:cNvPr id="91139" name="Rectangle 3"/>
          <p:cNvSpPr>
            <a:spLocks noGrp="1" noChangeArrowheads="1"/>
          </p:cNvSpPr>
          <p:nvPr>
            <p:ph type="body" idx="1"/>
          </p:nvPr>
        </p:nvSpPr>
        <p:spPr>
          <a:xfrm>
            <a:off x="495300" y="1338263"/>
            <a:ext cx="8345488" cy="4114800"/>
          </a:xfrm>
        </p:spPr>
        <p:txBody>
          <a:bodyPr/>
          <a:lstStyle/>
          <a:p>
            <a:pPr>
              <a:lnSpc>
                <a:spcPct val="90000"/>
              </a:lnSpc>
            </a:pPr>
            <a:r>
              <a:rPr lang="en-US" sz="2800" smtClean="0"/>
              <a:t>Understand system requirements</a:t>
            </a:r>
          </a:p>
          <a:p>
            <a:pPr lvl="1">
              <a:lnSpc>
                <a:spcPct val="90000"/>
              </a:lnSpc>
            </a:pPr>
            <a:r>
              <a:rPr lang="en-US" sz="2400" smtClean="0"/>
              <a:t>Accuracy, performance, noise levels, cost, power</a:t>
            </a:r>
          </a:p>
          <a:p>
            <a:pPr lvl="1">
              <a:lnSpc>
                <a:spcPct val="90000"/>
              </a:lnSpc>
            </a:pPr>
            <a:r>
              <a:rPr lang="en-US" sz="2400" smtClean="0"/>
              <a:t>Consider trade-offs between embedded and external data converters</a:t>
            </a:r>
          </a:p>
          <a:p>
            <a:pPr>
              <a:lnSpc>
                <a:spcPct val="90000"/>
              </a:lnSpc>
            </a:pPr>
            <a:r>
              <a:rPr lang="en-US" sz="2800" smtClean="0"/>
              <a:t>Use available tools and techniques to evaluate embedded and external data converter performance</a:t>
            </a:r>
          </a:p>
          <a:p>
            <a:pPr lvl="1">
              <a:lnSpc>
                <a:spcPct val="90000"/>
              </a:lnSpc>
            </a:pPr>
            <a:r>
              <a:rPr lang="en-US" sz="2400" smtClean="0"/>
              <a:t>Freescale tower system, LTC analog playground board, expansion board, external ADC evaluation demo and software</a:t>
            </a: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30200" y="255588"/>
            <a:ext cx="7772400" cy="911225"/>
          </a:xfrm>
        </p:spPr>
        <p:txBody>
          <a:bodyPr/>
          <a:lstStyle/>
          <a:p>
            <a:pPr algn="l"/>
            <a:r>
              <a:rPr lang="en-US" smtClean="0"/>
              <a:t>For Further Evaluation</a:t>
            </a:r>
          </a:p>
        </p:txBody>
      </p:sp>
      <p:sp>
        <p:nvSpPr>
          <p:cNvPr id="92163" name="Rectangle 3"/>
          <p:cNvSpPr>
            <a:spLocks noGrp="1" noChangeArrowheads="1"/>
          </p:cNvSpPr>
          <p:nvPr>
            <p:ph type="body" idx="1"/>
          </p:nvPr>
        </p:nvSpPr>
        <p:spPr>
          <a:xfrm>
            <a:off x="412750" y="1544638"/>
            <a:ext cx="7772400" cy="3486150"/>
          </a:xfrm>
        </p:spPr>
        <p:txBody>
          <a:bodyPr/>
          <a:lstStyle/>
          <a:p>
            <a:r>
              <a:rPr lang="en-US" sz="2800" u="sng" smtClean="0"/>
              <a:t>50% off boards for seminar attendees only (expires: 12/31/2011)</a:t>
            </a:r>
          </a:p>
          <a:p>
            <a:pPr lvl="1"/>
            <a:r>
              <a:rPr lang="en-US" sz="2000" smtClean="0"/>
              <a:t>TWR-ADCDAC-LTC (part #: TWR-ADCDAC-LTC**PROMO)</a:t>
            </a:r>
          </a:p>
          <a:p>
            <a:pPr lvl="1"/>
            <a:r>
              <a:rPr lang="en-US" sz="2000" smtClean="0"/>
              <a:t>TWR-K60N512-KIT (part #: TWR-K60N512-KIT**PROMO)</a:t>
            </a:r>
          </a:p>
          <a:p>
            <a:pPr lvl="1"/>
            <a:r>
              <a:rPr lang="en-US" sz="2000" smtClean="0"/>
              <a:t>TWR-K53N512-KIT (part #: TWR-K53N512-KIT**PROMO)</a:t>
            </a:r>
          </a:p>
          <a:p>
            <a:endParaRPr lang="en-US" sz="2400" smtClean="0"/>
          </a:p>
          <a:p>
            <a:r>
              <a:rPr lang="en-US" sz="2800" smtClean="0"/>
              <a:t>Gift for every attendee: Kinetis KWIKSTIK</a:t>
            </a:r>
          </a:p>
        </p:txBody>
      </p:sp>
    </p:spTree>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t>Contact Information</a:t>
            </a:r>
          </a:p>
        </p:txBody>
      </p:sp>
      <p:sp>
        <p:nvSpPr>
          <p:cNvPr id="93187" name="Content Placeholder 2"/>
          <p:cNvSpPr>
            <a:spLocks noGrp="1"/>
          </p:cNvSpPr>
          <p:nvPr>
            <p:ph idx="1"/>
          </p:nvPr>
        </p:nvSpPr>
        <p:spPr/>
        <p:txBody>
          <a:bodyPr/>
          <a:lstStyle/>
          <a:p>
            <a:pPr>
              <a:buFontTx/>
              <a:buNone/>
            </a:pPr>
            <a:r>
              <a:rPr lang="en-US" sz="2800" smtClean="0"/>
              <a:t>Rob Mauro</a:t>
            </a:r>
          </a:p>
          <a:p>
            <a:pPr>
              <a:buFontTx/>
              <a:buNone/>
            </a:pPr>
            <a:r>
              <a:rPr lang="en-US" sz="2800" smtClean="0"/>
              <a:t>Arrow FAE</a:t>
            </a:r>
          </a:p>
          <a:p>
            <a:pPr>
              <a:buFontTx/>
              <a:buNone/>
            </a:pPr>
            <a:r>
              <a:rPr lang="en-US" sz="2800" smtClean="0">
                <a:hlinkClick r:id="rId3"/>
              </a:rPr>
              <a:t>rmauro@arrow.com</a:t>
            </a:r>
            <a:endParaRPr lang="en-US" sz="2800" smtClean="0"/>
          </a:p>
          <a:p>
            <a:pPr>
              <a:buFontTx/>
              <a:buNone/>
            </a:pPr>
            <a:endParaRPr lang="en-US" sz="2800" smtClean="0"/>
          </a:p>
          <a:p>
            <a:pPr>
              <a:buFontTx/>
              <a:buNone/>
            </a:pPr>
            <a:r>
              <a:rPr lang="en-US" sz="2800" smtClean="0"/>
              <a:t>Carl Joubert</a:t>
            </a:r>
          </a:p>
          <a:p>
            <a:pPr>
              <a:buFontTx/>
              <a:buNone/>
            </a:pPr>
            <a:r>
              <a:rPr lang="en-US" sz="2800" smtClean="0"/>
              <a:t>Freescale Technical Sales Engineer</a:t>
            </a:r>
          </a:p>
          <a:p>
            <a:pPr>
              <a:buFontTx/>
              <a:buNone/>
            </a:pPr>
            <a:r>
              <a:rPr lang="en-US" sz="2800" smtClean="0">
                <a:hlinkClick r:id="rId4"/>
              </a:rPr>
              <a:t>Carl.joubert@freescale.com</a:t>
            </a:r>
            <a:endParaRPr lang="en-US" sz="2800" smtClean="0"/>
          </a:p>
          <a:p>
            <a:pPr>
              <a:buFontTx/>
              <a:buNone/>
            </a:pPr>
            <a:endParaRPr lang="en-US" smtClean="0"/>
          </a:p>
          <a:p>
            <a:pPr>
              <a:buFontTx/>
              <a:buNone/>
            </a:pPr>
            <a:endParaRPr lang="en-US" smtClean="0"/>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28600" y="288925"/>
            <a:ext cx="8153400" cy="641350"/>
          </a:xfrm>
          <a:noFill/>
        </p:spPr>
        <p:txBody>
          <a:bodyPr anchor="t">
            <a:spAutoFit/>
          </a:bodyPr>
          <a:lstStyle/>
          <a:p>
            <a:pPr algn="l"/>
            <a:r>
              <a:rPr lang="en-US" sz="3600" smtClean="0"/>
              <a:t>Delta Sigma ADC Applications</a:t>
            </a:r>
          </a:p>
        </p:txBody>
      </p:sp>
      <p:pic>
        <p:nvPicPr>
          <p:cNvPr id="18435" name="Picture 3"/>
          <p:cNvPicPr>
            <a:picLocks noChangeAspect="1" noChangeArrowheads="1"/>
          </p:cNvPicPr>
          <p:nvPr/>
        </p:nvPicPr>
        <p:blipFill>
          <a:blip r:embed="rId3" cstate="print"/>
          <a:srcRect/>
          <a:stretch>
            <a:fillRect/>
          </a:stretch>
        </p:blipFill>
        <p:spPr bwMode="auto">
          <a:xfrm>
            <a:off x="1314450" y="1735138"/>
            <a:ext cx="6788150" cy="347503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8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21356</TotalTime>
  <Words>18617</Words>
  <Application>Microsoft Office PowerPoint</Application>
  <PresentationFormat>On-screen Show (4:3)</PresentationFormat>
  <Paragraphs>2383</Paragraphs>
  <Slides>88</Slides>
  <Notes>88</Notes>
  <HiddenSlides>1</HiddenSlides>
  <MMClips>0</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4</vt:i4>
      </vt:variant>
      <vt:variant>
        <vt:lpstr>Slide Titles</vt:lpstr>
      </vt:variant>
      <vt:variant>
        <vt:i4>88</vt:i4>
      </vt:variant>
    </vt:vector>
  </HeadingPairs>
  <TitlesOfParts>
    <vt:vector size="115" baseType="lpstr">
      <vt:lpstr>Arial</vt:lpstr>
      <vt:lpstr>Wingdings</vt:lpstr>
      <vt:lpstr>Linear Avant Garde</vt:lpstr>
      <vt:lpstr>Times New Roman</vt:lpstr>
      <vt:lpstr>Symbol</vt:lpstr>
      <vt:lpstr>Eras Bold ITC</vt:lpstr>
      <vt:lpstr>Arial Narrow</vt:lpstr>
      <vt:lpstr>Calibri</vt:lpstr>
      <vt:lpstr>MS PGothic</vt:lpstr>
      <vt:lpstr>Lucida Sans Unicode</vt:lpstr>
      <vt:lpstr>Arial Unicode MS</vt:lpstr>
      <vt:lpstr>Helvetica 55 Roman</vt:lpstr>
      <vt:lpstr>Helvetica</vt:lpstr>
      <vt:lpstr>Helvetica-Bold</vt:lpstr>
      <vt:lpstr>Courier New</vt:lpstr>
      <vt:lpstr>Helvetica-Oblique</vt:lpstr>
      <vt:lpstr>Comic Sans MS</vt:lpstr>
      <vt:lpstr>+mj-lt</vt:lpstr>
      <vt:lpstr>SimSun</vt:lpstr>
      <vt:lpstr>HelveticaNeueLTPro-Roman</vt:lpstr>
      <vt:lpstr>Linear Helv Cond</vt:lpstr>
      <vt:lpstr>Vani</vt:lpstr>
      <vt:lpstr>Default Design</vt:lpstr>
      <vt:lpstr>Equation</vt:lpstr>
      <vt:lpstr>Microsoft Equation 3.0</vt:lpstr>
      <vt:lpstr>Visio</vt:lpstr>
      <vt:lpstr>Bitmap Image</vt:lpstr>
      <vt:lpstr>Data Converter Design Techniques </vt:lpstr>
      <vt:lpstr>Arrow Data Converter Design Techniques </vt:lpstr>
      <vt:lpstr>Data Converter Designs Made Simple</vt:lpstr>
      <vt:lpstr>Agenda</vt:lpstr>
      <vt:lpstr>Signal Chain for Data Acquisition Systems</vt:lpstr>
      <vt:lpstr>What Does An Analog to Digital Converter (ADC) Do?</vt:lpstr>
      <vt:lpstr>What Does A Digital to Analog Converter (DAC) Do?</vt:lpstr>
      <vt:lpstr>ADCs Measure Signals From DC to MHz</vt:lpstr>
      <vt:lpstr>Delta Sigma ADC Applications</vt:lpstr>
      <vt:lpstr>SAR ADC Applications</vt:lpstr>
      <vt:lpstr>High-Speed ADC Applications</vt:lpstr>
      <vt:lpstr>The Question: When to use External ADC vs. Embedded ADC?</vt:lpstr>
      <vt:lpstr>Decision Tree</vt:lpstr>
      <vt:lpstr>Choice of ADC Depends On System Requirements</vt:lpstr>
      <vt:lpstr>What Resolution Do I Need?</vt:lpstr>
      <vt:lpstr>What Sample Rate Do I Need?</vt:lpstr>
      <vt:lpstr>Input Resolution Overview</vt:lpstr>
      <vt:lpstr>Slide 18</vt:lpstr>
      <vt:lpstr>Errors Specifications</vt:lpstr>
      <vt:lpstr>INL: Integral Nonlinearity for ADCs &amp; DACs</vt:lpstr>
      <vt:lpstr>DNL: Differential Nonlinearity for ADCs</vt:lpstr>
      <vt:lpstr>When DNL and INL Matter</vt:lpstr>
      <vt:lpstr>Key AC Specifications</vt:lpstr>
      <vt:lpstr>Spurious-Free Dynamic Range (SFDR)</vt:lpstr>
      <vt:lpstr>Some Sources of Noise &amp; Distortion</vt:lpstr>
      <vt:lpstr>What are the Different Signal Types?</vt:lpstr>
      <vt:lpstr>Generic Stand Alone ADC Blocks</vt:lpstr>
      <vt:lpstr>Use Case: Simultaneous Sampling ADC Monitors 6 Channels at the Same Instant </vt:lpstr>
      <vt:lpstr>External ADC Datasheet Spec</vt:lpstr>
      <vt:lpstr>Embedded vs. External Data Converters</vt:lpstr>
      <vt:lpstr>Generic Embedded Analog Block</vt:lpstr>
      <vt:lpstr>Use Case: Blood Pressure Monitor</vt:lpstr>
      <vt:lpstr>Review of Embedded Analog Solutions</vt:lpstr>
      <vt:lpstr>Kinetis K50 Microcontrollers</vt:lpstr>
      <vt:lpstr>Slide 35</vt:lpstr>
      <vt:lpstr>Embedded Measurement Engine IP</vt:lpstr>
      <vt:lpstr>Embedded Measurement Engine Use Case</vt:lpstr>
      <vt:lpstr>Embedded ADCs and Connections</vt:lpstr>
      <vt:lpstr>Embedded ADC Internal Connections</vt:lpstr>
      <vt:lpstr>Embedded ADC Single-Ended Channels</vt:lpstr>
      <vt:lpstr>Embedded ADC Differential Pair Channels</vt:lpstr>
      <vt:lpstr>Embedded ADC Interleaved Channels </vt:lpstr>
      <vt:lpstr>Embedded ADC Automatic Compare</vt:lpstr>
      <vt:lpstr>Embedded ADC Conversion Speed Calculator Tool</vt:lpstr>
      <vt:lpstr>Embedded ADC Voltage Reference</vt:lpstr>
      <vt:lpstr>Embedded Digital-to-Analog Converter</vt:lpstr>
      <vt:lpstr>Embedded Programmable Delay Block (PDB)</vt:lpstr>
      <vt:lpstr>Embedded Voltage Reference Module (VREF)</vt:lpstr>
      <vt:lpstr>Slide 49</vt:lpstr>
      <vt:lpstr>Embedded Trans-Impedance Amplifier (TRIAMP)</vt:lpstr>
      <vt:lpstr>Embedded Operational Amplifier (OPAMP)</vt:lpstr>
      <vt:lpstr>Slide 52</vt:lpstr>
      <vt:lpstr>K50: ADC Package Configuration Options</vt:lpstr>
      <vt:lpstr>Slide 54</vt:lpstr>
      <vt:lpstr>Use Case: Medical EKG Analog Front End</vt:lpstr>
      <vt:lpstr>Use Case: Pulseoximeter Analog Front End</vt:lpstr>
      <vt:lpstr>Slide 57</vt:lpstr>
      <vt:lpstr>Slide 58</vt:lpstr>
      <vt:lpstr>The Freescale Tower System</vt:lpstr>
      <vt:lpstr>K50 Tower Kit (TWR-K53N512-KIT)</vt:lpstr>
      <vt:lpstr>Slide 61</vt:lpstr>
      <vt:lpstr>Freescale Product Longevity Program</vt:lpstr>
      <vt:lpstr>Embedded Data Converter Evaluation Demo</vt:lpstr>
      <vt:lpstr>External Data Converter Evaluation Techniques  With LTC Analog Playground Board</vt:lpstr>
      <vt:lpstr>Linear Technology Analog Playground Solutions TWR-ADCDAC-LTC</vt:lpstr>
      <vt:lpstr>Expansion Possibilities</vt:lpstr>
      <vt:lpstr>Vast Selection of Linear Technology Boards that can Plug into the LTC Peripheral Plug-in Module</vt:lpstr>
      <vt:lpstr>Linear Technology Analog Playground Content</vt:lpstr>
      <vt:lpstr>LTC2498: 24-Bit, 16-Channel Easy Drive DS ADC</vt:lpstr>
      <vt:lpstr>Slide 70</vt:lpstr>
      <vt:lpstr>Complete Easy Drive  ADC Family</vt:lpstr>
      <vt:lpstr>Making Easy DriveTM Work For You</vt:lpstr>
      <vt:lpstr>LTC1859: 16-Bit SoftSpanTM ±10V Input ADC</vt:lpstr>
      <vt:lpstr>LTC General Purpose SAR ADCs </vt:lpstr>
      <vt:lpstr>Slide 75</vt:lpstr>
      <vt:lpstr>LTC Single/Dual/Quads/Octal VOUT DACs</vt:lpstr>
      <vt:lpstr>LTC6655: 0.25ppmP-P Noise Precision Voltage Reference</vt:lpstr>
      <vt:lpstr>LTC2704 Quad 16-Bit Precision SoftSpan DAC</vt:lpstr>
      <vt:lpstr>External Data Converter Evaluation Techniques  With LTC Analog Playground Board</vt:lpstr>
      <vt:lpstr>How to Evaluate ADCs</vt:lpstr>
      <vt:lpstr>ADC Evaluation Technique Using the Tower Platform &amp; Analog Playground</vt:lpstr>
      <vt:lpstr>ADC Evaluation Technique Using the Tower Platform &amp; Analog Playground</vt:lpstr>
      <vt:lpstr>PC Program That Compares the Measurements from the DUT and the DVM</vt:lpstr>
      <vt:lpstr>External Data Converter Evaluation Demo Using Analog Playground Board</vt:lpstr>
      <vt:lpstr>External Data Converter Demos Using Analog Playground Board</vt:lpstr>
      <vt:lpstr>Summary </vt:lpstr>
      <vt:lpstr>For Further Evaluation</vt:lpstr>
      <vt:lpstr>Contact Information</vt:lpstr>
    </vt:vector>
  </TitlesOfParts>
  <Company>Arrow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Johnson</dc:creator>
  <cp:lastModifiedBy>ROB MAURO</cp:lastModifiedBy>
  <cp:revision>683</cp:revision>
  <dcterms:created xsi:type="dcterms:W3CDTF">2010-08-04T17:26:33Z</dcterms:created>
  <dcterms:modified xsi:type="dcterms:W3CDTF">2011-09-22T18:34:10Z</dcterms:modified>
</cp:coreProperties>
</file>